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78" r:id="rId4"/>
    <p:sldId id="274" r:id="rId5"/>
    <p:sldId id="268" r:id="rId6"/>
    <p:sldId id="276" r:id="rId7"/>
    <p:sldId id="277" r:id="rId8"/>
    <p:sldId id="299" r:id="rId9"/>
    <p:sldId id="300" r:id="rId10"/>
    <p:sldId id="298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CF6D4F-B7B9-4CB2-94B9-A7A1D8F7EFD6}">
          <p14:sldIdLst>
            <p14:sldId id="256"/>
            <p14:sldId id="275"/>
            <p14:sldId id="278"/>
            <p14:sldId id="274"/>
            <p14:sldId id="268"/>
            <p14:sldId id="276"/>
            <p14:sldId id="277"/>
            <p14:sldId id="299"/>
            <p14:sldId id="300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D60"/>
    <a:srgbClr val="F6D2C0"/>
    <a:srgbClr val="DB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3" autoAdjust="0"/>
    <p:restoredTop sz="94622" autoAdjust="0"/>
  </p:normalViewPr>
  <p:slideViewPr>
    <p:cSldViewPr>
      <p:cViewPr varScale="1">
        <p:scale>
          <a:sx n="45" d="100"/>
          <a:sy n="45" d="100"/>
        </p:scale>
        <p:origin x="604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7731523"/>
            <a:ext cx="19178618" cy="2932492"/>
            <a:chOff x="0" y="0"/>
            <a:chExt cx="186375649" cy="284976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12" name="Picture 8">
            <a:extLst>
              <a:ext uri="{FF2B5EF4-FFF2-40B4-BE49-F238E27FC236}">
                <a16:creationId xmlns:a16="http://schemas.microsoft.com/office/drawing/2014/main" id="{D3305C77-BE5C-5F6A-C611-66FA434C6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" y="5955978"/>
            <a:ext cx="7620000" cy="4700588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93A3242D-B4E4-D892-5F20-0351BFD109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94878">
            <a:off x="16125454" y="451533"/>
            <a:ext cx="1334860" cy="16647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DD66D2-ECB6-9B2C-8167-8C4FB49C6C2C}"/>
              </a:ext>
            </a:extLst>
          </p:cNvPr>
          <p:cNvSpPr txBox="1"/>
          <p:nvPr/>
        </p:nvSpPr>
        <p:spPr>
          <a:xfrm>
            <a:off x="1181100" y="2171700"/>
            <a:ext cx="159258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CHÀO MỪNG CÁC EM ĐÃ ĐẾN VỚI BÀI HỌC NGÀY HÔM NAY!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C4770B7A-E28D-9A37-F60E-95F2DB0B9E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77152">
            <a:off x="452368" y="176495"/>
            <a:ext cx="1409745" cy="167464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7731523"/>
            <a:ext cx="19178618" cy="2932492"/>
            <a:chOff x="0" y="0"/>
            <a:chExt cx="186375649" cy="284976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12" name="Picture 8">
            <a:extLst>
              <a:ext uri="{FF2B5EF4-FFF2-40B4-BE49-F238E27FC236}">
                <a16:creationId xmlns:a16="http://schemas.microsoft.com/office/drawing/2014/main" id="{D3305C77-BE5C-5F6A-C611-66FA434C6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" y="5955978"/>
            <a:ext cx="7620000" cy="4700588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93A3242D-B4E4-D892-5F20-0351BFD109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94878">
            <a:off x="16125454" y="451533"/>
            <a:ext cx="1334860" cy="16647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DD66D2-ECB6-9B2C-8167-8C4FB49C6C2C}"/>
              </a:ext>
            </a:extLst>
          </p:cNvPr>
          <p:cNvSpPr txBox="1"/>
          <p:nvPr/>
        </p:nvSpPr>
        <p:spPr>
          <a:xfrm>
            <a:off x="1181100" y="2171700"/>
            <a:ext cx="159258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C4770B7A-E28D-9A37-F60E-95F2DB0B9E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77152">
            <a:off x="452368" y="176495"/>
            <a:ext cx="1409745" cy="16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60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FE88F86-916E-BBB1-7C7A-BCA772274F1D}"/>
              </a:ext>
            </a:extLst>
          </p:cNvPr>
          <p:cNvSpPr txBox="1"/>
          <p:nvPr/>
        </p:nvSpPr>
        <p:spPr>
          <a:xfrm>
            <a:off x="4152900" y="402283"/>
            <a:ext cx="990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157638"/>
            <a:ext cx="838200" cy="827723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7800" y="759440"/>
            <a:ext cx="838200" cy="8277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C36606F-58A4-CF94-9C9F-983DDA039A33}"/>
              </a:ext>
            </a:extLst>
          </p:cNvPr>
          <p:cNvSpPr txBox="1"/>
          <p:nvPr/>
        </p:nvSpPr>
        <p:spPr>
          <a:xfrm>
            <a:off x="2362200" y="1671607"/>
            <a:ext cx="1356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Đọc đoạn thông tin về ý tưởng của bạn Minh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BB35D2-86A5-EC9C-0525-0BA2FA9C7ADB}"/>
              </a:ext>
            </a:extLst>
          </p:cNvPr>
          <p:cNvSpPr txBox="1"/>
          <p:nvPr/>
        </p:nvSpPr>
        <p:spPr>
          <a:xfrm>
            <a:off x="617380" y="2633154"/>
            <a:ext cx="8496300" cy="71430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 Minh muốn nâng cấp chương trình "Chú chó đáng yêu" của bạn An như sau: Thêm một chú bướm trên sân khấu, chú chó sẽ đuổi theo chú bướm, mỗi lần đuổi kịp chú bướm thì chú chó kêu lên một tiếng.</a:t>
            </a:r>
            <a:endParaRPr lang="en-US" sz="4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6C184A5-B2F1-AA69-7B09-7D8CF282D088}"/>
              </a:ext>
            </a:extLst>
          </p:cNvPr>
          <p:cNvSpPr/>
          <p:nvPr/>
        </p:nvSpPr>
        <p:spPr>
          <a:xfrm>
            <a:off x="9829800" y="3543300"/>
            <a:ext cx="7543800" cy="1905000"/>
          </a:xfrm>
          <a:prstGeom prst="wedgeRoundRectCallout">
            <a:avLst>
              <a:gd name="adj1" fmla="val -55850"/>
              <a:gd name="adj2" fmla="val 3183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xác định nhiệm vụ mà các em cần thực hiện.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97290A8-A468-5C26-AF20-EA8970FE52E3}"/>
              </a:ext>
            </a:extLst>
          </p:cNvPr>
          <p:cNvSpPr/>
          <p:nvPr/>
        </p:nvSpPr>
        <p:spPr>
          <a:xfrm>
            <a:off x="9829800" y="6276443"/>
            <a:ext cx="7543800" cy="2584039"/>
          </a:xfrm>
          <a:prstGeom prst="wedgeRoundRectCallout">
            <a:avLst>
              <a:gd name="adj1" fmla="val -55850"/>
              <a:gd name="adj2" fmla="val -3216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sẽ chia công việc cần làm thành những việc nhỏ hơn như thế nào?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3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157638"/>
            <a:ext cx="838200" cy="827723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7800" y="759440"/>
            <a:ext cx="838200" cy="827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5E5B43-D382-3965-D225-37A9D172A08B}"/>
              </a:ext>
            </a:extLst>
          </p:cNvPr>
          <p:cNvSpPr txBox="1"/>
          <p:nvPr/>
        </p:nvSpPr>
        <p:spPr>
          <a:xfrm>
            <a:off x="3619500" y="857588"/>
            <a:ext cx="11049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nhiệm vụ cần phải hoàn thành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A2A2B1-C76D-80A2-E03C-2D6443936610}"/>
              </a:ext>
            </a:extLst>
          </p:cNvPr>
          <p:cNvSpPr txBox="1"/>
          <p:nvPr/>
        </p:nvSpPr>
        <p:spPr>
          <a:xfrm>
            <a:off x="1524000" y="2109091"/>
            <a:ext cx="15240000" cy="64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/>
              <a:t>Xác định nhân vật và sân khấu: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/>
              <a:t>Mở chương trình "Chú chó đáng yêu"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/>
              <a:t>Bổ sung thêm nhân vật chú bướm.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/>
              <a:t>Tạo chương trình điều khiển hai nhân vật: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/>
              <a:t>Tạo chương trình điều khiển nhân vật chú bướm hành động theo ý tưởng câu chuyện.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/>
              <a:t>Sửa đoạn chương trình điều khiển nhân vật chú chó.</a:t>
            </a:r>
          </a:p>
        </p:txBody>
      </p:sp>
    </p:spTree>
    <p:extLst>
      <p:ext uri="{BB962C8B-B14F-4D97-AF65-F5344CB8AC3E}">
        <p14:creationId xmlns:p14="http://schemas.microsoft.com/office/powerpoint/2010/main" val="420945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>
            <a:extLst>
              <a:ext uri="{FF2B5EF4-FFF2-40B4-BE49-F238E27FC236}">
                <a16:creationId xmlns:a16="http://schemas.microsoft.com/office/drawing/2014/main" id="{20A107B6-4342-8554-672E-62C78D0A7D78}"/>
              </a:ext>
            </a:extLst>
          </p:cNvPr>
          <p:cNvGrpSpPr/>
          <p:nvPr/>
        </p:nvGrpSpPr>
        <p:grpSpPr>
          <a:xfrm rot="5400000">
            <a:off x="7726937" y="-1592836"/>
            <a:ext cx="2529324" cy="21945600"/>
            <a:chOff x="0" y="0"/>
            <a:chExt cx="14832469" cy="106928664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405FD7A-50D5-90F6-DC51-38A125B8DB67}"/>
                </a:ext>
              </a:extLst>
            </p:cNvPr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E8EF3B4-2BB4-4AEE-1E1A-4DECA16B3C21}"/>
                </a:ext>
              </a:extLst>
            </p:cNvPr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9" name="Picture 10">
            <a:extLst>
              <a:ext uri="{FF2B5EF4-FFF2-40B4-BE49-F238E27FC236}">
                <a16:creationId xmlns:a16="http://schemas.microsoft.com/office/drawing/2014/main" id="{6B081ED4-1B54-9261-C7A1-3190E347D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091452">
            <a:off x="-2947" y="6922704"/>
            <a:ext cx="2858177" cy="2239772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5678CA3-92F6-161F-CEBE-675664C1D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393671">
            <a:off x="15924630" y="1046455"/>
            <a:ext cx="1934382" cy="3882883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E999BA44-A74E-214B-9060-422170A9D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77048" y="7339780"/>
            <a:ext cx="4452052" cy="30921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D8A7A2-97A3-3A61-472A-D5380041806F}"/>
              </a:ext>
            </a:extLst>
          </p:cNvPr>
          <p:cNvSpPr txBox="1"/>
          <p:nvPr/>
        </p:nvSpPr>
        <p:spPr>
          <a:xfrm>
            <a:off x="2783421" y="2415152"/>
            <a:ext cx="12420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16.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CHƯƠNG TRÌNH CỦA EM</a:t>
            </a:r>
          </a:p>
        </p:txBody>
      </p:sp>
    </p:spTree>
    <p:extLst>
      <p:ext uri="{BB962C8B-B14F-4D97-AF65-F5344CB8AC3E}">
        <p14:creationId xmlns:p14="http://schemas.microsoft.com/office/powerpoint/2010/main" val="33599818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6902" y="1757439"/>
            <a:ext cx="11620500" cy="1088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0"/>
              </a:lnSpc>
            </a:pPr>
            <a:r>
              <a:rPr lang="en-US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403181" y="644397"/>
            <a:ext cx="6836986" cy="976712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45971F0-0E4B-425A-5C19-ECB605DC0525}"/>
              </a:ext>
            </a:extLst>
          </p:cNvPr>
          <p:cNvGrpSpPr/>
          <p:nvPr/>
        </p:nvGrpSpPr>
        <p:grpSpPr>
          <a:xfrm>
            <a:off x="1072543" y="3646662"/>
            <a:ext cx="10285612" cy="1503211"/>
            <a:chOff x="992306" y="2781299"/>
            <a:chExt cx="10285612" cy="1503211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2781299"/>
              <a:ext cx="10249218" cy="1503211"/>
              <a:chOff x="0" y="0"/>
              <a:chExt cx="99600747" cy="838189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99455966" cy="8237112"/>
              </a:xfrm>
              <a:custGeom>
                <a:avLst/>
                <a:gdLst/>
                <a:ahLst/>
                <a:cxnLst/>
                <a:rect l="l" t="t" r="r" b="b"/>
                <a:pathLst>
                  <a:path w="99455966" h="8237112">
                    <a:moveTo>
                      <a:pt x="0" y="0"/>
                    </a:moveTo>
                    <a:lnTo>
                      <a:pt x="99455966" y="0"/>
                    </a:lnTo>
                    <a:lnTo>
                      <a:pt x="99455966" y="8237112"/>
                    </a:lnTo>
                    <a:lnTo>
                      <a:pt x="0" y="8237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9600748" cy="8381892"/>
              </a:xfrm>
              <a:custGeom>
                <a:avLst/>
                <a:gdLst/>
                <a:ahLst/>
                <a:cxnLst/>
                <a:rect l="l" t="t" r="r" b="b"/>
                <a:pathLst>
                  <a:path w="99600748" h="8381892">
                    <a:moveTo>
                      <a:pt x="99455970" y="8237112"/>
                    </a:moveTo>
                    <a:lnTo>
                      <a:pt x="99600748" y="8237112"/>
                    </a:lnTo>
                    <a:lnTo>
                      <a:pt x="99600748" y="8381892"/>
                    </a:lnTo>
                    <a:lnTo>
                      <a:pt x="99455970" y="8381892"/>
                    </a:lnTo>
                    <a:lnTo>
                      <a:pt x="99455970" y="8237112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237113"/>
                    </a:lnTo>
                    <a:lnTo>
                      <a:pt x="0" y="8237113"/>
                    </a:lnTo>
                    <a:lnTo>
                      <a:pt x="0" y="144780"/>
                    </a:lnTo>
                    <a:close/>
                    <a:moveTo>
                      <a:pt x="0" y="8237113"/>
                    </a:moveTo>
                    <a:lnTo>
                      <a:pt x="144780" y="8237113"/>
                    </a:lnTo>
                    <a:lnTo>
                      <a:pt x="144780" y="8381892"/>
                    </a:lnTo>
                    <a:lnTo>
                      <a:pt x="0" y="8381892"/>
                    </a:lnTo>
                    <a:lnTo>
                      <a:pt x="0" y="8237112"/>
                    </a:lnTo>
                    <a:close/>
                    <a:moveTo>
                      <a:pt x="99455970" y="144780"/>
                    </a:moveTo>
                    <a:lnTo>
                      <a:pt x="99600748" y="144780"/>
                    </a:lnTo>
                    <a:lnTo>
                      <a:pt x="99600748" y="8237113"/>
                    </a:lnTo>
                    <a:lnTo>
                      <a:pt x="99455970" y="8237113"/>
                    </a:lnTo>
                    <a:lnTo>
                      <a:pt x="99455970" y="144780"/>
                    </a:lnTo>
                    <a:close/>
                    <a:moveTo>
                      <a:pt x="144780" y="8237112"/>
                    </a:moveTo>
                    <a:lnTo>
                      <a:pt x="99455970" y="8237112"/>
                    </a:lnTo>
                    <a:lnTo>
                      <a:pt x="99455970" y="8381892"/>
                    </a:lnTo>
                    <a:lnTo>
                      <a:pt x="144780" y="8381892"/>
                    </a:lnTo>
                    <a:lnTo>
                      <a:pt x="144780" y="8237112"/>
                    </a:lnTo>
                    <a:close/>
                    <a:moveTo>
                      <a:pt x="99455970" y="0"/>
                    </a:moveTo>
                    <a:lnTo>
                      <a:pt x="99600748" y="0"/>
                    </a:lnTo>
                    <a:lnTo>
                      <a:pt x="99600748" y="144780"/>
                    </a:lnTo>
                    <a:lnTo>
                      <a:pt x="99455970" y="144780"/>
                    </a:lnTo>
                    <a:lnTo>
                      <a:pt x="9945597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9455970" y="0"/>
                    </a:lnTo>
                    <a:lnTo>
                      <a:pt x="9945597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4242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992306" y="3457371"/>
              <a:ext cx="1522834" cy="4294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120"/>
                </a:lnSpc>
                <a:spcBef>
                  <a:spcPct val="0"/>
                </a:spcBef>
              </a:pPr>
              <a:r>
                <a:rPr lang="en-US" sz="45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9B8AF51-109C-FE1F-503D-D3FBAA46E5C0}"/>
                </a:ext>
              </a:extLst>
            </p:cNvPr>
            <p:cNvSpPr txBox="1"/>
            <p:nvPr/>
          </p:nvSpPr>
          <p:spPr>
            <a:xfrm>
              <a:off x="2515140" y="3216190"/>
              <a:ext cx="868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50DE79-6B37-BB0D-AAFB-7E8919433EC3}"/>
              </a:ext>
            </a:extLst>
          </p:cNvPr>
          <p:cNvGrpSpPr/>
          <p:nvPr/>
        </p:nvGrpSpPr>
        <p:grpSpPr>
          <a:xfrm>
            <a:off x="1036149" y="5799980"/>
            <a:ext cx="10285612" cy="1503211"/>
            <a:chOff x="992306" y="2781299"/>
            <a:chExt cx="10285612" cy="1503211"/>
          </a:xfrm>
        </p:grpSpPr>
        <p:grpSp>
          <p:nvGrpSpPr>
            <p:cNvPr id="32" name="Group 3">
              <a:extLst>
                <a:ext uri="{FF2B5EF4-FFF2-40B4-BE49-F238E27FC236}">
                  <a16:creationId xmlns:a16="http://schemas.microsoft.com/office/drawing/2014/main" id="{295D0C06-673D-3FB9-50E7-798BAE516241}"/>
                </a:ext>
              </a:extLst>
            </p:cNvPr>
            <p:cNvGrpSpPr/>
            <p:nvPr/>
          </p:nvGrpSpPr>
          <p:grpSpPr>
            <a:xfrm>
              <a:off x="1028700" y="2781299"/>
              <a:ext cx="10249218" cy="1503211"/>
              <a:chOff x="0" y="0"/>
              <a:chExt cx="99600747" cy="8381892"/>
            </a:xfrm>
          </p:grpSpPr>
          <p:sp>
            <p:nvSpPr>
              <p:cNvPr id="35" name="Freeform 4">
                <a:extLst>
                  <a:ext uri="{FF2B5EF4-FFF2-40B4-BE49-F238E27FC236}">
                    <a16:creationId xmlns:a16="http://schemas.microsoft.com/office/drawing/2014/main" id="{97454C8D-9CE0-4C5E-7902-F7A3268AEE03}"/>
                  </a:ext>
                </a:extLst>
              </p:cNvPr>
              <p:cNvSpPr/>
              <p:nvPr/>
            </p:nvSpPr>
            <p:spPr>
              <a:xfrm>
                <a:off x="72390" y="72390"/>
                <a:ext cx="99455966" cy="8237112"/>
              </a:xfrm>
              <a:custGeom>
                <a:avLst/>
                <a:gdLst/>
                <a:ahLst/>
                <a:cxnLst/>
                <a:rect l="l" t="t" r="r" b="b"/>
                <a:pathLst>
                  <a:path w="99455966" h="8237112">
                    <a:moveTo>
                      <a:pt x="0" y="0"/>
                    </a:moveTo>
                    <a:lnTo>
                      <a:pt x="99455966" y="0"/>
                    </a:lnTo>
                    <a:lnTo>
                      <a:pt x="99455966" y="8237112"/>
                    </a:lnTo>
                    <a:lnTo>
                      <a:pt x="0" y="8237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74BA28D7-A0CE-D1DB-C109-9E8CBA1661BF}"/>
                  </a:ext>
                </a:extLst>
              </p:cNvPr>
              <p:cNvSpPr/>
              <p:nvPr/>
            </p:nvSpPr>
            <p:spPr>
              <a:xfrm>
                <a:off x="0" y="0"/>
                <a:ext cx="99600748" cy="8381892"/>
              </a:xfrm>
              <a:custGeom>
                <a:avLst/>
                <a:gdLst/>
                <a:ahLst/>
                <a:cxnLst/>
                <a:rect l="l" t="t" r="r" b="b"/>
                <a:pathLst>
                  <a:path w="99600748" h="8381892">
                    <a:moveTo>
                      <a:pt x="99455970" y="8237112"/>
                    </a:moveTo>
                    <a:lnTo>
                      <a:pt x="99600748" y="8237112"/>
                    </a:lnTo>
                    <a:lnTo>
                      <a:pt x="99600748" y="8381892"/>
                    </a:lnTo>
                    <a:lnTo>
                      <a:pt x="99455970" y="8381892"/>
                    </a:lnTo>
                    <a:lnTo>
                      <a:pt x="99455970" y="8237112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237113"/>
                    </a:lnTo>
                    <a:lnTo>
                      <a:pt x="0" y="8237113"/>
                    </a:lnTo>
                    <a:lnTo>
                      <a:pt x="0" y="144780"/>
                    </a:lnTo>
                    <a:close/>
                    <a:moveTo>
                      <a:pt x="0" y="8237113"/>
                    </a:moveTo>
                    <a:lnTo>
                      <a:pt x="144780" y="8237113"/>
                    </a:lnTo>
                    <a:lnTo>
                      <a:pt x="144780" y="8381892"/>
                    </a:lnTo>
                    <a:lnTo>
                      <a:pt x="0" y="8381892"/>
                    </a:lnTo>
                    <a:lnTo>
                      <a:pt x="0" y="8237112"/>
                    </a:lnTo>
                    <a:close/>
                    <a:moveTo>
                      <a:pt x="99455970" y="144780"/>
                    </a:moveTo>
                    <a:lnTo>
                      <a:pt x="99600748" y="144780"/>
                    </a:lnTo>
                    <a:lnTo>
                      <a:pt x="99600748" y="8237113"/>
                    </a:lnTo>
                    <a:lnTo>
                      <a:pt x="99455970" y="8237113"/>
                    </a:lnTo>
                    <a:lnTo>
                      <a:pt x="99455970" y="144780"/>
                    </a:lnTo>
                    <a:close/>
                    <a:moveTo>
                      <a:pt x="144780" y="8237112"/>
                    </a:moveTo>
                    <a:lnTo>
                      <a:pt x="99455970" y="8237112"/>
                    </a:lnTo>
                    <a:lnTo>
                      <a:pt x="99455970" y="8381892"/>
                    </a:lnTo>
                    <a:lnTo>
                      <a:pt x="144780" y="8381892"/>
                    </a:lnTo>
                    <a:lnTo>
                      <a:pt x="144780" y="8237112"/>
                    </a:lnTo>
                    <a:close/>
                    <a:moveTo>
                      <a:pt x="99455970" y="0"/>
                    </a:moveTo>
                    <a:lnTo>
                      <a:pt x="99600748" y="0"/>
                    </a:lnTo>
                    <a:lnTo>
                      <a:pt x="99600748" y="144780"/>
                    </a:lnTo>
                    <a:lnTo>
                      <a:pt x="99455970" y="144780"/>
                    </a:lnTo>
                    <a:lnTo>
                      <a:pt x="9945597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9455970" y="0"/>
                    </a:lnTo>
                    <a:lnTo>
                      <a:pt x="9945597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42424"/>
              </a:solidFill>
            </p:spPr>
          </p:sp>
        </p:grpSp>
        <p:sp>
          <p:nvSpPr>
            <p:cNvPr id="33" name="TextBox 6">
              <a:extLst>
                <a:ext uri="{FF2B5EF4-FFF2-40B4-BE49-F238E27FC236}">
                  <a16:creationId xmlns:a16="http://schemas.microsoft.com/office/drawing/2014/main" id="{1FB4A2CC-A92E-2C82-729E-65DF2BE74EEC}"/>
                </a:ext>
              </a:extLst>
            </p:cNvPr>
            <p:cNvSpPr txBox="1"/>
            <p:nvPr/>
          </p:nvSpPr>
          <p:spPr>
            <a:xfrm>
              <a:off x="992306" y="3457371"/>
              <a:ext cx="1522834" cy="4294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120"/>
                </a:lnSpc>
                <a:spcBef>
                  <a:spcPct val="0"/>
                </a:spcBef>
              </a:pPr>
              <a:r>
                <a:rPr lang="en-US" sz="45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D4E167-EE53-BFBB-C574-1B34F5F750E6}"/>
                </a:ext>
              </a:extLst>
            </p:cNvPr>
            <p:cNvSpPr txBox="1"/>
            <p:nvPr/>
          </p:nvSpPr>
          <p:spPr>
            <a:xfrm>
              <a:off x="2515140" y="3216190"/>
              <a:ext cx="868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6902E0-056C-695A-F756-9385137A9EC1}"/>
              </a:ext>
            </a:extLst>
          </p:cNvPr>
          <p:cNvGrpSpPr/>
          <p:nvPr/>
        </p:nvGrpSpPr>
        <p:grpSpPr>
          <a:xfrm>
            <a:off x="1072543" y="7877764"/>
            <a:ext cx="10285612" cy="1503211"/>
            <a:chOff x="992306" y="2781299"/>
            <a:chExt cx="10285612" cy="1503211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D0C2EC34-FEEF-134D-2698-912268368373}"/>
                </a:ext>
              </a:extLst>
            </p:cNvPr>
            <p:cNvGrpSpPr/>
            <p:nvPr/>
          </p:nvGrpSpPr>
          <p:grpSpPr>
            <a:xfrm>
              <a:off x="1028700" y="2781299"/>
              <a:ext cx="10249218" cy="1503211"/>
              <a:chOff x="0" y="0"/>
              <a:chExt cx="99600747" cy="8381892"/>
            </a:xfrm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63B2701C-B095-1A8D-7FBA-EF0BDD515DAD}"/>
                  </a:ext>
                </a:extLst>
              </p:cNvPr>
              <p:cNvSpPr/>
              <p:nvPr/>
            </p:nvSpPr>
            <p:spPr>
              <a:xfrm>
                <a:off x="72390" y="72390"/>
                <a:ext cx="99455966" cy="8237112"/>
              </a:xfrm>
              <a:custGeom>
                <a:avLst/>
                <a:gdLst/>
                <a:ahLst/>
                <a:cxnLst/>
                <a:rect l="l" t="t" r="r" b="b"/>
                <a:pathLst>
                  <a:path w="99455966" h="8237112">
                    <a:moveTo>
                      <a:pt x="0" y="0"/>
                    </a:moveTo>
                    <a:lnTo>
                      <a:pt x="99455966" y="0"/>
                    </a:lnTo>
                    <a:lnTo>
                      <a:pt x="99455966" y="8237112"/>
                    </a:lnTo>
                    <a:lnTo>
                      <a:pt x="0" y="8237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F6E1F22C-FCE2-19E4-8CAD-F24F7BC51DCB}"/>
                  </a:ext>
                </a:extLst>
              </p:cNvPr>
              <p:cNvSpPr/>
              <p:nvPr/>
            </p:nvSpPr>
            <p:spPr>
              <a:xfrm>
                <a:off x="0" y="0"/>
                <a:ext cx="99600748" cy="8381892"/>
              </a:xfrm>
              <a:custGeom>
                <a:avLst/>
                <a:gdLst/>
                <a:ahLst/>
                <a:cxnLst/>
                <a:rect l="l" t="t" r="r" b="b"/>
                <a:pathLst>
                  <a:path w="99600748" h="8381892">
                    <a:moveTo>
                      <a:pt x="99455970" y="8237112"/>
                    </a:moveTo>
                    <a:lnTo>
                      <a:pt x="99600748" y="8237112"/>
                    </a:lnTo>
                    <a:lnTo>
                      <a:pt x="99600748" y="8381892"/>
                    </a:lnTo>
                    <a:lnTo>
                      <a:pt x="99455970" y="8381892"/>
                    </a:lnTo>
                    <a:lnTo>
                      <a:pt x="99455970" y="8237112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237113"/>
                    </a:lnTo>
                    <a:lnTo>
                      <a:pt x="0" y="8237113"/>
                    </a:lnTo>
                    <a:lnTo>
                      <a:pt x="0" y="144780"/>
                    </a:lnTo>
                    <a:close/>
                    <a:moveTo>
                      <a:pt x="0" y="8237113"/>
                    </a:moveTo>
                    <a:lnTo>
                      <a:pt x="144780" y="8237113"/>
                    </a:lnTo>
                    <a:lnTo>
                      <a:pt x="144780" y="8381892"/>
                    </a:lnTo>
                    <a:lnTo>
                      <a:pt x="0" y="8381892"/>
                    </a:lnTo>
                    <a:lnTo>
                      <a:pt x="0" y="8237112"/>
                    </a:lnTo>
                    <a:close/>
                    <a:moveTo>
                      <a:pt x="99455970" y="144780"/>
                    </a:moveTo>
                    <a:lnTo>
                      <a:pt x="99600748" y="144780"/>
                    </a:lnTo>
                    <a:lnTo>
                      <a:pt x="99600748" y="8237113"/>
                    </a:lnTo>
                    <a:lnTo>
                      <a:pt x="99455970" y="8237113"/>
                    </a:lnTo>
                    <a:lnTo>
                      <a:pt x="99455970" y="144780"/>
                    </a:lnTo>
                    <a:close/>
                    <a:moveTo>
                      <a:pt x="144780" y="8237112"/>
                    </a:moveTo>
                    <a:lnTo>
                      <a:pt x="99455970" y="8237112"/>
                    </a:lnTo>
                    <a:lnTo>
                      <a:pt x="99455970" y="8381892"/>
                    </a:lnTo>
                    <a:lnTo>
                      <a:pt x="144780" y="8381892"/>
                    </a:lnTo>
                    <a:lnTo>
                      <a:pt x="144780" y="8237112"/>
                    </a:lnTo>
                    <a:close/>
                    <a:moveTo>
                      <a:pt x="99455970" y="0"/>
                    </a:moveTo>
                    <a:lnTo>
                      <a:pt x="99600748" y="0"/>
                    </a:lnTo>
                    <a:lnTo>
                      <a:pt x="99600748" y="144780"/>
                    </a:lnTo>
                    <a:lnTo>
                      <a:pt x="99455970" y="144780"/>
                    </a:lnTo>
                    <a:lnTo>
                      <a:pt x="9945597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9455970" y="0"/>
                    </a:lnTo>
                    <a:lnTo>
                      <a:pt x="9945597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42424"/>
              </a:solidFill>
            </p:spPr>
          </p:sp>
        </p:grp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44075F84-E561-E6F6-A76F-3E22B6D31B09}"/>
                </a:ext>
              </a:extLst>
            </p:cNvPr>
            <p:cNvSpPr txBox="1"/>
            <p:nvPr/>
          </p:nvSpPr>
          <p:spPr>
            <a:xfrm>
              <a:off x="992306" y="3457371"/>
              <a:ext cx="1522834" cy="4294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120"/>
                </a:lnSpc>
                <a:spcBef>
                  <a:spcPct val="0"/>
                </a:spcBef>
              </a:pPr>
              <a:r>
                <a:rPr lang="en-US" sz="45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0987BE-9568-9BC2-131F-208430DE7DAA}"/>
                </a:ext>
              </a:extLst>
            </p:cNvPr>
            <p:cNvSpPr txBox="1"/>
            <p:nvPr/>
          </p:nvSpPr>
          <p:spPr>
            <a:xfrm>
              <a:off x="2515140" y="3216190"/>
              <a:ext cx="868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5EFEF0-2C79-CBFA-9738-596503E1A63E}"/>
              </a:ext>
            </a:extLst>
          </p:cNvPr>
          <p:cNvSpPr/>
          <p:nvPr/>
        </p:nvSpPr>
        <p:spPr>
          <a:xfrm>
            <a:off x="-342900" y="1837634"/>
            <a:ext cx="18973800" cy="495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87434" y="2936594"/>
            <a:ext cx="13370878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1.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9" name="Picture 10">
            <a:extLst>
              <a:ext uri="{FF2B5EF4-FFF2-40B4-BE49-F238E27FC236}">
                <a16:creationId xmlns:a16="http://schemas.microsoft.com/office/drawing/2014/main" id="{A6BBE82F-0F16-5528-5927-1A7E3EED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9546" y="3030782"/>
            <a:ext cx="5714271" cy="7256218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E13CE0F3-58DF-4F2C-6627-C1A07710F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7555" y="2159087"/>
            <a:ext cx="838200" cy="827723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6B2F6455-7D00-F464-EA00-695C7DBBBE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926981" y="6137569"/>
            <a:ext cx="838200" cy="827723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0CC3CDFB-281D-137A-7FC4-1707ECCA2B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909990" y="1512362"/>
            <a:ext cx="838200" cy="8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157638"/>
            <a:ext cx="838200" cy="827723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7800" y="759440"/>
            <a:ext cx="838200" cy="827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2A6513-199A-D55F-0E44-419FF7FCA669}"/>
              </a:ext>
            </a:extLst>
          </p:cNvPr>
          <p:cNvSpPr txBox="1"/>
          <p:nvPr/>
        </p:nvSpPr>
        <p:spPr>
          <a:xfrm>
            <a:off x="1655605" y="546099"/>
            <a:ext cx="14890750" cy="2495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/>
              <a:t>Nhiệm vụ: </a:t>
            </a:r>
            <a:r>
              <a:rPr lang="vi-VN" sz="3600"/>
              <a:t>Mở tệp </a:t>
            </a:r>
            <a:r>
              <a:rPr lang="vi-VN" sz="3600">
                <a:solidFill>
                  <a:schemeClr val="accent6">
                    <a:lumMod val="75000"/>
                  </a:schemeClr>
                </a:solidFill>
              </a:rPr>
              <a:t>ChuCho</a:t>
            </a:r>
            <a:r>
              <a:rPr lang="vi-VN" sz="3600"/>
              <a:t> đã lưu ở bài thực hành trước. Thêm nhân vật chú bướm vào chương trình và lập trình cho chú bướm. Điều chỉnh lệnh của các nhân vật. Lưu lại tệp với tên </a:t>
            </a:r>
            <a:r>
              <a:rPr lang="vi-VN" sz="3600">
                <a:solidFill>
                  <a:schemeClr val="accent6">
                    <a:lumMod val="75000"/>
                  </a:schemeClr>
                </a:solidFill>
              </a:rPr>
              <a:t>Duoibat</a:t>
            </a:r>
            <a:r>
              <a:rPr lang="vi-VN" sz="3600"/>
              <a:t>.</a:t>
            </a:r>
            <a:endParaRPr lang="en-US" sz="3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98A8C-15FC-3E25-E663-21F2E0AA7FF8}"/>
              </a:ext>
            </a:extLst>
          </p:cNvPr>
          <p:cNvSpPr txBox="1"/>
          <p:nvPr/>
        </p:nvSpPr>
        <p:spPr>
          <a:xfrm>
            <a:off x="4648200" y="34671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NHIỆM VỤ CẦN PHẢI THỰC HIỆN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3B608A-5299-6B61-C729-1BA8A23AAA78}"/>
              </a:ext>
            </a:extLst>
          </p:cNvPr>
          <p:cNvGrpSpPr/>
          <p:nvPr/>
        </p:nvGrpSpPr>
        <p:grpSpPr>
          <a:xfrm>
            <a:off x="1295400" y="4394031"/>
            <a:ext cx="13296900" cy="914400"/>
            <a:chOff x="1333500" y="4512230"/>
            <a:chExt cx="13296900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17911B-87D2-D051-614A-90A545285241}"/>
                </a:ext>
              </a:extLst>
            </p:cNvPr>
            <p:cNvSpPr/>
            <p:nvPr/>
          </p:nvSpPr>
          <p:spPr>
            <a:xfrm>
              <a:off x="1333500" y="4512230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7C881F-DA0A-D74B-62B5-06EC5407B95F}"/>
                </a:ext>
              </a:extLst>
            </p:cNvPr>
            <p:cNvSpPr txBox="1"/>
            <p:nvPr/>
          </p:nvSpPr>
          <p:spPr>
            <a:xfrm>
              <a:off x="3048000" y="4649742"/>
              <a:ext cx="11582400" cy="75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>
                  <a:effectLst/>
                  <a:ea typeface="Calibri" panose="020F0502020204030204" pitchFamily="34" charset="0"/>
                </a:rPr>
                <a:t>Mở tệp chương trình "</a:t>
              </a:r>
              <a:r>
                <a:rPr lang="vi-VN" sz="3200">
                  <a:solidFill>
                    <a:schemeClr val="accent6">
                      <a:lumMod val="75000"/>
                    </a:schemeClr>
                  </a:solidFill>
                  <a:effectLst/>
                  <a:ea typeface="Calibri" panose="020F0502020204030204" pitchFamily="34" charset="0"/>
                </a:rPr>
                <a:t>Chú chó đáng yêu</a:t>
              </a:r>
              <a:r>
                <a:rPr lang="vi-VN" sz="3200">
                  <a:effectLst/>
                  <a:ea typeface="Calibri" panose="020F0502020204030204" pitchFamily="34" charset="0"/>
                </a:rPr>
                <a:t>" đã có trên ổ đĩa</a:t>
              </a:r>
              <a:endParaRPr lang="en-US" sz="3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CF07D9-56F2-EE9B-63EF-F9BAC5AADDFE}"/>
              </a:ext>
            </a:extLst>
          </p:cNvPr>
          <p:cNvGrpSpPr/>
          <p:nvPr/>
        </p:nvGrpSpPr>
        <p:grpSpPr>
          <a:xfrm>
            <a:off x="1295400" y="5993445"/>
            <a:ext cx="13296900" cy="914400"/>
            <a:chOff x="1333500" y="4512230"/>
            <a:chExt cx="13296900" cy="9144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5811865-9D27-86B6-FA12-12F21BC91C5B}"/>
                </a:ext>
              </a:extLst>
            </p:cNvPr>
            <p:cNvSpPr/>
            <p:nvPr/>
          </p:nvSpPr>
          <p:spPr>
            <a:xfrm>
              <a:off x="1333500" y="4512230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4AEBCD-07DD-3E47-4114-CFF793194E22}"/>
                </a:ext>
              </a:extLst>
            </p:cNvPr>
            <p:cNvSpPr txBox="1"/>
            <p:nvPr/>
          </p:nvSpPr>
          <p:spPr>
            <a:xfrm>
              <a:off x="3048000" y="4649742"/>
              <a:ext cx="11582400" cy="75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>
                  <a:effectLst/>
                  <a:ea typeface="Calibri" panose="020F0502020204030204" pitchFamily="34" charset="0"/>
                </a:rPr>
                <a:t>Bổ sung thêm nhân vật chú bướm</a:t>
              </a:r>
              <a:endParaRPr lang="en-US" sz="3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8AF953-4B83-8F3D-3507-8C427B0097B7}"/>
              </a:ext>
            </a:extLst>
          </p:cNvPr>
          <p:cNvGrpSpPr/>
          <p:nvPr/>
        </p:nvGrpSpPr>
        <p:grpSpPr>
          <a:xfrm>
            <a:off x="1295400" y="7417585"/>
            <a:ext cx="15697200" cy="1490152"/>
            <a:chOff x="1333500" y="4305530"/>
            <a:chExt cx="15697200" cy="149015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FA0A63A-795C-A1BE-FB50-9D4FA20E560E}"/>
                </a:ext>
              </a:extLst>
            </p:cNvPr>
            <p:cNvSpPr/>
            <p:nvPr/>
          </p:nvSpPr>
          <p:spPr>
            <a:xfrm>
              <a:off x="1333500" y="4512230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79A088-8FC3-6C79-2A61-BD2217766C9C}"/>
                </a:ext>
              </a:extLst>
            </p:cNvPr>
            <p:cNvSpPr txBox="1"/>
            <p:nvPr/>
          </p:nvSpPr>
          <p:spPr>
            <a:xfrm>
              <a:off x="3048000" y="4305530"/>
              <a:ext cx="13982700" cy="1490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>
                  <a:effectLst/>
                  <a:ea typeface="Calibri" panose="020F0502020204030204" pitchFamily="34" charset="0"/>
                </a:rPr>
                <a:t>Tạo chương trình điều khiển nhân vật chú bướm hành động theo ý tưởng câu chuyện</a:t>
              </a:r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26419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157638"/>
            <a:ext cx="838200" cy="827723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7800" y="759440"/>
            <a:ext cx="838200" cy="827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2A6513-199A-D55F-0E44-419FF7FCA669}"/>
              </a:ext>
            </a:extLst>
          </p:cNvPr>
          <p:cNvSpPr txBox="1"/>
          <p:nvPr/>
        </p:nvSpPr>
        <p:spPr>
          <a:xfrm>
            <a:off x="1655605" y="546099"/>
            <a:ext cx="14890750" cy="2495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/>
              <a:t>Nhiệm vụ: </a:t>
            </a:r>
            <a:r>
              <a:rPr lang="vi-VN" sz="3600"/>
              <a:t>Mở tệp </a:t>
            </a:r>
            <a:r>
              <a:rPr lang="vi-VN" sz="3600">
                <a:solidFill>
                  <a:schemeClr val="accent6">
                    <a:lumMod val="75000"/>
                  </a:schemeClr>
                </a:solidFill>
              </a:rPr>
              <a:t>ChuCho</a:t>
            </a:r>
            <a:r>
              <a:rPr lang="vi-VN" sz="3600"/>
              <a:t> đã lưu ở bài thực hành trước. Thêm nhân vật chú bướm vào chương trình và lập trình cho chú bướm. Điều chỉnh lệnh của các nhân vật. Lưu lại tệp với tên </a:t>
            </a:r>
            <a:r>
              <a:rPr lang="vi-VN" sz="3600">
                <a:solidFill>
                  <a:schemeClr val="accent6">
                    <a:lumMod val="75000"/>
                  </a:schemeClr>
                </a:solidFill>
              </a:rPr>
              <a:t>Duoibat</a:t>
            </a:r>
            <a:r>
              <a:rPr lang="vi-VN" sz="3600"/>
              <a:t>.</a:t>
            </a:r>
            <a:endParaRPr lang="en-US" sz="3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98A8C-15FC-3E25-E663-21F2E0AA7FF8}"/>
              </a:ext>
            </a:extLst>
          </p:cNvPr>
          <p:cNvSpPr txBox="1"/>
          <p:nvPr/>
        </p:nvSpPr>
        <p:spPr>
          <a:xfrm>
            <a:off x="4648200" y="34671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NHIỆM VỤ CẦN PHẢI THỰC HIỆN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3B608A-5299-6B61-C729-1BA8A23AAA78}"/>
              </a:ext>
            </a:extLst>
          </p:cNvPr>
          <p:cNvGrpSpPr/>
          <p:nvPr/>
        </p:nvGrpSpPr>
        <p:grpSpPr>
          <a:xfrm>
            <a:off x="1295400" y="4394031"/>
            <a:ext cx="13296900" cy="914400"/>
            <a:chOff x="1333500" y="4512230"/>
            <a:chExt cx="13296900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17911B-87D2-D051-614A-90A545285241}"/>
                </a:ext>
              </a:extLst>
            </p:cNvPr>
            <p:cNvSpPr/>
            <p:nvPr/>
          </p:nvSpPr>
          <p:spPr>
            <a:xfrm>
              <a:off x="1333500" y="4512230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7C881F-DA0A-D74B-62B5-06EC5407B95F}"/>
                </a:ext>
              </a:extLst>
            </p:cNvPr>
            <p:cNvSpPr txBox="1"/>
            <p:nvPr/>
          </p:nvSpPr>
          <p:spPr>
            <a:xfrm>
              <a:off x="3048000" y="4649742"/>
              <a:ext cx="11582400" cy="75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>
                  <a:effectLst/>
                  <a:ea typeface="Calibri" panose="020F0502020204030204" pitchFamily="34" charset="0"/>
                </a:rPr>
                <a:t>Sửa đoạn chương trình điều khiển nhân vật chú chó</a:t>
              </a:r>
              <a:endParaRPr lang="en-US" sz="3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CF07D9-56F2-EE9B-63EF-F9BAC5AADDFE}"/>
              </a:ext>
            </a:extLst>
          </p:cNvPr>
          <p:cNvGrpSpPr/>
          <p:nvPr/>
        </p:nvGrpSpPr>
        <p:grpSpPr>
          <a:xfrm>
            <a:off x="1295400" y="5993445"/>
            <a:ext cx="13296900" cy="914400"/>
            <a:chOff x="1333500" y="4512230"/>
            <a:chExt cx="13296900" cy="9144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5811865-9D27-86B6-FA12-12F21BC91C5B}"/>
                </a:ext>
              </a:extLst>
            </p:cNvPr>
            <p:cNvSpPr/>
            <p:nvPr/>
          </p:nvSpPr>
          <p:spPr>
            <a:xfrm>
              <a:off x="1333500" y="4512230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4AEBCD-07DD-3E47-4114-CFF793194E22}"/>
                </a:ext>
              </a:extLst>
            </p:cNvPr>
            <p:cNvSpPr txBox="1"/>
            <p:nvPr/>
          </p:nvSpPr>
          <p:spPr>
            <a:xfrm>
              <a:off x="3048000" y="4649742"/>
              <a:ext cx="11582400" cy="75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>
                  <a:effectLst/>
                  <a:ea typeface="Calibri" panose="020F0502020204030204" pitchFamily="34" charset="0"/>
                </a:rPr>
                <a:t>Chạy chương trình và lưu tệp</a:t>
              </a:r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2530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157638"/>
            <a:ext cx="838200" cy="82772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893954-6315-A3CF-A03E-8693A352B529}"/>
              </a:ext>
            </a:extLst>
          </p:cNvPr>
          <p:cNvGrpSpPr/>
          <p:nvPr/>
        </p:nvGrpSpPr>
        <p:grpSpPr>
          <a:xfrm>
            <a:off x="1104900" y="1365968"/>
            <a:ext cx="16078200" cy="7054032"/>
            <a:chOff x="1143000" y="1332025"/>
            <a:chExt cx="16078200" cy="70540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0EEF18-2596-2641-E5AB-AD4F93F1E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00" y="1878197"/>
              <a:ext cx="7307598" cy="545808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4E72BE-09B1-9DC4-5C12-3B2F714A5E54}"/>
                </a:ext>
              </a:extLst>
            </p:cNvPr>
            <p:cNvSpPr txBox="1"/>
            <p:nvPr/>
          </p:nvSpPr>
          <p:spPr>
            <a:xfrm>
              <a:off x="1143000" y="7658100"/>
              <a:ext cx="78486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>
                  <a:latin typeface="Arial" panose="020B0604020202020204" pitchFamily="34" charset="0"/>
                  <a:cs typeface="Arial" panose="020B0604020202020204" pitchFamily="34" charset="0"/>
                </a:rPr>
                <a:t>Hình ảnh minh họa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55DC79-9701-D38C-5045-7D625B2CB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91800" y="1332025"/>
              <a:ext cx="6248400" cy="631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73E522-D649-5753-0BF0-A28D2DC2B696}"/>
                </a:ext>
              </a:extLst>
            </p:cNvPr>
            <p:cNvSpPr txBox="1"/>
            <p:nvPr/>
          </p:nvSpPr>
          <p:spPr>
            <a:xfrm>
              <a:off x="9372600" y="7755115"/>
              <a:ext cx="78486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>
                  <a:latin typeface="Arial" panose="020B0604020202020204" pitchFamily="34" charset="0"/>
                  <a:cs typeface="Arial" panose="020B0604020202020204" pitchFamily="34" charset="0"/>
                </a:rPr>
                <a:t>Chương trình của chú chó </a:t>
              </a:r>
            </a:p>
          </p:txBody>
        </p:sp>
      </p:grpSp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02100" y="538245"/>
            <a:ext cx="838200" cy="8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379</Words>
  <Application>Microsoft Office PowerPoint</Application>
  <PresentationFormat>Custom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Màu phấn Xanh dương và Trắng Minh họa Dự án Nhóm Bản thuyết trình Giáo dục</dc:title>
  <cp:lastModifiedBy>Administrator</cp:lastModifiedBy>
  <cp:revision>12</cp:revision>
  <dcterms:created xsi:type="dcterms:W3CDTF">2006-08-16T00:00:00Z</dcterms:created>
  <dcterms:modified xsi:type="dcterms:W3CDTF">2026-04-22T13:21:03Z</dcterms:modified>
  <dc:identifier>DAFeWibKmFo</dc:identifier>
</cp:coreProperties>
</file>