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71" r:id="rId3"/>
    <p:sldId id="274" r:id="rId4"/>
    <p:sldId id="270" r:id="rId5"/>
    <p:sldId id="273" r:id="rId6"/>
    <p:sldId id="275" r:id="rId7"/>
    <p:sldId id="277" r:id="rId8"/>
    <p:sldId id="276" r:id="rId9"/>
    <p:sldId id="278" r:id="rId10"/>
    <p:sldId id="279" r:id="rId11"/>
    <p:sldId id="281" r:id="rId12"/>
    <p:sldId id="280" r:id="rId13"/>
    <p:sldId id="282" r:id="rId14"/>
    <p:sldId id="283" r:id="rId15"/>
  </p:sldIdLst>
  <p:sldSz cx="18288000" cy="10287000"/>
  <p:notesSz cx="6858000" cy="9144000"/>
  <p:embeddedFontLs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B038886-BD21-4F6F-9BDE-FF752AEEA464}">
          <p14:sldIdLst>
            <p14:sldId id="256"/>
            <p14:sldId id="271"/>
            <p14:sldId id="274"/>
            <p14:sldId id="270"/>
            <p14:sldId id="273"/>
            <p14:sldId id="275"/>
            <p14:sldId id="277"/>
            <p14:sldId id="276"/>
            <p14:sldId id="278"/>
            <p14:sldId id="279"/>
            <p14:sldId id="281"/>
            <p14:sldId id="280"/>
            <p14:sldId id="282"/>
            <p14:sldId id="2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958571-5D71-4AA7-B2F6-E770002DE29F}" type="datetimeFigureOut">
              <a:rPr lang="en-US" smtClean="0"/>
              <a:t>4/7/2026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C3D748-3147-4A57-A246-2F8413C495DB}" type="slidenum">
              <a:rPr lang="en-US" smtClean="0"/>
              <a:t>‹#›</a:t>
            </a:fld>
            <a:endParaRPr lang="en-US"/>
          </a:p>
        </p:txBody>
      </p:sp>
    </p:spTree>
    <p:extLst>
      <p:ext uri="{BB962C8B-B14F-4D97-AF65-F5344CB8AC3E}">
        <p14:creationId xmlns:p14="http://schemas.microsoft.com/office/powerpoint/2010/main" val="1253683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3</a:t>
            </a:fld>
            <a:endParaRPr lang="en-US"/>
          </a:p>
        </p:txBody>
      </p:sp>
    </p:spTree>
    <p:extLst>
      <p:ext uri="{BB962C8B-B14F-4D97-AF65-F5344CB8AC3E}">
        <p14:creationId xmlns:p14="http://schemas.microsoft.com/office/powerpoint/2010/main" val="937113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6</a:t>
            </a:fld>
            <a:endParaRPr lang="en-US"/>
          </a:p>
        </p:txBody>
      </p:sp>
    </p:spTree>
    <p:extLst>
      <p:ext uri="{BB962C8B-B14F-4D97-AF65-F5344CB8AC3E}">
        <p14:creationId xmlns:p14="http://schemas.microsoft.com/office/powerpoint/2010/main" val="1674768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7</a:t>
            </a:fld>
            <a:endParaRPr lang="en-US"/>
          </a:p>
        </p:txBody>
      </p:sp>
    </p:spTree>
    <p:extLst>
      <p:ext uri="{BB962C8B-B14F-4D97-AF65-F5344CB8AC3E}">
        <p14:creationId xmlns:p14="http://schemas.microsoft.com/office/powerpoint/2010/main" val="92749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8</a:t>
            </a:fld>
            <a:endParaRPr lang="en-US"/>
          </a:p>
        </p:txBody>
      </p:sp>
    </p:spTree>
    <p:extLst>
      <p:ext uri="{BB962C8B-B14F-4D97-AF65-F5344CB8AC3E}">
        <p14:creationId xmlns:p14="http://schemas.microsoft.com/office/powerpoint/2010/main" val="3551012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9</a:t>
            </a:fld>
            <a:endParaRPr lang="en-US"/>
          </a:p>
        </p:txBody>
      </p:sp>
    </p:spTree>
    <p:extLst>
      <p:ext uri="{BB962C8B-B14F-4D97-AF65-F5344CB8AC3E}">
        <p14:creationId xmlns:p14="http://schemas.microsoft.com/office/powerpoint/2010/main" val="478609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10</a:t>
            </a:fld>
            <a:endParaRPr lang="en-US"/>
          </a:p>
        </p:txBody>
      </p:sp>
    </p:spTree>
    <p:extLst>
      <p:ext uri="{BB962C8B-B14F-4D97-AF65-F5344CB8AC3E}">
        <p14:creationId xmlns:p14="http://schemas.microsoft.com/office/powerpoint/2010/main" val="894380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12</a:t>
            </a:fld>
            <a:endParaRPr lang="en-US"/>
          </a:p>
        </p:txBody>
      </p:sp>
    </p:spTree>
    <p:extLst>
      <p:ext uri="{BB962C8B-B14F-4D97-AF65-F5344CB8AC3E}">
        <p14:creationId xmlns:p14="http://schemas.microsoft.com/office/powerpoint/2010/main" val="3085099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13</a:t>
            </a:fld>
            <a:endParaRPr lang="en-US"/>
          </a:p>
        </p:txBody>
      </p:sp>
    </p:spTree>
    <p:extLst>
      <p:ext uri="{BB962C8B-B14F-4D97-AF65-F5344CB8AC3E}">
        <p14:creationId xmlns:p14="http://schemas.microsoft.com/office/powerpoint/2010/main" val="730088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14</a:t>
            </a:fld>
            <a:endParaRPr lang="en-US"/>
          </a:p>
        </p:txBody>
      </p:sp>
    </p:spTree>
    <p:extLst>
      <p:ext uri="{BB962C8B-B14F-4D97-AF65-F5344CB8AC3E}">
        <p14:creationId xmlns:p14="http://schemas.microsoft.com/office/powerpoint/2010/main" val="3397657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4.sv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image" Target="../media/image1.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7.svg"/><Relationship Id="rId5" Type="http://schemas.openxmlformats.org/officeDocument/2006/relationships/image" Target="../media/image13.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svg"/><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4.sv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image" Target="../media/image1.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7.svg"/><Relationship Id="rId5" Type="http://schemas.openxmlformats.org/officeDocument/2006/relationships/image" Target="../media/image13.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sv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EFF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4067508" y="-1487534"/>
            <a:ext cx="3365089" cy="6189963"/>
          </a:xfrm>
          <a:prstGeom prst="rect">
            <a:avLst/>
          </a:prstGeom>
        </p:spPr>
      </p:pic>
      <p:sp>
        <p:nvSpPr>
          <p:cNvPr id="3" name="TextBox 3"/>
          <p:cNvSpPr txBox="1"/>
          <p:nvPr/>
        </p:nvSpPr>
        <p:spPr>
          <a:xfrm>
            <a:off x="1824952" y="2628900"/>
            <a:ext cx="14973300" cy="3576492"/>
          </a:xfrm>
          <a:prstGeom prst="rect">
            <a:avLst/>
          </a:prstGeom>
        </p:spPr>
        <p:txBody>
          <a:bodyPr wrap="square" lIns="0" tIns="0" rIns="0" bIns="0" rtlCol="0" anchor="t">
            <a:spAutoFit/>
          </a:bodyPr>
          <a:lstStyle/>
          <a:p>
            <a:pPr algn="ctr">
              <a:lnSpc>
                <a:spcPts val="15003"/>
              </a:lnSpc>
            </a:pPr>
            <a:r>
              <a:rPr lang="en-US" sz="7200" b="1">
                <a:solidFill>
                  <a:srgbClr val="10391D"/>
                </a:solidFill>
                <a:latin typeface="Arial" panose="020B0604020202020204" pitchFamily="34" charset="0"/>
                <a:cs typeface="Arial" panose="020B0604020202020204" pitchFamily="34" charset="0"/>
              </a:rPr>
              <a:t>CHÀO MỪNG CÁC EM ĐẾN VỚI BÀI HỌC NGÀY HÔM NAY!</a:t>
            </a: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654002" y="-252630"/>
            <a:ext cx="7315200" cy="1888652"/>
          </a:xfrm>
          <a:prstGeom prst="rect">
            <a:avLst/>
          </a:prstGeom>
        </p:spPr>
      </p:pic>
      <p:pic>
        <p:nvPicPr>
          <p:cNvPr id="15" name="Picture 3">
            <a:extLst>
              <a:ext uri="{FF2B5EF4-FFF2-40B4-BE49-F238E27FC236}">
                <a16:creationId xmlns:a16="http://schemas.microsoft.com/office/drawing/2014/main" id="{950C1003-6A00-8DAD-E727-86D9B02183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4800" y="6428096"/>
            <a:ext cx="4126922" cy="3678120"/>
          </a:xfrm>
          <a:prstGeom prst="rect">
            <a:avLst/>
          </a:prstGeom>
        </p:spPr>
      </p:pic>
      <p:pic>
        <p:nvPicPr>
          <p:cNvPr id="16" name="Picture 2">
            <a:extLst>
              <a:ext uri="{FF2B5EF4-FFF2-40B4-BE49-F238E27FC236}">
                <a16:creationId xmlns:a16="http://schemas.microsoft.com/office/drawing/2014/main" id="{6EB253DE-2A1E-7FEE-0688-AC24D7F644B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258800" y="7505700"/>
            <a:ext cx="4510806" cy="24301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60B8358-26E5-EA86-E6DB-9EFDEFBD8D3B}"/>
              </a:ext>
            </a:extLst>
          </p:cNvPr>
          <p:cNvSpPr txBox="1"/>
          <p:nvPr/>
        </p:nvSpPr>
        <p:spPr>
          <a:xfrm>
            <a:off x="2133600" y="348322"/>
            <a:ext cx="14020800" cy="784830"/>
          </a:xfrm>
          <a:prstGeom prst="rect">
            <a:avLst/>
          </a:prstGeom>
          <a:noFill/>
        </p:spPr>
        <p:txBody>
          <a:bodyPr wrap="square" rtlCol="0">
            <a:spAutoFit/>
          </a:bodyPr>
          <a:lstStyle/>
          <a:p>
            <a:pPr algn="ctr"/>
            <a:r>
              <a:rPr lang="en-US" sz="4500" b="1">
                <a:solidFill>
                  <a:schemeClr val="accent6">
                    <a:lumMod val="75000"/>
                  </a:schemeClr>
                </a:solidFill>
                <a:latin typeface="Arial" panose="020B0604020202020204" pitchFamily="34" charset="0"/>
                <a:cs typeface="Arial" panose="020B0604020202020204" pitchFamily="34" charset="0"/>
              </a:rPr>
              <a:t>CÂU HỎI CỦNG CỐ </a:t>
            </a:r>
          </a:p>
        </p:txBody>
      </p:sp>
      <p:grpSp>
        <p:nvGrpSpPr>
          <p:cNvPr id="24" name="Group 23">
            <a:extLst>
              <a:ext uri="{FF2B5EF4-FFF2-40B4-BE49-F238E27FC236}">
                <a16:creationId xmlns:a16="http://schemas.microsoft.com/office/drawing/2014/main" id="{D45DD9F1-DDD8-3E1C-1137-4F03F3640805}"/>
              </a:ext>
            </a:extLst>
          </p:cNvPr>
          <p:cNvGrpSpPr/>
          <p:nvPr/>
        </p:nvGrpSpPr>
        <p:grpSpPr>
          <a:xfrm>
            <a:off x="1066800" y="838301"/>
            <a:ext cx="14782800" cy="8858673"/>
            <a:chOff x="1752600" y="1428327"/>
            <a:chExt cx="14782800" cy="8858673"/>
          </a:xfrm>
        </p:grpSpPr>
        <p:pic>
          <p:nvPicPr>
            <p:cNvPr id="11" name="Picture 10">
              <a:extLst>
                <a:ext uri="{FF2B5EF4-FFF2-40B4-BE49-F238E27FC236}">
                  <a16:creationId xmlns:a16="http://schemas.microsoft.com/office/drawing/2014/main" id="{7188CF0B-BE90-930C-62B3-9B4C8E25DE18}"/>
                </a:ext>
              </a:extLst>
            </p:cNvPr>
            <p:cNvPicPr>
              <a:picLocks noChangeAspect="1"/>
            </p:cNvPicPr>
            <p:nvPr/>
          </p:nvPicPr>
          <p:blipFill>
            <a:blip r:embed="rId3"/>
            <a:stretch>
              <a:fillRect/>
            </a:stretch>
          </p:blipFill>
          <p:spPr>
            <a:xfrm>
              <a:off x="2223268" y="2755957"/>
              <a:ext cx="4234877" cy="2695579"/>
            </a:xfrm>
            <a:prstGeom prst="rect">
              <a:avLst/>
            </a:prstGeom>
          </p:spPr>
        </p:pic>
        <p:pic>
          <p:nvPicPr>
            <p:cNvPr id="13" name="Picture 12">
              <a:extLst>
                <a:ext uri="{FF2B5EF4-FFF2-40B4-BE49-F238E27FC236}">
                  <a16:creationId xmlns:a16="http://schemas.microsoft.com/office/drawing/2014/main" id="{37A97A21-4D9E-BDFD-0198-D9C5FFE45AA9}"/>
                </a:ext>
              </a:extLst>
            </p:cNvPr>
            <p:cNvPicPr>
              <a:picLocks noChangeAspect="1"/>
            </p:cNvPicPr>
            <p:nvPr/>
          </p:nvPicPr>
          <p:blipFill>
            <a:blip r:embed="rId4"/>
            <a:stretch>
              <a:fillRect/>
            </a:stretch>
          </p:blipFill>
          <p:spPr>
            <a:xfrm>
              <a:off x="2321406" y="6313577"/>
              <a:ext cx="4038600" cy="3253880"/>
            </a:xfrm>
            <a:prstGeom prst="rect">
              <a:avLst/>
            </a:prstGeom>
          </p:spPr>
        </p:pic>
        <p:pic>
          <p:nvPicPr>
            <p:cNvPr id="15" name="Picture 14">
              <a:extLst>
                <a:ext uri="{FF2B5EF4-FFF2-40B4-BE49-F238E27FC236}">
                  <a16:creationId xmlns:a16="http://schemas.microsoft.com/office/drawing/2014/main" id="{A0968F32-2011-4D30-0B4B-AD3EB5EB33FF}"/>
                </a:ext>
              </a:extLst>
            </p:cNvPr>
            <p:cNvPicPr>
              <a:picLocks noChangeAspect="1"/>
            </p:cNvPicPr>
            <p:nvPr/>
          </p:nvPicPr>
          <p:blipFill>
            <a:blip r:embed="rId5"/>
            <a:stretch>
              <a:fillRect/>
            </a:stretch>
          </p:blipFill>
          <p:spPr>
            <a:xfrm>
              <a:off x="12291424" y="2239455"/>
              <a:ext cx="4234877" cy="3439530"/>
            </a:xfrm>
            <a:prstGeom prst="rect">
              <a:avLst/>
            </a:prstGeom>
          </p:spPr>
        </p:pic>
        <p:pic>
          <p:nvPicPr>
            <p:cNvPr id="17" name="Picture 16">
              <a:extLst>
                <a:ext uri="{FF2B5EF4-FFF2-40B4-BE49-F238E27FC236}">
                  <a16:creationId xmlns:a16="http://schemas.microsoft.com/office/drawing/2014/main" id="{31E8E710-66BD-0482-A622-A9AC6714E0B1}"/>
                </a:ext>
              </a:extLst>
            </p:cNvPr>
            <p:cNvPicPr>
              <a:picLocks noChangeAspect="1"/>
            </p:cNvPicPr>
            <p:nvPr/>
          </p:nvPicPr>
          <p:blipFill>
            <a:blip r:embed="rId6"/>
            <a:stretch>
              <a:fillRect/>
            </a:stretch>
          </p:blipFill>
          <p:spPr>
            <a:xfrm>
              <a:off x="12302798" y="6819900"/>
              <a:ext cx="4038600" cy="2601471"/>
            </a:xfrm>
            <a:prstGeom prst="rect">
              <a:avLst/>
            </a:prstGeom>
          </p:spPr>
        </p:pic>
        <p:sp>
          <p:nvSpPr>
            <p:cNvPr id="18" name="TextBox 17">
              <a:extLst>
                <a:ext uri="{FF2B5EF4-FFF2-40B4-BE49-F238E27FC236}">
                  <a16:creationId xmlns:a16="http://schemas.microsoft.com/office/drawing/2014/main" id="{4B48E7ED-9429-A073-6733-621A5A212182}"/>
                </a:ext>
              </a:extLst>
            </p:cNvPr>
            <p:cNvSpPr txBox="1"/>
            <p:nvPr/>
          </p:nvSpPr>
          <p:spPr>
            <a:xfrm>
              <a:off x="1752600" y="1428327"/>
              <a:ext cx="14782800" cy="707886"/>
            </a:xfrm>
            <a:prstGeom prst="rect">
              <a:avLst/>
            </a:prstGeom>
            <a:noFill/>
          </p:spPr>
          <p:txBody>
            <a:bodyPr wrap="square" rtlCol="0">
              <a:spAutoFit/>
            </a:bodyPr>
            <a:lstStyle/>
            <a:p>
              <a:pPr algn="ctr"/>
              <a:r>
                <a:rPr lang="en-US" sz="4000" b="1" i="1">
                  <a:latin typeface="Arial" panose="020B0604020202020204" pitchFamily="34" charset="0"/>
                  <a:cs typeface="Arial" panose="020B0604020202020204" pitchFamily="34" charset="0"/>
                </a:rPr>
                <a:t>Chương trình nào sau đây thể hiện ý tưởng của bạn An?</a:t>
              </a:r>
            </a:p>
          </p:txBody>
        </p:sp>
        <p:sp>
          <p:nvSpPr>
            <p:cNvPr id="20" name="TextBox 19">
              <a:extLst>
                <a:ext uri="{FF2B5EF4-FFF2-40B4-BE49-F238E27FC236}">
                  <a16:creationId xmlns:a16="http://schemas.microsoft.com/office/drawing/2014/main" id="{5AD09803-E2C0-FF11-F95B-519D282588C2}"/>
                </a:ext>
              </a:extLst>
            </p:cNvPr>
            <p:cNvSpPr txBox="1"/>
            <p:nvPr/>
          </p:nvSpPr>
          <p:spPr>
            <a:xfrm>
              <a:off x="3945462" y="5430496"/>
              <a:ext cx="607859" cy="707886"/>
            </a:xfrm>
            <a:prstGeom prst="rect">
              <a:avLst/>
            </a:prstGeom>
            <a:noFill/>
          </p:spPr>
          <p:txBody>
            <a:bodyPr wrap="none" rtlCol="0">
              <a:spAutoFit/>
            </a:bodyPr>
            <a:lstStyle/>
            <a:p>
              <a:r>
                <a:rPr lang="en-US" sz="4000" b="1">
                  <a:latin typeface="Arial" panose="020B0604020202020204" pitchFamily="34" charset="0"/>
                  <a:cs typeface="Arial" panose="020B0604020202020204" pitchFamily="34" charset="0"/>
                </a:rPr>
                <a:t>A</a:t>
              </a:r>
              <a:r>
                <a:rPr lang="en-US"/>
                <a:t> </a:t>
              </a:r>
            </a:p>
          </p:txBody>
        </p:sp>
        <p:sp>
          <p:nvSpPr>
            <p:cNvPr id="21" name="TextBox 20">
              <a:extLst>
                <a:ext uri="{FF2B5EF4-FFF2-40B4-BE49-F238E27FC236}">
                  <a16:creationId xmlns:a16="http://schemas.microsoft.com/office/drawing/2014/main" id="{6DC6304D-940E-76B4-088A-968C214E7EBC}"/>
                </a:ext>
              </a:extLst>
            </p:cNvPr>
            <p:cNvSpPr txBox="1"/>
            <p:nvPr/>
          </p:nvSpPr>
          <p:spPr>
            <a:xfrm>
              <a:off x="3909456" y="9579114"/>
              <a:ext cx="607859" cy="707886"/>
            </a:xfrm>
            <a:prstGeom prst="rect">
              <a:avLst/>
            </a:prstGeom>
            <a:noFill/>
          </p:spPr>
          <p:txBody>
            <a:bodyPr wrap="none" rtlCol="0">
              <a:spAutoFit/>
            </a:bodyPr>
            <a:lstStyle/>
            <a:p>
              <a:r>
                <a:rPr lang="en-US" sz="4000" b="1">
                  <a:latin typeface="Arial" panose="020B0604020202020204" pitchFamily="34" charset="0"/>
                  <a:cs typeface="Arial" panose="020B0604020202020204" pitchFamily="34" charset="0"/>
                </a:rPr>
                <a:t>B</a:t>
              </a:r>
              <a:r>
                <a:rPr lang="en-US"/>
                <a:t> </a:t>
              </a:r>
            </a:p>
          </p:txBody>
        </p:sp>
        <p:sp>
          <p:nvSpPr>
            <p:cNvPr id="22" name="TextBox 21">
              <a:extLst>
                <a:ext uri="{FF2B5EF4-FFF2-40B4-BE49-F238E27FC236}">
                  <a16:creationId xmlns:a16="http://schemas.microsoft.com/office/drawing/2014/main" id="{4B46263F-E9A2-DEEE-30B4-A435EA5EBAA9}"/>
                </a:ext>
              </a:extLst>
            </p:cNvPr>
            <p:cNvSpPr txBox="1"/>
            <p:nvPr/>
          </p:nvSpPr>
          <p:spPr>
            <a:xfrm>
              <a:off x="14173200" y="5674561"/>
              <a:ext cx="607859" cy="707886"/>
            </a:xfrm>
            <a:prstGeom prst="rect">
              <a:avLst/>
            </a:prstGeom>
            <a:noFill/>
          </p:spPr>
          <p:txBody>
            <a:bodyPr wrap="none" rtlCol="0">
              <a:spAutoFit/>
            </a:bodyPr>
            <a:lstStyle/>
            <a:p>
              <a:r>
                <a:rPr lang="en-US" sz="4000" b="1">
                  <a:latin typeface="Arial" panose="020B0604020202020204" pitchFamily="34" charset="0"/>
                  <a:cs typeface="Arial" panose="020B0604020202020204" pitchFamily="34" charset="0"/>
                </a:rPr>
                <a:t>C</a:t>
              </a:r>
              <a:r>
                <a:rPr lang="en-US"/>
                <a:t> </a:t>
              </a:r>
            </a:p>
          </p:txBody>
        </p:sp>
        <p:sp>
          <p:nvSpPr>
            <p:cNvPr id="23" name="TextBox 22">
              <a:extLst>
                <a:ext uri="{FF2B5EF4-FFF2-40B4-BE49-F238E27FC236}">
                  <a16:creationId xmlns:a16="http://schemas.microsoft.com/office/drawing/2014/main" id="{C1AFDAB9-18E5-0151-7575-D062BE26CF06}"/>
                </a:ext>
              </a:extLst>
            </p:cNvPr>
            <p:cNvSpPr txBox="1"/>
            <p:nvPr/>
          </p:nvSpPr>
          <p:spPr>
            <a:xfrm>
              <a:off x="14173200" y="9421371"/>
              <a:ext cx="607859" cy="707886"/>
            </a:xfrm>
            <a:prstGeom prst="rect">
              <a:avLst/>
            </a:prstGeom>
            <a:noFill/>
          </p:spPr>
          <p:txBody>
            <a:bodyPr wrap="none" rtlCol="0">
              <a:spAutoFit/>
            </a:bodyPr>
            <a:lstStyle/>
            <a:p>
              <a:r>
                <a:rPr lang="en-US" sz="4000" b="1">
                  <a:latin typeface="Arial" panose="020B0604020202020204" pitchFamily="34" charset="0"/>
                  <a:cs typeface="Arial" panose="020B0604020202020204" pitchFamily="34" charset="0"/>
                </a:rPr>
                <a:t>D</a:t>
              </a:r>
              <a:r>
                <a:rPr lang="en-US"/>
                <a:t> </a:t>
              </a:r>
            </a:p>
          </p:txBody>
        </p:sp>
      </p:grpSp>
      <p:sp>
        <p:nvSpPr>
          <p:cNvPr id="25" name="Oval 24">
            <a:extLst>
              <a:ext uri="{FF2B5EF4-FFF2-40B4-BE49-F238E27FC236}">
                <a16:creationId xmlns:a16="http://schemas.microsoft.com/office/drawing/2014/main" id="{10D3E5B4-9005-C473-ED28-EE7317A14D26}"/>
              </a:ext>
            </a:extLst>
          </p:cNvPr>
          <p:cNvSpPr/>
          <p:nvPr/>
        </p:nvSpPr>
        <p:spPr>
          <a:xfrm>
            <a:off x="13423001" y="5084535"/>
            <a:ext cx="914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279806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EFFDB"/>
        </a:solidFill>
        <a:effectLst/>
      </p:bgPr>
    </p:bg>
    <p:spTree>
      <p:nvGrpSpPr>
        <p:cNvPr id="1" name=""/>
        <p:cNvGrpSpPr/>
        <p:nvPr/>
      </p:nvGrpSpPr>
      <p:grpSpPr>
        <a:xfrm>
          <a:off x="0" y="0"/>
          <a:ext cx="0" cy="0"/>
          <a:chOff x="0" y="0"/>
          <a:chExt cx="0" cy="0"/>
        </a:xfrm>
      </p:grpSpPr>
      <p:sp>
        <p:nvSpPr>
          <p:cNvPr id="6" name="Freeform 6"/>
          <p:cNvSpPr/>
          <p:nvPr/>
        </p:nvSpPr>
        <p:spPr>
          <a:xfrm>
            <a:off x="685800" y="3005635"/>
            <a:ext cx="14554200" cy="4886805"/>
          </a:xfrm>
          <a:custGeom>
            <a:avLst/>
            <a:gdLst/>
            <a:ahLst/>
            <a:cxnLst/>
            <a:rect l="l" t="t" r="r" b="b"/>
            <a:pathLst>
              <a:path w="2330373" h="279757">
                <a:moveTo>
                  <a:pt x="44624" y="0"/>
                </a:moveTo>
                <a:lnTo>
                  <a:pt x="2285749" y="0"/>
                </a:lnTo>
                <a:cubicBezTo>
                  <a:pt x="2310394" y="0"/>
                  <a:pt x="2330373" y="19979"/>
                  <a:pt x="2330373" y="44624"/>
                </a:cubicBezTo>
                <a:lnTo>
                  <a:pt x="2330373" y="235133"/>
                </a:lnTo>
                <a:cubicBezTo>
                  <a:pt x="2330373" y="259778"/>
                  <a:pt x="2310394" y="279757"/>
                  <a:pt x="2285749" y="279757"/>
                </a:cubicBezTo>
                <a:lnTo>
                  <a:pt x="44624" y="279757"/>
                </a:lnTo>
                <a:cubicBezTo>
                  <a:pt x="19979" y="279757"/>
                  <a:pt x="0" y="259778"/>
                  <a:pt x="0" y="235133"/>
                </a:cubicBezTo>
                <a:lnTo>
                  <a:pt x="0" y="44624"/>
                </a:lnTo>
                <a:cubicBezTo>
                  <a:pt x="0" y="19979"/>
                  <a:pt x="19979" y="0"/>
                  <a:pt x="44624" y="0"/>
                </a:cubicBezTo>
                <a:close/>
              </a:path>
            </a:pathLst>
          </a:custGeom>
          <a:solidFill>
            <a:srgbClr val="FFFFFF"/>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4067508" y="-1487534"/>
            <a:ext cx="3365089" cy="618996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92561" flipH="1">
            <a:off x="14008496" y="5496048"/>
            <a:ext cx="1058538" cy="81772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5654002" y="-252630"/>
            <a:ext cx="7315200" cy="188865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389963" y="7069808"/>
            <a:ext cx="2339908" cy="320935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299338" y="5525261"/>
            <a:ext cx="3005648" cy="4163996"/>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638787" y="7533401"/>
            <a:ext cx="4032760" cy="3409516"/>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3559916" y="8439421"/>
            <a:ext cx="2077137" cy="1990275"/>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0800688" y="8439421"/>
            <a:ext cx="2759228" cy="2401815"/>
          </a:xfrm>
          <a:prstGeom prst="rect">
            <a:avLst/>
          </a:prstGeom>
        </p:spPr>
      </p:pic>
      <p:sp>
        <p:nvSpPr>
          <p:cNvPr id="15" name="TextBox 14">
            <a:extLst>
              <a:ext uri="{FF2B5EF4-FFF2-40B4-BE49-F238E27FC236}">
                <a16:creationId xmlns:a16="http://schemas.microsoft.com/office/drawing/2014/main" id="{06E5B530-9D37-B145-1D7F-5A5074EA8E4B}"/>
              </a:ext>
            </a:extLst>
          </p:cNvPr>
          <p:cNvSpPr txBox="1"/>
          <p:nvPr/>
        </p:nvSpPr>
        <p:spPr>
          <a:xfrm>
            <a:off x="1293747" y="3454446"/>
            <a:ext cx="12843751" cy="3744230"/>
          </a:xfrm>
          <a:prstGeom prst="rect">
            <a:avLst/>
          </a:prstGeom>
          <a:noFill/>
        </p:spPr>
        <p:txBody>
          <a:bodyPr wrap="square" rtlCol="0">
            <a:spAutoFit/>
          </a:bodyPr>
          <a:lstStyle/>
          <a:p>
            <a:pPr algn="ctr">
              <a:lnSpc>
                <a:spcPct val="150000"/>
              </a:lnSpc>
            </a:pPr>
            <a:r>
              <a:rPr lang="en-US" sz="5500" b="1">
                <a:latin typeface="Arial" panose="020B0604020202020204" pitchFamily="34" charset="0"/>
                <a:cs typeface="Arial" panose="020B0604020202020204" pitchFamily="34" charset="0"/>
              </a:rPr>
              <a:t>PHẦN 2.</a:t>
            </a:r>
          </a:p>
          <a:p>
            <a:pPr algn="ctr">
              <a:lnSpc>
                <a:spcPct val="150000"/>
              </a:lnSpc>
            </a:pPr>
            <a:r>
              <a:rPr lang="vi-VN" sz="5500" b="1">
                <a:latin typeface="Arial" panose="020B0604020202020204" pitchFamily="34" charset="0"/>
                <a:cs typeface="Arial" panose="020B0604020202020204" pitchFamily="34" charset="0"/>
              </a:rPr>
              <a:t>THỰC HÀNH TẠO CHƯƠNG TRÌNH DIỄN TẢ Ý TƯỞNG CÂU CHUYỆN</a:t>
            </a:r>
            <a:endParaRPr lang="en-US" sz="55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2641821"/>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72AC0FF-2B54-7C74-2C06-83FC52B3368E}"/>
              </a:ext>
            </a:extLst>
          </p:cNvPr>
          <p:cNvGrpSpPr/>
          <p:nvPr/>
        </p:nvGrpSpPr>
        <p:grpSpPr>
          <a:xfrm>
            <a:off x="-228600" y="412378"/>
            <a:ext cx="15621000" cy="1385040"/>
            <a:chOff x="-228600" y="412378"/>
            <a:chExt cx="15621000" cy="1385040"/>
          </a:xfrm>
        </p:grpSpPr>
        <p:grpSp>
          <p:nvGrpSpPr>
            <p:cNvPr id="3" name="Group 2">
              <a:extLst>
                <a:ext uri="{FF2B5EF4-FFF2-40B4-BE49-F238E27FC236}">
                  <a16:creationId xmlns:a16="http://schemas.microsoft.com/office/drawing/2014/main" id="{DDA77142-018A-22D7-0FB1-8DFC9636DC63}"/>
                </a:ext>
              </a:extLst>
            </p:cNvPr>
            <p:cNvGrpSpPr/>
            <p:nvPr/>
          </p:nvGrpSpPr>
          <p:grpSpPr>
            <a:xfrm>
              <a:off x="-228600" y="412378"/>
              <a:ext cx="5829300" cy="1385040"/>
              <a:chOff x="-228600" y="412378"/>
              <a:chExt cx="5829300" cy="1385040"/>
            </a:xfrm>
          </p:grpSpPr>
          <p:sp>
            <p:nvSpPr>
              <p:cNvPr id="5" name="Rectangle 4">
                <a:extLst>
                  <a:ext uri="{FF2B5EF4-FFF2-40B4-BE49-F238E27FC236}">
                    <a16:creationId xmlns:a16="http://schemas.microsoft.com/office/drawing/2014/main" id="{EDA813A5-25B0-4941-3FD3-ADBFC1C39E4B}"/>
                  </a:ext>
                </a:extLst>
              </p:cNvPr>
              <p:cNvSpPr/>
              <p:nvPr/>
            </p:nvSpPr>
            <p:spPr>
              <a:xfrm>
                <a:off x="-228600" y="571499"/>
                <a:ext cx="5029200" cy="1066799"/>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9BAA7FE6-C402-467A-3E49-EF8E5B612C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41367" y="412378"/>
                <a:ext cx="1459333" cy="1385040"/>
              </a:xfrm>
              <a:prstGeom prst="rect">
                <a:avLst/>
              </a:prstGeom>
            </p:spPr>
          </p:pic>
          <p:sp>
            <p:nvSpPr>
              <p:cNvPr id="7" name="TextBox 6">
                <a:extLst>
                  <a:ext uri="{FF2B5EF4-FFF2-40B4-BE49-F238E27FC236}">
                    <a16:creationId xmlns:a16="http://schemas.microsoft.com/office/drawing/2014/main" id="{D76D0D1D-5B9A-BB95-780E-1FCEE40F4D44}"/>
                  </a:ext>
                </a:extLst>
              </p:cNvPr>
              <p:cNvSpPr txBox="1"/>
              <p:nvPr/>
            </p:nvSpPr>
            <p:spPr>
              <a:xfrm>
                <a:off x="571500" y="712856"/>
                <a:ext cx="3657600"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NHIỆM VỤ 1</a:t>
                </a:r>
              </a:p>
            </p:txBody>
          </p:sp>
        </p:grpSp>
        <p:sp>
          <p:nvSpPr>
            <p:cNvPr id="4" name="TextBox 3">
              <a:extLst>
                <a:ext uri="{FF2B5EF4-FFF2-40B4-BE49-F238E27FC236}">
                  <a16:creationId xmlns:a16="http://schemas.microsoft.com/office/drawing/2014/main" id="{41598FB6-3461-7EE5-7049-A8F52C535C6B}"/>
                </a:ext>
              </a:extLst>
            </p:cNvPr>
            <p:cNvSpPr txBox="1"/>
            <p:nvPr/>
          </p:nvSpPr>
          <p:spPr>
            <a:xfrm>
              <a:off x="5715000" y="777008"/>
              <a:ext cx="9677400" cy="707886"/>
            </a:xfrm>
            <a:prstGeom prst="rect">
              <a:avLst/>
            </a:prstGeom>
            <a:noFill/>
          </p:spPr>
          <p:txBody>
            <a:bodyPr wrap="square" rtlCol="0">
              <a:spAutoFit/>
            </a:bodyPr>
            <a:lstStyle/>
            <a:p>
              <a:r>
                <a:rPr lang="en-US" sz="4000" b="1">
                  <a:solidFill>
                    <a:srgbClr val="FF0000"/>
                  </a:solidFill>
                  <a:latin typeface="Arial" panose="020B0604020202020204" pitchFamily="34" charset="0"/>
                  <a:cs typeface="Arial" panose="020B0604020202020204" pitchFamily="34" charset="0"/>
                </a:rPr>
                <a:t>Thay đổi nhân vật, sân khấu </a:t>
              </a:r>
            </a:p>
          </p:txBody>
        </p:sp>
      </p:grpSp>
      <p:pic>
        <p:nvPicPr>
          <p:cNvPr id="10" name="Picture 9">
            <a:extLst>
              <a:ext uri="{FF2B5EF4-FFF2-40B4-BE49-F238E27FC236}">
                <a16:creationId xmlns:a16="http://schemas.microsoft.com/office/drawing/2014/main" id="{729494BD-9A89-F9A2-CDB3-DDFB400CF0CC}"/>
              </a:ext>
            </a:extLst>
          </p:cNvPr>
          <p:cNvPicPr>
            <a:picLocks noChangeAspect="1"/>
          </p:cNvPicPr>
          <p:nvPr/>
        </p:nvPicPr>
        <p:blipFill rotWithShape="1">
          <a:blip r:embed="rId5"/>
          <a:srcRect t="49003" r="15904"/>
          <a:stretch/>
        </p:blipFill>
        <p:spPr>
          <a:xfrm>
            <a:off x="1249882" y="4034452"/>
            <a:ext cx="7748542" cy="2522111"/>
          </a:xfrm>
          <a:prstGeom prst="rect">
            <a:avLst/>
          </a:prstGeom>
        </p:spPr>
      </p:pic>
      <p:sp>
        <p:nvSpPr>
          <p:cNvPr id="12" name="TextBox 11">
            <a:extLst>
              <a:ext uri="{FF2B5EF4-FFF2-40B4-BE49-F238E27FC236}">
                <a16:creationId xmlns:a16="http://schemas.microsoft.com/office/drawing/2014/main" id="{CBBAE53E-DBB0-5786-9BE0-6EACE3409C13}"/>
              </a:ext>
            </a:extLst>
          </p:cNvPr>
          <p:cNvSpPr txBox="1"/>
          <p:nvPr/>
        </p:nvSpPr>
        <p:spPr>
          <a:xfrm>
            <a:off x="5146912" y="1998007"/>
            <a:ext cx="8001000" cy="646331"/>
          </a:xfrm>
          <a:prstGeom prst="rect">
            <a:avLst/>
          </a:prstGeom>
          <a:noFill/>
        </p:spPr>
        <p:txBody>
          <a:bodyPr wrap="square" rtlCol="0">
            <a:spAutoFit/>
          </a:bodyPr>
          <a:lstStyle/>
          <a:p>
            <a:pPr algn="ctr"/>
            <a:r>
              <a:rPr lang="en-US" sz="3600" b="1">
                <a:solidFill>
                  <a:schemeClr val="accent2">
                    <a:lumMod val="75000"/>
                  </a:schemeClr>
                </a:solidFill>
                <a:latin typeface="Arial" panose="020B0604020202020204" pitchFamily="34" charset="0"/>
                <a:cs typeface="Arial" panose="020B0604020202020204" pitchFamily="34" charset="0"/>
              </a:rPr>
              <a:t>THAY ĐỔI NHÂN VẬT </a:t>
            </a:r>
          </a:p>
        </p:txBody>
      </p:sp>
      <p:pic>
        <p:nvPicPr>
          <p:cNvPr id="16" name="Picture 15">
            <a:extLst>
              <a:ext uri="{FF2B5EF4-FFF2-40B4-BE49-F238E27FC236}">
                <a16:creationId xmlns:a16="http://schemas.microsoft.com/office/drawing/2014/main" id="{6D1B1D9B-2DAA-D915-B5EA-510701FDD3AA}"/>
              </a:ext>
            </a:extLst>
          </p:cNvPr>
          <p:cNvPicPr>
            <a:picLocks noChangeAspect="1"/>
          </p:cNvPicPr>
          <p:nvPr/>
        </p:nvPicPr>
        <p:blipFill>
          <a:blip r:embed="rId6"/>
          <a:stretch>
            <a:fillRect/>
          </a:stretch>
        </p:blipFill>
        <p:spPr>
          <a:xfrm>
            <a:off x="5451712" y="6718601"/>
            <a:ext cx="11779855" cy="3029106"/>
          </a:xfrm>
          <a:prstGeom prst="rect">
            <a:avLst/>
          </a:prstGeom>
        </p:spPr>
      </p:pic>
      <p:sp>
        <p:nvSpPr>
          <p:cNvPr id="27" name="Freeform: Shape 26">
            <a:extLst>
              <a:ext uri="{FF2B5EF4-FFF2-40B4-BE49-F238E27FC236}">
                <a16:creationId xmlns:a16="http://schemas.microsoft.com/office/drawing/2014/main" id="{816D8FB7-6C65-5EDA-AF15-26C2C306BC05}"/>
              </a:ext>
            </a:extLst>
          </p:cNvPr>
          <p:cNvSpPr/>
          <p:nvPr/>
        </p:nvSpPr>
        <p:spPr>
          <a:xfrm>
            <a:off x="2126776" y="3760499"/>
            <a:ext cx="476717" cy="736979"/>
          </a:xfrm>
          <a:custGeom>
            <a:avLst/>
            <a:gdLst>
              <a:gd name="connsiteX0" fmla="*/ 476717 w 476717"/>
              <a:gd name="connsiteY0" fmla="*/ 736979 h 736979"/>
              <a:gd name="connsiteX1" fmla="*/ 12693 w 476717"/>
              <a:gd name="connsiteY1" fmla="*/ 573206 h 736979"/>
              <a:gd name="connsiteX2" fmla="*/ 176466 w 476717"/>
              <a:gd name="connsiteY2" fmla="*/ 0 h 736979"/>
            </a:gdLst>
            <a:ahLst/>
            <a:cxnLst>
              <a:cxn ang="0">
                <a:pos x="connsiteX0" y="connsiteY0"/>
              </a:cxn>
              <a:cxn ang="0">
                <a:pos x="connsiteX1" y="connsiteY1"/>
              </a:cxn>
              <a:cxn ang="0">
                <a:pos x="connsiteX2" y="connsiteY2"/>
              </a:cxn>
            </a:cxnLst>
            <a:rect l="l" t="t" r="r" b="b"/>
            <a:pathLst>
              <a:path w="476717" h="736979">
                <a:moveTo>
                  <a:pt x="476717" y="736979"/>
                </a:moveTo>
                <a:cubicBezTo>
                  <a:pt x="269726" y="716507"/>
                  <a:pt x="62735" y="696036"/>
                  <a:pt x="12693" y="573206"/>
                </a:cubicBezTo>
                <a:cubicBezTo>
                  <a:pt x="-37349" y="450376"/>
                  <a:pt x="69558" y="225188"/>
                  <a:pt x="176466" y="0"/>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658E0DD-8E98-0CBA-E79D-D89526DF94C3}"/>
              </a:ext>
            </a:extLst>
          </p:cNvPr>
          <p:cNvSpPr txBox="1"/>
          <p:nvPr/>
        </p:nvSpPr>
        <p:spPr>
          <a:xfrm>
            <a:off x="1375012" y="2818200"/>
            <a:ext cx="6553200" cy="1015663"/>
          </a:xfrm>
          <a:prstGeom prst="rect">
            <a:avLst/>
          </a:prstGeom>
          <a:noFill/>
        </p:spPr>
        <p:txBody>
          <a:bodyPr wrap="square" rtlCol="0">
            <a:spAutoFit/>
          </a:bodyPr>
          <a:lstStyle/>
          <a:p>
            <a:pPr algn="ctr"/>
            <a:r>
              <a:rPr lang="en-US" sz="3000">
                <a:solidFill>
                  <a:schemeClr val="accent6">
                    <a:lumMod val="75000"/>
                  </a:schemeClr>
                </a:solidFill>
                <a:latin typeface="Arial" panose="020B0604020202020204" pitchFamily="34" charset="0"/>
                <a:cs typeface="Arial" panose="020B0604020202020204" pitchFamily="34" charset="0"/>
              </a:rPr>
              <a:t>Bước 1. </a:t>
            </a:r>
            <a:r>
              <a:rPr lang="en-US" sz="3000">
                <a:latin typeface="Arial" panose="020B0604020202020204" pitchFamily="34" charset="0"/>
                <a:cs typeface="Arial" panose="020B0604020202020204" pitchFamily="34" charset="0"/>
              </a:rPr>
              <a:t>Nháy chuột vào biểu tượng thùng rác để xóa nhân vật mèo </a:t>
            </a:r>
          </a:p>
        </p:txBody>
      </p:sp>
      <p:sp>
        <p:nvSpPr>
          <p:cNvPr id="29" name="Freeform: Shape 28">
            <a:extLst>
              <a:ext uri="{FF2B5EF4-FFF2-40B4-BE49-F238E27FC236}">
                <a16:creationId xmlns:a16="http://schemas.microsoft.com/office/drawing/2014/main" id="{0BE92535-2C04-2E6B-AC1A-F4487DFD516B}"/>
              </a:ext>
            </a:extLst>
          </p:cNvPr>
          <p:cNvSpPr/>
          <p:nvPr/>
        </p:nvSpPr>
        <p:spPr>
          <a:xfrm>
            <a:off x="8203442" y="5012486"/>
            <a:ext cx="1405719" cy="641445"/>
          </a:xfrm>
          <a:custGeom>
            <a:avLst/>
            <a:gdLst>
              <a:gd name="connsiteX0" fmla="*/ 0 w 1405719"/>
              <a:gd name="connsiteY0" fmla="*/ 641445 h 641445"/>
              <a:gd name="connsiteX1" fmla="*/ 245660 w 1405719"/>
              <a:gd name="connsiteY1" fmla="*/ 177421 h 641445"/>
              <a:gd name="connsiteX2" fmla="*/ 1405719 w 1405719"/>
              <a:gd name="connsiteY2" fmla="*/ 0 h 641445"/>
            </a:gdLst>
            <a:ahLst/>
            <a:cxnLst>
              <a:cxn ang="0">
                <a:pos x="connsiteX0" y="connsiteY0"/>
              </a:cxn>
              <a:cxn ang="0">
                <a:pos x="connsiteX1" y="connsiteY1"/>
              </a:cxn>
              <a:cxn ang="0">
                <a:pos x="connsiteX2" y="connsiteY2"/>
              </a:cxn>
            </a:cxnLst>
            <a:rect l="l" t="t" r="r" b="b"/>
            <a:pathLst>
              <a:path w="1405719" h="641445">
                <a:moveTo>
                  <a:pt x="0" y="641445"/>
                </a:moveTo>
                <a:cubicBezTo>
                  <a:pt x="5687" y="462886"/>
                  <a:pt x="11374" y="284328"/>
                  <a:pt x="245660" y="177421"/>
                </a:cubicBezTo>
                <a:cubicBezTo>
                  <a:pt x="479946" y="70514"/>
                  <a:pt x="942832" y="35257"/>
                  <a:pt x="1405719" y="0"/>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07E6878-2F90-6D8B-BF2B-ECD19AA91D58}"/>
              </a:ext>
            </a:extLst>
          </p:cNvPr>
          <p:cNvSpPr txBox="1"/>
          <p:nvPr/>
        </p:nvSpPr>
        <p:spPr>
          <a:xfrm>
            <a:off x="8991600" y="5174524"/>
            <a:ext cx="6553200" cy="1015663"/>
          </a:xfrm>
          <a:prstGeom prst="rect">
            <a:avLst/>
          </a:prstGeom>
          <a:noFill/>
        </p:spPr>
        <p:txBody>
          <a:bodyPr wrap="square" rtlCol="0">
            <a:spAutoFit/>
          </a:bodyPr>
          <a:lstStyle/>
          <a:p>
            <a:pPr algn="ctr"/>
            <a:r>
              <a:rPr lang="en-US" sz="3000">
                <a:solidFill>
                  <a:schemeClr val="accent6">
                    <a:lumMod val="75000"/>
                  </a:schemeClr>
                </a:solidFill>
                <a:latin typeface="Arial" panose="020B0604020202020204" pitchFamily="34" charset="0"/>
                <a:cs typeface="Arial" panose="020B0604020202020204" pitchFamily="34" charset="0"/>
              </a:rPr>
              <a:t>Bước 2. </a:t>
            </a:r>
            <a:r>
              <a:rPr lang="en-US" sz="3000">
                <a:latin typeface="Arial" panose="020B0604020202020204" pitchFamily="34" charset="0"/>
                <a:cs typeface="Arial" panose="020B0604020202020204" pitchFamily="34" charset="0"/>
              </a:rPr>
              <a:t>Nháy chuột vào nút lệnh nhân vật để mở thư viện nhân vật </a:t>
            </a:r>
          </a:p>
        </p:txBody>
      </p:sp>
      <p:sp>
        <p:nvSpPr>
          <p:cNvPr id="31" name="Rectangle: Rounded Corners 30">
            <a:extLst>
              <a:ext uri="{FF2B5EF4-FFF2-40B4-BE49-F238E27FC236}">
                <a16:creationId xmlns:a16="http://schemas.microsoft.com/office/drawing/2014/main" id="{ACE8703E-E34E-27A5-41D8-A2D17181AECA}"/>
              </a:ext>
            </a:extLst>
          </p:cNvPr>
          <p:cNvSpPr/>
          <p:nvPr/>
        </p:nvSpPr>
        <p:spPr>
          <a:xfrm>
            <a:off x="8972266" y="8208570"/>
            <a:ext cx="1368188" cy="141062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0F2E850F-271C-C36B-BFCD-1B14206F68E4}"/>
              </a:ext>
            </a:extLst>
          </p:cNvPr>
          <p:cNvSpPr/>
          <p:nvPr/>
        </p:nvSpPr>
        <p:spPr>
          <a:xfrm>
            <a:off x="4880212" y="8989056"/>
            <a:ext cx="4309281" cy="623078"/>
          </a:xfrm>
          <a:custGeom>
            <a:avLst/>
            <a:gdLst>
              <a:gd name="connsiteX0" fmla="*/ 4694830 w 4695074"/>
              <a:gd name="connsiteY0" fmla="*/ 0 h 276766"/>
              <a:gd name="connsiteX1" fmla="*/ 3916908 w 4695074"/>
              <a:gd name="connsiteY1" fmla="*/ 259307 h 276766"/>
              <a:gd name="connsiteX2" fmla="*/ 0 w 4695074"/>
              <a:gd name="connsiteY2" fmla="*/ 232012 h 276766"/>
            </a:gdLst>
            <a:ahLst/>
            <a:cxnLst>
              <a:cxn ang="0">
                <a:pos x="connsiteX0" y="connsiteY0"/>
              </a:cxn>
              <a:cxn ang="0">
                <a:pos x="connsiteX1" y="connsiteY1"/>
              </a:cxn>
              <a:cxn ang="0">
                <a:pos x="connsiteX2" y="connsiteY2"/>
              </a:cxn>
            </a:cxnLst>
            <a:rect l="l" t="t" r="r" b="b"/>
            <a:pathLst>
              <a:path w="4695074" h="276766">
                <a:moveTo>
                  <a:pt x="4694830" y="0"/>
                </a:moveTo>
                <a:cubicBezTo>
                  <a:pt x="4697105" y="110319"/>
                  <a:pt x="4699380" y="220638"/>
                  <a:pt x="3916908" y="259307"/>
                </a:cubicBezTo>
                <a:cubicBezTo>
                  <a:pt x="3134436" y="297976"/>
                  <a:pt x="1567218" y="264994"/>
                  <a:pt x="0" y="232012"/>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4F1859FF-7107-908C-CFE7-C6612A9E15FB}"/>
              </a:ext>
            </a:extLst>
          </p:cNvPr>
          <p:cNvSpPr txBox="1"/>
          <p:nvPr/>
        </p:nvSpPr>
        <p:spPr>
          <a:xfrm>
            <a:off x="1041393" y="8579060"/>
            <a:ext cx="4410319" cy="1015663"/>
          </a:xfrm>
          <a:prstGeom prst="rect">
            <a:avLst/>
          </a:prstGeom>
          <a:noFill/>
        </p:spPr>
        <p:txBody>
          <a:bodyPr wrap="square" rtlCol="0">
            <a:spAutoFit/>
          </a:bodyPr>
          <a:lstStyle/>
          <a:p>
            <a:pPr algn="ctr"/>
            <a:r>
              <a:rPr lang="en-US" sz="3000">
                <a:solidFill>
                  <a:schemeClr val="accent6">
                    <a:lumMod val="75000"/>
                  </a:schemeClr>
                </a:solidFill>
                <a:latin typeface="Arial" panose="020B0604020202020204" pitchFamily="34" charset="0"/>
                <a:cs typeface="Arial" panose="020B0604020202020204" pitchFamily="34" charset="0"/>
              </a:rPr>
              <a:t>Bước 3. </a:t>
            </a:r>
            <a:r>
              <a:rPr lang="en-US" sz="3000">
                <a:latin typeface="Arial" panose="020B0604020202020204" pitchFamily="34" charset="0"/>
                <a:cs typeface="Arial" panose="020B0604020202020204" pitchFamily="34" charset="0"/>
              </a:rPr>
              <a:t>Chọn nhân vật trong thư viện </a:t>
            </a:r>
          </a:p>
        </p:txBody>
      </p:sp>
    </p:spTree>
    <p:extLst>
      <p:ext uri="{BB962C8B-B14F-4D97-AF65-F5344CB8AC3E}">
        <p14:creationId xmlns:p14="http://schemas.microsoft.com/office/powerpoint/2010/main" val="2363775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down)">
                                      <p:cBhvr>
                                        <p:cTn id="26" dur="500"/>
                                        <p:tgtEl>
                                          <p:spTgt spid="2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down)">
                                      <p:cBhvr>
                                        <p:cTn id="38" dur="500"/>
                                        <p:tgtEl>
                                          <p:spTgt spid="3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7" grpId="0" animBg="1"/>
      <p:bldP spid="28" grpId="0"/>
      <p:bldP spid="29" grpId="0" animBg="1"/>
      <p:bldP spid="30" grpId="0"/>
      <p:bldP spid="31" grpId="0" animBg="1"/>
      <p:bldP spid="35" grpId="0" animBg="1"/>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76BBF8C-9E70-326C-85A1-097ABD56BF12}"/>
              </a:ext>
            </a:extLst>
          </p:cNvPr>
          <p:cNvSpPr txBox="1"/>
          <p:nvPr/>
        </p:nvSpPr>
        <p:spPr>
          <a:xfrm>
            <a:off x="5146912" y="723900"/>
            <a:ext cx="8001000" cy="646331"/>
          </a:xfrm>
          <a:prstGeom prst="rect">
            <a:avLst/>
          </a:prstGeom>
          <a:noFill/>
        </p:spPr>
        <p:txBody>
          <a:bodyPr wrap="square" rtlCol="0">
            <a:spAutoFit/>
          </a:bodyPr>
          <a:lstStyle/>
          <a:p>
            <a:pPr algn="ctr"/>
            <a:r>
              <a:rPr lang="en-US" sz="3600" b="1">
                <a:solidFill>
                  <a:schemeClr val="accent2">
                    <a:lumMod val="75000"/>
                  </a:schemeClr>
                </a:solidFill>
                <a:latin typeface="Arial" panose="020B0604020202020204" pitchFamily="34" charset="0"/>
                <a:cs typeface="Arial" panose="020B0604020202020204" pitchFamily="34" charset="0"/>
              </a:rPr>
              <a:t>THAY ĐỔI SÂN KHẤU </a:t>
            </a:r>
          </a:p>
        </p:txBody>
      </p:sp>
      <p:grpSp>
        <p:nvGrpSpPr>
          <p:cNvPr id="20" name="Group 19">
            <a:extLst>
              <a:ext uri="{FF2B5EF4-FFF2-40B4-BE49-F238E27FC236}">
                <a16:creationId xmlns:a16="http://schemas.microsoft.com/office/drawing/2014/main" id="{E4F86A5A-366E-3F8A-52D3-7DE2D46C19C1}"/>
              </a:ext>
            </a:extLst>
          </p:cNvPr>
          <p:cNvGrpSpPr/>
          <p:nvPr/>
        </p:nvGrpSpPr>
        <p:grpSpPr>
          <a:xfrm>
            <a:off x="1295400" y="1714500"/>
            <a:ext cx="15697200" cy="1869153"/>
            <a:chOff x="914400" y="2289405"/>
            <a:chExt cx="15697200" cy="1869153"/>
          </a:xfrm>
        </p:grpSpPr>
        <p:sp>
          <p:nvSpPr>
            <p:cNvPr id="19" name="TextBox 18">
              <a:extLst>
                <a:ext uri="{FF2B5EF4-FFF2-40B4-BE49-F238E27FC236}">
                  <a16:creationId xmlns:a16="http://schemas.microsoft.com/office/drawing/2014/main" id="{7EBAAB19-03E2-8A23-931D-2FFB65EBE60C}"/>
                </a:ext>
              </a:extLst>
            </p:cNvPr>
            <p:cNvSpPr txBox="1"/>
            <p:nvPr/>
          </p:nvSpPr>
          <p:spPr>
            <a:xfrm>
              <a:off x="914400" y="2550233"/>
              <a:ext cx="15697200" cy="1608325"/>
            </a:xfrm>
            <a:prstGeom prst="rect">
              <a:avLst/>
            </a:prstGeom>
            <a:noFill/>
          </p:spPr>
          <p:txBody>
            <a:bodyPr wrap="square" rtlCol="0">
              <a:spAutoFit/>
            </a:bodyPr>
            <a:lstStyle/>
            <a:p>
              <a:pPr algn="just">
                <a:lnSpc>
                  <a:spcPct val="150000"/>
                </a:lnSpc>
              </a:pPr>
              <a:r>
                <a:rPr lang="en-US" sz="3500">
                  <a:solidFill>
                    <a:schemeClr val="accent6">
                      <a:lumMod val="75000"/>
                    </a:schemeClr>
                  </a:solidFill>
                  <a:latin typeface="Arial" panose="020B0604020202020204" pitchFamily="34" charset="0"/>
                  <a:cs typeface="Arial" panose="020B0604020202020204" pitchFamily="34" charset="0"/>
                </a:rPr>
                <a:t>Bước 1. </a:t>
              </a:r>
              <a:r>
                <a:rPr lang="en-US" sz="3500">
                  <a:latin typeface="Arial" panose="020B0604020202020204" pitchFamily="34" charset="0"/>
                  <a:cs typeface="Arial" panose="020B0604020202020204" pitchFamily="34" charset="0"/>
                </a:rPr>
                <a:t>Nháy chuột vào nút lệnh                                 trong </a:t>
              </a:r>
              <a:r>
                <a:rPr lang="en-US" sz="3500">
                  <a:solidFill>
                    <a:schemeClr val="accent6">
                      <a:lumMod val="75000"/>
                    </a:schemeClr>
                  </a:solidFill>
                  <a:latin typeface="Arial" panose="020B0604020202020204" pitchFamily="34" charset="0"/>
                  <a:cs typeface="Arial" panose="020B0604020202020204" pitchFamily="34" charset="0"/>
                </a:rPr>
                <a:t>Vùng tạo sân khấu </a:t>
              </a:r>
              <a:r>
                <a:rPr lang="en-US" sz="3500">
                  <a:latin typeface="Arial" panose="020B0604020202020204" pitchFamily="34" charset="0"/>
                  <a:cs typeface="Arial" panose="020B0604020202020204" pitchFamily="34" charset="0"/>
                </a:rPr>
                <a:t>để mở thư viện phông nền sân khấu </a:t>
              </a:r>
            </a:p>
          </p:txBody>
        </p:sp>
        <p:pic>
          <p:nvPicPr>
            <p:cNvPr id="18" name="Picture 17">
              <a:extLst>
                <a:ext uri="{FF2B5EF4-FFF2-40B4-BE49-F238E27FC236}">
                  <a16:creationId xmlns:a16="http://schemas.microsoft.com/office/drawing/2014/main" id="{C4D69D38-853D-6A44-AF85-53FF1F987DC1}"/>
                </a:ext>
              </a:extLst>
            </p:cNvPr>
            <p:cNvPicPr>
              <a:picLocks noChangeAspect="1"/>
            </p:cNvPicPr>
            <p:nvPr/>
          </p:nvPicPr>
          <p:blipFill rotWithShape="1">
            <a:blip r:embed="rId3"/>
            <a:srcRect l="11291" t="73147" r="4838" b="2722"/>
            <a:stretch/>
          </p:blipFill>
          <p:spPr>
            <a:xfrm>
              <a:off x="7620000" y="2289405"/>
              <a:ext cx="3962400" cy="990601"/>
            </a:xfrm>
            <a:prstGeom prst="rect">
              <a:avLst/>
            </a:prstGeom>
          </p:spPr>
        </p:pic>
      </p:grpSp>
      <p:pic>
        <p:nvPicPr>
          <p:cNvPr id="22" name="Picture 21">
            <a:extLst>
              <a:ext uri="{FF2B5EF4-FFF2-40B4-BE49-F238E27FC236}">
                <a16:creationId xmlns:a16="http://schemas.microsoft.com/office/drawing/2014/main" id="{4CA21E8C-208F-BBD5-B14C-02918F9A3ED4}"/>
              </a:ext>
            </a:extLst>
          </p:cNvPr>
          <p:cNvPicPr>
            <a:picLocks noChangeAspect="1"/>
          </p:cNvPicPr>
          <p:nvPr/>
        </p:nvPicPr>
        <p:blipFill rotWithShape="1">
          <a:blip r:embed="rId4"/>
          <a:srcRect r="1135"/>
          <a:stretch/>
        </p:blipFill>
        <p:spPr>
          <a:xfrm>
            <a:off x="1295400" y="4081479"/>
            <a:ext cx="16078200" cy="4329338"/>
          </a:xfrm>
          <a:prstGeom prst="rect">
            <a:avLst/>
          </a:prstGeom>
        </p:spPr>
      </p:pic>
      <p:sp>
        <p:nvSpPr>
          <p:cNvPr id="23" name="Rectangle: Rounded Corners 22">
            <a:extLst>
              <a:ext uri="{FF2B5EF4-FFF2-40B4-BE49-F238E27FC236}">
                <a16:creationId xmlns:a16="http://schemas.microsoft.com/office/drawing/2014/main" id="{46229F73-9E06-558F-FCEA-B06A73ADAD92}"/>
              </a:ext>
            </a:extLst>
          </p:cNvPr>
          <p:cNvSpPr/>
          <p:nvPr/>
        </p:nvSpPr>
        <p:spPr>
          <a:xfrm>
            <a:off x="5867400" y="6246148"/>
            <a:ext cx="2133600" cy="202155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 23">
            <a:extLst>
              <a:ext uri="{FF2B5EF4-FFF2-40B4-BE49-F238E27FC236}">
                <a16:creationId xmlns:a16="http://schemas.microsoft.com/office/drawing/2014/main" id="{E37670D9-B061-3036-E1E1-9ABEB2BAC692}"/>
              </a:ext>
            </a:extLst>
          </p:cNvPr>
          <p:cNvSpPr/>
          <p:nvPr/>
        </p:nvSpPr>
        <p:spPr>
          <a:xfrm rot="3172206">
            <a:off x="6212268" y="7744037"/>
            <a:ext cx="2514600" cy="394924"/>
          </a:xfrm>
          <a:prstGeom prst="arc">
            <a:avLst/>
          </a:prstGeom>
          <a:ln w="57150">
            <a:solidFill>
              <a:schemeClr val="accent6">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FFFE928A-8D54-5438-7CA5-B5BD3CE9C971}"/>
              </a:ext>
            </a:extLst>
          </p:cNvPr>
          <p:cNvSpPr txBox="1"/>
          <p:nvPr/>
        </p:nvSpPr>
        <p:spPr>
          <a:xfrm>
            <a:off x="4953000" y="9063099"/>
            <a:ext cx="7467600" cy="630942"/>
          </a:xfrm>
          <a:prstGeom prst="rect">
            <a:avLst/>
          </a:prstGeom>
          <a:noFill/>
        </p:spPr>
        <p:txBody>
          <a:bodyPr wrap="square" rtlCol="0">
            <a:spAutoFit/>
          </a:bodyPr>
          <a:lstStyle/>
          <a:p>
            <a:r>
              <a:rPr lang="en-US" sz="3500">
                <a:solidFill>
                  <a:schemeClr val="accent6">
                    <a:lumMod val="75000"/>
                  </a:schemeClr>
                </a:solidFill>
                <a:latin typeface="Arial" panose="020B0604020202020204" pitchFamily="34" charset="0"/>
                <a:cs typeface="Arial" panose="020B0604020202020204" pitchFamily="34" charset="0"/>
              </a:rPr>
              <a:t>Bước 2. </a:t>
            </a:r>
            <a:r>
              <a:rPr lang="en-US" sz="3500">
                <a:latin typeface="Arial" panose="020B0604020202020204" pitchFamily="34" charset="0"/>
                <a:cs typeface="Arial" panose="020B0604020202020204" pitchFamily="34" charset="0"/>
              </a:rPr>
              <a:t>Chọn phông nền sân khấu </a:t>
            </a:r>
          </a:p>
        </p:txBody>
      </p:sp>
    </p:spTree>
    <p:extLst>
      <p:ext uri="{BB962C8B-B14F-4D97-AF65-F5344CB8AC3E}">
        <p14:creationId xmlns:p14="http://schemas.microsoft.com/office/powerpoint/2010/main" val="423452750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07BB4ED-14D2-9B16-D152-DA99277C4933}"/>
              </a:ext>
            </a:extLst>
          </p:cNvPr>
          <p:cNvGrpSpPr/>
          <p:nvPr/>
        </p:nvGrpSpPr>
        <p:grpSpPr>
          <a:xfrm>
            <a:off x="-228600" y="412378"/>
            <a:ext cx="15621000" cy="1385040"/>
            <a:chOff x="-228600" y="412378"/>
            <a:chExt cx="15621000" cy="1385040"/>
          </a:xfrm>
        </p:grpSpPr>
        <p:grpSp>
          <p:nvGrpSpPr>
            <p:cNvPr id="5" name="Group 4">
              <a:extLst>
                <a:ext uri="{FF2B5EF4-FFF2-40B4-BE49-F238E27FC236}">
                  <a16:creationId xmlns:a16="http://schemas.microsoft.com/office/drawing/2014/main" id="{A1A3FED6-C39A-6268-6480-B42D0CB8B06B}"/>
                </a:ext>
              </a:extLst>
            </p:cNvPr>
            <p:cNvGrpSpPr/>
            <p:nvPr/>
          </p:nvGrpSpPr>
          <p:grpSpPr>
            <a:xfrm>
              <a:off x="-228600" y="412378"/>
              <a:ext cx="5829300" cy="1385040"/>
              <a:chOff x="-228600" y="412378"/>
              <a:chExt cx="5829300" cy="1385040"/>
            </a:xfrm>
          </p:grpSpPr>
          <p:sp>
            <p:nvSpPr>
              <p:cNvPr id="7" name="Rectangle 6">
                <a:extLst>
                  <a:ext uri="{FF2B5EF4-FFF2-40B4-BE49-F238E27FC236}">
                    <a16:creationId xmlns:a16="http://schemas.microsoft.com/office/drawing/2014/main" id="{9393D66C-2F8E-7527-B9C3-2559D06FB94D}"/>
                  </a:ext>
                </a:extLst>
              </p:cNvPr>
              <p:cNvSpPr/>
              <p:nvPr/>
            </p:nvSpPr>
            <p:spPr>
              <a:xfrm>
                <a:off x="-228600" y="571499"/>
                <a:ext cx="5029200" cy="1066799"/>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a:extLst>
                  <a:ext uri="{FF2B5EF4-FFF2-40B4-BE49-F238E27FC236}">
                    <a16:creationId xmlns:a16="http://schemas.microsoft.com/office/drawing/2014/main" id="{172CFB0F-9F13-D56E-7C08-2D192C1BA8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41367" y="412378"/>
                <a:ext cx="1459333" cy="1385040"/>
              </a:xfrm>
              <a:prstGeom prst="rect">
                <a:avLst/>
              </a:prstGeom>
            </p:spPr>
          </p:pic>
          <p:sp>
            <p:nvSpPr>
              <p:cNvPr id="10" name="TextBox 9">
                <a:extLst>
                  <a:ext uri="{FF2B5EF4-FFF2-40B4-BE49-F238E27FC236}">
                    <a16:creationId xmlns:a16="http://schemas.microsoft.com/office/drawing/2014/main" id="{2AA84941-CDC2-E82A-6616-6A9E378D2FD2}"/>
                  </a:ext>
                </a:extLst>
              </p:cNvPr>
              <p:cNvSpPr txBox="1"/>
              <p:nvPr/>
            </p:nvSpPr>
            <p:spPr>
              <a:xfrm>
                <a:off x="571500" y="712856"/>
                <a:ext cx="3657600"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NHIỆM VỤ 2</a:t>
                </a:r>
              </a:p>
            </p:txBody>
          </p:sp>
        </p:grpSp>
        <p:sp>
          <p:nvSpPr>
            <p:cNvPr id="6" name="TextBox 5">
              <a:extLst>
                <a:ext uri="{FF2B5EF4-FFF2-40B4-BE49-F238E27FC236}">
                  <a16:creationId xmlns:a16="http://schemas.microsoft.com/office/drawing/2014/main" id="{5573A118-FE2D-DA1B-9412-C458D2A4ED12}"/>
                </a:ext>
              </a:extLst>
            </p:cNvPr>
            <p:cNvSpPr txBox="1"/>
            <p:nvPr/>
          </p:nvSpPr>
          <p:spPr>
            <a:xfrm>
              <a:off x="5715000" y="777008"/>
              <a:ext cx="9677400" cy="707886"/>
            </a:xfrm>
            <a:prstGeom prst="rect">
              <a:avLst/>
            </a:prstGeom>
            <a:noFill/>
          </p:spPr>
          <p:txBody>
            <a:bodyPr wrap="square" rtlCol="0">
              <a:spAutoFit/>
            </a:bodyPr>
            <a:lstStyle/>
            <a:p>
              <a:r>
                <a:rPr lang="en-US" sz="4000" b="1">
                  <a:solidFill>
                    <a:srgbClr val="FF0000"/>
                  </a:solidFill>
                  <a:latin typeface="Arial" panose="020B0604020202020204" pitchFamily="34" charset="0"/>
                  <a:cs typeface="Arial" panose="020B0604020202020204" pitchFamily="34" charset="0"/>
                </a:rPr>
                <a:t>Tạo chương trình “Chú chó đáng yêu”</a:t>
              </a:r>
            </a:p>
          </p:txBody>
        </p:sp>
      </p:grpSp>
      <p:grpSp>
        <p:nvGrpSpPr>
          <p:cNvPr id="14" name="Group 13">
            <a:extLst>
              <a:ext uri="{FF2B5EF4-FFF2-40B4-BE49-F238E27FC236}">
                <a16:creationId xmlns:a16="http://schemas.microsoft.com/office/drawing/2014/main" id="{1C0FC448-783E-D147-7C60-682B0A7A02E7}"/>
              </a:ext>
            </a:extLst>
          </p:cNvPr>
          <p:cNvGrpSpPr/>
          <p:nvPr/>
        </p:nvGrpSpPr>
        <p:grpSpPr>
          <a:xfrm>
            <a:off x="11430000" y="2788121"/>
            <a:ext cx="5638800" cy="6104125"/>
            <a:chOff x="10843282" y="2705100"/>
            <a:chExt cx="5638800" cy="6104125"/>
          </a:xfrm>
        </p:grpSpPr>
        <p:pic>
          <p:nvPicPr>
            <p:cNvPr id="12" name="Picture 11">
              <a:extLst>
                <a:ext uri="{FF2B5EF4-FFF2-40B4-BE49-F238E27FC236}">
                  <a16:creationId xmlns:a16="http://schemas.microsoft.com/office/drawing/2014/main" id="{319E2680-5CCB-D7BF-6835-EB84FB2A45BE}"/>
                </a:ext>
              </a:extLst>
            </p:cNvPr>
            <p:cNvPicPr>
              <a:picLocks noChangeAspect="1"/>
            </p:cNvPicPr>
            <p:nvPr/>
          </p:nvPicPr>
          <p:blipFill>
            <a:blip r:embed="rId5"/>
            <a:stretch>
              <a:fillRect/>
            </a:stretch>
          </p:blipFill>
          <p:spPr>
            <a:xfrm>
              <a:off x="10951191" y="2705100"/>
              <a:ext cx="5422983" cy="4238040"/>
            </a:xfrm>
            <a:prstGeom prst="rect">
              <a:avLst/>
            </a:prstGeom>
          </p:spPr>
        </p:pic>
        <p:sp>
          <p:nvSpPr>
            <p:cNvPr id="13" name="TextBox 12">
              <a:extLst>
                <a:ext uri="{FF2B5EF4-FFF2-40B4-BE49-F238E27FC236}">
                  <a16:creationId xmlns:a16="http://schemas.microsoft.com/office/drawing/2014/main" id="{AC254FB4-6D37-6F11-962E-E539B1773B79}"/>
                </a:ext>
              </a:extLst>
            </p:cNvPr>
            <p:cNvSpPr txBox="1"/>
            <p:nvPr/>
          </p:nvSpPr>
          <p:spPr>
            <a:xfrm>
              <a:off x="10843282" y="7200900"/>
              <a:ext cx="5638800" cy="1608325"/>
            </a:xfrm>
            <a:prstGeom prst="rect">
              <a:avLst/>
            </a:prstGeom>
            <a:noFill/>
          </p:spPr>
          <p:txBody>
            <a:bodyPr wrap="square" rtlCol="0">
              <a:spAutoFit/>
            </a:bodyPr>
            <a:lstStyle/>
            <a:p>
              <a:pPr algn="ctr">
                <a:lnSpc>
                  <a:spcPct val="150000"/>
                </a:lnSpc>
              </a:pPr>
              <a:r>
                <a:rPr lang="en-US" sz="3500" b="1">
                  <a:latin typeface="Arial" panose="020B0604020202020204" pitchFamily="34" charset="0"/>
                  <a:cs typeface="Arial" panose="020B0604020202020204" pitchFamily="34" charset="0"/>
                </a:rPr>
                <a:t>Hình 72. </a:t>
              </a:r>
              <a:r>
                <a:rPr lang="en-US" sz="3500">
                  <a:latin typeface="Arial" panose="020B0604020202020204" pitchFamily="34" charset="0"/>
                  <a:cs typeface="Arial" panose="020B0604020202020204" pitchFamily="34" charset="0"/>
                </a:rPr>
                <a:t>Chương trình “Chú chó đáng yêu” </a:t>
              </a:r>
            </a:p>
          </p:txBody>
        </p:sp>
      </p:grpSp>
      <p:sp>
        <p:nvSpPr>
          <p:cNvPr id="17" name="TextBox 16">
            <a:extLst>
              <a:ext uri="{FF2B5EF4-FFF2-40B4-BE49-F238E27FC236}">
                <a16:creationId xmlns:a16="http://schemas.microsoft.com/office/drawing/2014/main" id="{73461BD5-FE38-88FB-C631-3AFDA91BF6C7}"/>
              </a:ext>
            </a:extLst>
          </p:cNvPr>
          <p:cNvSpPr txBox="1"/>
          <p:nvPr/>
        </p:nvSpPr>
        <p:spPr>
          <a:xfrm>
            <a:off x="1434016" y="2125108"/>
            <a:ext cx="8839200" cy="630942"/>
          </a:xfrm>
          <a:prstGeom prst="rect">
            <a:avLst/>
          </a:prstGeom>
          <a:noFill/>
        </p:spPr>
        <p:txBody>
          <a:bodyPr wrap="square" rtlCol="0">
            <a:spAutoFit/>
          </a:bodyPr>
          <a:lstStyle/>
          <a:p>
            <a:pPr algn="ctr"/>
            <a:r>
              <a:rPr lang="en-US" sz="3500" b="1">
                <a:solidFill>
                  <a:schemeClr val="accent5">
                    <a:lumMod val="75000"/>
                  </a:schemeClr>
                </a:solidFill>
                <a:latin typeface="Arial" panose="020B0604020202020204" pitchFamily="34" charset="0"/>
                <a:cs typeface="Arial" panose="020B0604020202020204" pitchFamily="34" charset="0"/>
              </a:rPr>
              <a:t>HƯỚNG DẪN THỰC HIỆN </a:t>
            </a:r>
          </a:p>
        </p:txBody>
      </p:sp>
      <p:sp>
        <p:nvSpPr>
          <p:cNvPr id="21" name="TextBox 20">
            <a:extLst>
              <a:ext uri="{FF2B5EF4-FFF2-40B4-BE49-F238E27FC236}">
                <a16:creationId xmlns:a16="http://schemas.microsoft.com/office/drawing/2014/main" id="{E99B63DF-C6F4-7922-6F3B-73B5B0CECBB2}"/>
              </a:ext>
            </a:extLst>
          </p:cNvPr>
          <p:cNvSpPr txBox="1"/>
          <p:nvPr/>
        </p:nvSpPr>
        <p:spPr>
          <a:xfrm>
            <a:off x="1434016" y="3089456"/>
            <a:ext cx="9296400" cy="1608325"/>
          </a:xfrm>
          <a:prstGeom prst="rect">
            <a:avLst/>
          </a:prstGeom>
          <a:noFill/>
        </p:spPr>
        <p:txBody>
          <a:bodyPr wrap="square" rtlCol="0">
            <a:spAutoFit/>
          </a:bodyPr>
          <a:lstStyle/>
          <a:p>
            <a:pPr>
              <a:lnSpc>
                <a:spcPct val="150000"/>
              </a:lnSpc>
            </a:pPr>
            <a:r>
              <a:rPr lang="en-US" sz="3500">
                <a:solidFill>
                  <a:schemeClr val="accent6">
                    <a:lumMod val="75000"/>
                  </a:schemeClr>
                </a:solidFill>
                <a:latin typeface="Arial" panose="020B0604020202020204" pitchFamily="34" charset="0"/>
                <a:cs typeface="Arial" panose="020B0604020202020204" pitchFamily="34" charset="0"/>
              </a:rPr>
              <a:t>Bước 1. </a:t>
            </a:r>
            <a:r>
              <a:rPr lang="en-US" sz="3500">
                <a:latin typeface="Arial" panose="020B0604020202020204" pitchFamily="34" charset="0"/>
                <a:cs typeface="Arial" panose="020B0604020202020204" pitchFamily="34" charset="0"/>
              </a:rPr>
              <a:t>Quan sát và kéo thả các lệnh để tạo chương trình cho chú chó. </a:t>
            </a:r>
          </a:p>
        </p:txBody>
      </p:sp>
      <p:sp>
        <p:nvSpPr>
          <p:cNvPr id="26" name="TextBox 25">
            <a:extLst>
              <a:ext uri="{FF2B5EF4-FFF2-40B4-BE49-F238E27FC236}">
                <a16:creationId xmlns:a16="http://schemas.microsoft.com/office/drawing/2014/main" id="{1050E2F8-5D48-6AEE-E0A6-68F308F367BE}"/>
              </a:ext>
            </a:extLst>
          </p:cNvPr>
          <p:cNvSpPr txBox="1"/>
          <p:nvPr/>
        </p:nvSpPr>
        <p:spPr>
          <a:xfrm>
            <a:off x="1434016" y="4698555"/>
            <a:ext cx="9372600" cy="3224152"/>
          </a:xfrm>
          <a:prstGeom prst="rect">
            <a:avLst/>
          </a:prstGeom>
          <a:noFill/>
        </p:spPr>
        <p:txBody>
          <a:bodyPr wrap="square" rtlCol="0">
            <a:spAutoFit/>
          </a:bodyPr>
          <a:lstStyle/>
          <a:p>
            <a:pPr>
              <a:lnSpc>
                <a:spcPct val="150000"/>
              </a:lnSpc>
            </a:pPr>
            <a:r>
              <a:rPr lang="en-US" sz="3500">
                <a:solidFill>
                  <a:schemeClr val="accent6">
                    <a:lumMod val="75000"/>
                  </a:schemeClr>
                </a:solidFill>
                <a:latin typeface="Arial" panose="020B0604020202020204" pitchFamily="34" charset="0"/>
                <a:cs typeface="Arial" panose="020B0604020202020204" pitchFamily="34" charset="0"/>
              </a:rPr>
              <a:t>Bước 2. </a:t>
            </a:r>
            <a:r>
              <a:rPr lang="en-US" sz="3500">
                <a:latin typeface="Arial" panose="020B0604020202020204" pitchFamily="34" charset="0"/>
                <a:cs typeface="Arial" panose="020B0604020202020204" pitchFamily="34" charset="0"/>
              </a:rPr>
              <a:t>Nháy chuột vào nút lệnh “cờ xanh” để chạy tiếp chương trình. Tiếp tục nháy choột vào nút lệnh “cờ xanh” để chú chó di chuyển liên tục trong khu vườn</a:t>
            </a:r>
          </a:p>
        </p:txBody>
      </p:sp>
      <p:sp>
        <p:nvSpPr>
          <p:cNvPr id="27" name="TextBox 26">
            <a:extLst>
              <a:ext uri="{FF2B5EF4-FFF2-40B4-BE49-F238E27FC236}">
                <a16:creationId xmlns:a16="http://schemas.microsoft.com/office/drawing/2014/main" id="{820C25E4-2683-0EF7-E7C1-F91C204F443D}"/>
              </a:ext>
            </a:extLst>
          </p:cNvPr>
          <p:cNvSpPr txBox="1"/>
          <p:nvPr/>
        </p:nvSpPr>
        <p:spPr>
          <a:xfrm>
            <a:off x="1434016" y="7922707"/>
            <a:ext cx="9296400" cy="1608325"/>
          </a:xfrm>
          <a:prstGeom prst="rect">
            <a:avLst/>
          </a:prstGeom>
          <a:noFill/>
        </p:spPr>
        <p:txBody>
          <a:bodyPr wrap="square" rtlCol="0">
            <a:spAutoFit/>
          </a:bodyPr>
          <a:lstStyle/>
          <a:p>
            <a:pPr>
              <a:lnSpc>
                <a:spcPct val="150000"/>
              </a:lnSpc>
            </a:pPr>
            <a:r>
              <a:rPr lang="en-US" sz="3500">
                <a:solidFill>
                  <a:schemeClr val="accent6">
                    <a:lumMod val="75000"/>
                  </a:schemeClr>
                </a:solidFill>
                <a:latin typeface="Arial" panose="020B0604020202020204" pitchFamily="34" charset="0"/>
                <a:cs typeface="Arial" panose="020B0604020202020204" pitchFamily="34" charset="0"/>
              </a:rPr>
              <a:t>Bước 3. </a:t>
            </a:r>
            <a:r>
              <a:rPr lang="en-US" sz="3500">
                <a:latin typeface="Arial" panose="020B0604020202020204" pitchFamily="34" charset="0"/>
                <a:cs typeface="Arial" panose="020B0604020202020204" pitchFamily="34" charset="0"/>
              </a:rPr>
              <a:t>Chọn lệnh lưu về trong bảng chọn để lưu tập tin, đặt tên tệp là </a:t>
            </a:r>
            <a:r>
              <a:rPr lang="en-US" sz="3500">
                <a:solidFill>
                  <a:schemeClr val="accent6">
                    <a:lumMod val="75000"/>
                  </a:schemeClr>
                </a:solidFill>
                <a:latin typeface="Arial" panose="020B0604020202020204" pitchFamily="34" charset="0"/>
                <a:cs typeface="Arial" panose="020B0604020202020204" pitchFamily="34" charset="0"/>
              </a:rPr>
              <a:t>Chucho</a:t>
            </a:r>
            <a:r>
              <a:rPr lang="en-US" sz="35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6009508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arn(inVertical)">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3E15491-E735-F6EC-664E-0925DE8C7465}"/>
              </a:ext>
            </a:extLst>
          </p:cNvPr>
          <p:cNvSpPr txBox="1"/>
          <p:nvPr/>
        </p:nvSpPr>
        <p:spPr>
          <a:xfrm>
            <a:off x="3467100" y="495300"/>
            <a:ext cx="11353800" cy="1015663"/>
          </a:xfrm>
          <a:prstGeom prst="rect">
            <a:avLst/>
          </a:prstGeom>
          <a:noFill/>
        </p:spPr>
        <p:txBody>
          <a:bodyPr wrap="square" rtlCol="0">
            <a:spAutoFit/>
          </a:bodyPr>
          <a:lstStyle/>
          <a:p>
            <a:pPr algn="ctr"/>
            <a:r>
              <a:rPr lang="en-US" sz="6000" b="1">
                <a:solidFill>
                  <a:schemeClr val="accent5">
                    <a:lumMod val="75000"/>
                  </a:schemeClr>
                </a:solidFill>
                <a:latin typeface="Arial" panose="020B0604020202020204" pitchFamily="34" charset="0"/>
                <a:cs typeface="Arial" panose="020B0604020202020204" pitchFamily="34" charset="0"/>
              </a:rPr>
              <a:t>KHỞI ĐỘNG </a:t>
            </a:r>
          </a:p>
        </p:txBody>
      </p:sp>
      <p:pic>
        <p:nvPicPr>
          <p:cNvPr id="17" name="Picture 16">
            <a:extLst>
              <a:ext uri="{FF2B5EF4-FFF2-40B4-BE49-F238E27FC236}">
                <a16:creationId xmlns:a16="http://schemas.microsoft.com/office/drawing/2014/main" id="{087B01A4-4D8F-F464-CA98-DBE252A23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6800" y="3543300"/>
            <a:ext cx="5648574" cy="4320918"/>
          </a:xfrm>
          <a:prstGeom prst="rect">
            <a:avLst/>
          </a:prstGeom>
        </p:spPr>
      </p:pic>
      <p:sp>
        <p:nvSpPr>
          <p:cNvPr id="18" name="Rectangle: Rounded Corners 17">
            <a:extLst>
              <a:ext uri="{FF2B5EF4-FFF2-40B4-BE49-F238E27FC236}">
                <a16:creationId xmlns:a16="http://schemas.microsoft.com/office/drawing/2014/main" id="{4409AB5B-2A13-02CD-7A8B-A0BB726EA584}"/>
              </a:ext>
            </a:extLst>
          </p:cNvPr>
          <p:cNvSpPr/>
          <p:nvPr/>
        </p:nvSpPr>
        <p:spPr>
          <a:xfrm>
            <a:off x="273630" y="2922459"/>
            <a:ext cx="12039600" cy="5562600"/>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Nhìn thấy chú mèo di chuyển sống động trên màn hình khi làm chương trình "Điều khiển rô-bốt", bạn An nghĩ ngay đến chú chó Lu đáng yêu ở nhà. Bạn An muốn tạo một chương rình "Chú chó đáng yêu" để mô tả hoạt động của chú chó Lu trong khu vườn. Vừa chạy chú chó vừa phát ra tiếng sủa như đã tìm thấy gì đó.</a:t>
            </a:r>
            <a:endParaRPr lang="en-US" sz="3600">
              <a:solidFill>
                <a:schemeClr val="tx1"/>
              </a:solidFill>
            </a:endParaRPr>
          </a:p>
        </p:txBody>
      </p:sp>
      <p:sp>
        <p:nvSpPr>
          <p:cNvPr id="19" name="TextBox 18">
            <a:extLst>
              <a:ext uri="{FF2B5EF4-FFF2-40B4-BE49-F238E27FC236}">
                <a16:creationId xmlns:a16="http://schemas.microsoft.com/office/drawing/2014/main" id="{4DA14027-96BC-3404-C633-7E6FB430B80E}"/>
              </a:ext>
            </a:extLst>
          </p:cNvPr>
          <p:cNvSpPr txBox="1"/>
          <p:nvPr/>
        </p:nvSpPr>
        <p:spPr>
          <a:xfrm>
            <a:off x="952500" y="1706457"/>
            <a:ext cx="16383000" cy="820674"/>
          </a:xfrm>
          <a:prstGeom prst="rect">
            <a:avLst/>
          </a:prstGeom>
          <a:noFill/>
        </p:spPr>
        <p:txBody>
          <a:bodyPr wrap="square" rtlCol="0">
            <a:spAutoFit/>
          </a:bodyPr>
          <a:lstStyle/>
          <a:p>
            <a:pPr algn="ctr">
              <a:lnSpc>
                <a:spcPct val="150000"/>
              </a:lnSpc>
            </a:pPr>
            <a:r>
              <a:rPr lang="en-US" sz="3600" b="1" i="1">
                <a:latin typeface="Arial" panose="020B0604020202020204" pitchFamily="34" charset="0"/>
                <a:cs typeface="Arial" panose="020B0604020202020204" pitchFamily="34" charset="0"/>
              </a:rPr>
              <a:t>Đọc đoạn thông tin về ý tưởng câu chuyện của bạn An: </a:t>
            </a:r>
          </a:p>
        </p:txBody>
      </p:sp>
      <p:grpSp>
        <p:nvGrpSpPr>
          <p:cNvPr id="22" name="Group 21">
            <a:extLst>
              <a:ext uri="{FF2B5EF4-FFF2-40B4-BE49-F238E27FC236}">
                <a16:creationId xmlns:a16="http://schemas.microsoft.com/office/drawing/2014/main" id="{E4C0E62D-627A-A7DD-1700-AA26FC81901D}"/>
              </a:ext>
            </a:extLst>
          </p:cNvPr>
          <p:cNvGrpSpPr/>
          <p:nvPr/>
        </p:nvGrpSpPr>
        <p:grpSpPr>
          <a:xfrm>
            <a:off x="1535373" y="8728881"/>
            <a:ext cx="15811500" cy="1066800"/>
            <a:chOff x="1524000" y="8967828"/>
            <a:chExt cx="15811500" cy="1066800"/>
          </a:xfrm>
        </p:grpSpPr>
        <p:sp>
          <p:nvSpPr>
            <p:cNvPr id="20" name="TextBox 19">
              <a:extLst>
                <a:ext uri="{FF2B5EF4-FFF2-40B4-BE49-F238E27FC236}">
                  <a16:creationId xmlns:a16="http://schemas.microsoft.com/office/drawing/2014/main" id="{EAB00826-4684-910E-9BED-38498A485E15}"/>
                </a:ext>
              </a:extLst>
            </p:cNvPr>
            <p:cNvSpPr txBox="1"/>
            <p:nvPr/>
          </p:nvSpPr>
          <p:spPr>
            <a:xfrm>
              <a:off x="3314700" y="9147285"/>
              <a:ext cx="14020800" cy="707886"/>
            </a:xfrm>
            <a:prstGeom prst="rect">
              <a:avLst/>
            </a:prstGeom>
            <a:noFill/>
          </p:spPr>
          <p:txBody>
            <a:bodyPr wrap="square" rtlCol="0">
              <a:spAutoFit/>
            </a:bodyPr>
            <a:lstStyle/>
            <a:p>
              <a:r>
                <a:rPr lang="vi-VN" sz="4000" b="1" i="1">
                  <a:effectLst/>
                  <a:ea typeface="Calibri" panose="020F0502020204030204" pitchFamily="34" charset="0"/>
                </a:rPr>
                <a:t>Em hãy nêu nhiệm vụ mà </a:t>
              </a:r>
              <a:r>
                <a:rPr lang="en-US" sz="4000" b="1" i="1">
                  <a:effectLst/>
                  <a:latin typeface="Arial" panose="020B0604020202020204" pitchFamily="34" charset="0"/>
                  <a:ea typeface="Calibri" panose="020F0502020204030204" pitchFamily="34" charset="0"/>
                  <a:cs typeface="Arial" panose="020B0604020202020204" pitchFamily="34" charset="0"/>
                </a:rPr>
                <a:t>mình</a:t>
              </a:r>
              <a:r>
                <a:rPr lang="en-US" sz="4000" b="1" i="1">
                  <a:effectLst/>
                  <a:ea typeface="Calibri" panose="020F0502020204030204" pitchFamily="34" charset="0"/>
                </a:rPr>
                <a:t> </a:t>
              </a:r>
              <a:r>
                <a:rPr lang="vi-VN" sz="4000" b="1" i="1">
                  <a:effectLst/>
                  <a:ea typeface="Calibri" panose="020F0502020204030204" pitchFamily="34" charset="0"/>
                </a:rPr>
                <a:t>cần thực hiện.</a:t>
              </a:r>
              <a:endParaRPr lang="en-US" sz="4000" b="1" i="1"/>
            </a:p>
          </p:txBody>
        </p:sp>
        <p:sp>
          <p:nvSpPr>
            <p:cNvPr id="21" name="Oval 20">
              <a:extLst>
                <a:ext uri="{FF2B5EF4-FFF2-40B4-BE49-F238E27FC236}">
                  <a16:creationId xmlns:a16="http://schemas.microsoft.com/office/drawing/2014/main" id="{1CA1C1CB-497E-B00F-E970-E70B8EA2460A}"/>
                </a:ext>
              </a:extLst>
            </p:cNvPr>
            <p:cNvSpPr/>
            <p:nvPr/>
          </p:nvSpPr>
          <p:spPr>
            <a:xfrm>
              <a:off x="1524000" y="8967828"/>
              <a:ext cx="1066800" cy="1066800"/>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a:solidFill>
                    <a:schemeClr val="tx1"/>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117431221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randombar(horizontal)">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9EB1EA-935F-59A5-AFFD-BAE8997CB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93" y="2933700"/>
            <a:ext cx="8012494" cy="61292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a:extLst>
              <a:ext uri="{FF2B5EF4-FFF2-40B4-BE49-F238E27FC236}">
                <a16:creationId xmlns:a16="http://schemas.microsoft.com/office/drawing/2014/main" id="{8F532475-43D3-924F-63BE-E5298745DC81}"/>
              </a:ext>
            </a:extLst>
          </p:cNvPr>
          <p:cNvSpPr txBox="1"/>
          <p:nvPr/>
        </p:nvSpPr>
        <p:spPr>
          <a:xfrm>
            <a:off x="3314700" y="495300"/>
            <a:ext cx="11658600" cy="784830"/>
          </a:xfrm>
          <a:prstGeom prst="rect">
            <a:avLst/>
          </a:prstGeom>
          <a:noFill/>
        </p:spPr>
        <p:txBody>
          <a:bodyPr wrap="square" rtlCol="0">
            <a:spAutoFit/>
          </a:bodyPr>
          <a:lstStyle/>
          <a:p>
            <a:pPr algn="ctr"/>
            <a:r>
              <a:rPr lang="en-US" sz="4500" b="1">
                <a:latin typeface="Arial" panose="020B0604020202020204" pitchFamily="34" charset="0"/>
                <a:cs typeface="Arial" panose="020B0604020202020204" pitchFamily="34" charset="0"/>
              </a:rPr>
              <a:t>Những nhiệm vụ em cần thực hiện </a:t>
            </a:r>
          </a:p>
        </p:txBody>
      </p:sp>
      <p:sp>
        <p:nvSpPr>
          <p:cNvPr id="4" name="Speech Bubble: Rectangle with Corners Rounded 3">
            <a:extLst>
              <a:ext uri="{FF2B5EF4-FFF2-40B4-BE49-F238E27FC236}">
                <a16:creationId xmlns:a16="http://schemas.microsoft.com/office/drawing/2014/main" id="{48CC6A02-45DB-A33C-C712-36EF28A82ACB}"/>
              </a:ext>
            </a:extLst>
          </p:cNvPr>
          <p:cNvSpPr/>
          <p:nvPr/>
        </p:nvSpPr>
        <p:spPr>
          <a:xfrm>
            <a:off x="9412407" y="3086100"/>
            <a:ext cx="8153400" cy="1642849"/>
          </a:xfrm>
          <a:prstGeom prst="wedgeRoundRectCallout">
            <a:avLst>
              <a:gd name="adj1" fmla="val -63697"/>
              <a:gd name="adj2" fmla="val 56350"/>
              <a:gd name="adj3" fmla="val 16667"/>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Ý tưởng câu chuyện của bạn An </a:t>
            </a:r>
          </a:p>
        </p:txBody>
      </p:sp>
      <p:sp>
        <p:nvSpPr>
          <p:cNvPr id="5" name="Speech Bubble: Rectangle with Corners Rounded 4">
            <a:extLst>
              <a:ext uri="{FF2B5EF4-FFF2-40B4-BE49-F238E27FC236}">
                <a16:creationId xmlns:a16="http://schemas.microsoft.com/office/drawing/2014/main" id="{70E3A9A7-F53E-E3D5-E4F0-52469DD80AA9}"/>
              </a:ext>
            </a:extLst>
          </p:cNvPr>
          <p:cNvSpPr/>
          <p:nvPr/>
        </p:nvSpPr>
        <p:spPr>
          <a:xfrm>
            <a:off x="9412407" y="5829300"/>
            <a:ext cx="8153400" cy="1944606"/>
          </a:xfrm>
          <a:prstGeom prst="wedgeRoundRectCallout">
            <a:avLst>
              <a:gd name="adj1" fmla="val -63530"/>
              <a:gd name="adj2" fmla="val -41677"/>
              <a:gd name="adj3" fmla="val 16667"/>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Tạo chương trình máy tính trên Scratch để thực hiện ý tưởng </a:t>
            </a:r>
          </a:p>
        </p:txBody>
      </p:sp>
    </p:spTree>
    <p:extLst>
      <p:ext uri="{BB962C8B-B14F-4D97-AF65-F5344CB8AC3E}">
        <p14:creationId xmlns:p14="http://schemas.microsoft.com/office/powerpoint/2010/main" val="45008859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EFFDB"/>
        </a:solidFill>
        <a:effectLst/>
      </p:bgPr>
    </p:bg>
    <p:spTree>
      <p:nvGrpSpPr>
        <p:cNvPr id="1" name=""/>
        <p:cNvGrpSpPr/>
        <p:nvPr/>
      </p:nvGrpSpPr>
      <p:grpSpPr>
        <a:xfrm>
          <a:off x="0" y="0"/>
          <a:ext cx="0" cy="0"/>
          <a:chOff x="0" y="0"/>
          <a:chExt cx="0" cy="0"/>
        </a:xfrm>
      </p:grpSpPr>
      <p:grpSp>
        <p:nvGrpSpPr>
          <p:cNvPr id="2" name="Group 2"/>
          <p:cNvGrpSpPr/>
          <p:nvPr/>
        </p:nvGrpSpPr>
        <p:grpSpPr>
          <a:xfrm>
            <a:off x="565245" y="684113"/>
            <a:ext cx="17157509" cy="6934200"/>
            <a:chOff x="0" y="-238125"/>
            <a:chExt cx="3507075" cy="1208198"/>
          </a:xfrm>
        </p:grpSpPr>
        <p:sp>
          <p:nvSpPr>
            <p:cNvPr id="3" name="Freeform 3"/>
            <p:cNvSpPr/>
            <p:nvPr/>
          </p:nvSpPr>
          <p:spPr>
            <a:xfrm>
              <a:off x="2557" y="88071"/>
              <a:ext cx="3504518" cy="882002"/>
            </a:xfrm>
            <a:custGeom>
              <a:avLst/>
              <a:gdLst/>
              <a:ahLst/>
              <a:cxnLst/>
              <a:rect l="l" t="t" r="r" b="b"/>
              <a:pathLst>
                <a:path w="3504518" h="882002">
                  <a:moveTo>
                    <a:pt x="26036" y="0"/>
                  </a:moveTo>
                  <a:lnTo>
                    <a:pt x="3478482" y="0"/>
                  </a:lnTo>
                  <a:cubicBezTo>
                    <a:pt x="3492861" y="0"/>
                    <a:pt x="3504518" y="11657"/>
                    <a:pt x="3504518" y="26036"/>
                  </a:cubicBezTo>
                  <a:lnTo>
                    <a:pt x="3504518" y="855966"/>
                  </a:lnTo>
                  <a:cubicBezTo>
                    <a:pt x="3504518" y="862871"/>
                    <a:pt x="3501775" y="869494"/>
                    <a:pt x="3496892" y="874376"/>
                  </a:cubicBezTo>
                  <a:cubicBezTo>
                    <a:pt x="3492010" y="879259"/>
                    <a:pt x="3485387" y="882002"/>
                    <a:pt x="3478482" y="882002"/>
                  </a:cubicBezTo>
                  <a:lnTo>
                    <a:pt x="26036" y="882002"/>
                  </a:lnTo>
                  <a:cubicBezTo>
                    <a:pt x="19131" y="882002"/>
                    <a:pt x="12508" y="879259"/>
                    <a:pt x="7626" y="874376"/>
                  </a:cubicBezTo>
                  <a:cubicBezTo>
                    <a:pt x="2743" y="869494"/>
                    <a:pt x="0" y="862871"/>
                    <a:pt x="0" y="855966"/>
                  </a:cubicBezTo>
                  <a:lnTo>
                    <a:pt x="0" y="26036"/>
                  </a:lnTo>
                  <a:cubicBezTo>
                    <a:pt x="0" y="19131"/>
                    <a:pt x="2743" y="12508"/>
                    <a:pt x="7626" y="7626"/>
                  </a:cubicBezTo>
                  <a:cubicBezTo>
                    <a:pt x="12508" y="2743"/>
                    <a:pt x="19131" y="0"/>
                    <a:pt x="26036" y="0"/>
                  </a:cubicBezTo>
                  <a:close/>
                </a:path>
              </a:pathLst>
            </a:custGeom>
            <a:solidFill>
              <a:srgbClr val="FFFFFF"/>
            </a:solidFill>
          </p:spPr>
        </p:sp>
        <p:sp>
          <p:nvSpPr>
            <p:cNvPr id="4" name="TextBox 4"/>
            <p:cNvSpPr txBox="1"/>
            <p:nvPr/>
          </p:nvSpPr>
          <p:spPr>
            <a:xfrm>
              <a:off x="0" y="-238125"/>
              <a:ext cx="812800" cy="1050925"/>
            </a:xfrm>
            <a:prstGeom prst="rect">
              <a:avLst/>
            </a:prstGeom>
          </p:spPr>
          <p:txBody>
            <a:bodyPr lIns="50800" tIns="50800" rIns="50800" bIns="50800" rtlCol="0" anchor="ctr"/>
            <a:lstStyle/>
            <a:p>
              <a:pPr algn="ctr">
                <a:lnSpc>
                  <a:spcPts val="7279"/>
                </a:lnSpc>
                <a:spcBef>
                  <a:spcPct val="0"/>
                </a:spcBef>
              </a:pPr>
              <a:endParaRPr/>
            </a:p>
          </p:txBody>
        </p:sp>
      </p:grpSp>
      <p:sp>
        <p:nvSpPr>
          <p:cNvPr id="5" name="TextBox 5"/>
          <p:cNvSpPr txBox="1"/>
          <p:nvPr/>
        </p:nvSpPr>
        <p:spPr>
          <a:xfrm>
            <a:off x="1561379" y="2881374"/>
            <a:ext cx="15165242" cy="4524252"/>
          </a:xfrm>
          <a:prstGeom prst="rect">
            <a:avLst/>
          </a:prstGeom>
        </p:spPr>
        <p:txBody>
          <a:bodyPr lIns="0" tIns="0" rIns="0" bIns="0" rtlCol="0" anchor="t">
            <a:spAutoFit/>
          </a:bodyPr>
          <a:lstStyle/>
          <a:p>
            <a:pPr algn="ctr">
              <a:lnSpc>
                <a:spcPts val="11921"/>
              </a:lnSpc>
            </a:pPr>
            <a:r>
              <a:rPr lang="en-US" sz="7200" b="1">
                <a:solidFill>
                  <a:srgbClr val="10391D"/>
                </a:solidFill>
                <a:latin typeface="Arial" panose="020B0604020202020204" pitchFamily="34" charset="0"/>
                <a:cs typeface="Arial" panose="020B0604020202020204" pitchFamily="34" charset="0"/>
              </a:rPr>
              <a:t>BÀI 15.</a:t>
            </a:r>
          </a:p>
          <a:p>
            <a:pPr algn="ctr">
              <a:lnSpc>
                <a:spcPts val="11921"/>
              </a:lnSpc>
            </a:pPr>
            <a:r>
              <a:rPr lang="en-US" sz="7200" b="1">
                <a:solidFill>
                  <a:srgbClr val="10391D"/>
                </a:solidFill>
                <a:latin typeface="Arial" panose="020B0604020202020204" pitchFamily="34" charset="0"/>
                <a:cs typeface="Arial" panose="020B0604020202020204" pitchFamily="34" charset="0"/>
              </a:rPr>
              <a:t>TẠO CHƯƠNG TRÌNH MÁY TÍNH ĐỂ DIỄN TẢ Ý TƯỞNG </a:t>
            </a:r>
          </a:p>
        </p:txBody>
      </p:sp>
      <p:pic>
        <p:nvPicPr>
          <p:cNvPr id="7" name="Picture 3">
            <a:extLst>
              <a:ext uri="{FF2B5EF4-FFF2-40B4-BE49-F238E27FC236}">
                <a16:creationId xmlns:a16="http://schemas.microsoft.com/office/drawing/2014/main" id="{5758B17F-15C3-E2A2-5A05-BA040ED3AA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1181079" y="-280968"/>
            <a:ext cx="9111068" cy="2352312"/>
          </a:xfrm>
          <a:prstGeom prst="rect">
            <a:avLst/>
          </a:prstGeom>
        </p:spPr>
      </p:pic>
      <p:pic>
        <p:nvPicPr>
          <p:cNvPr id="8" name="Picture 2">
            <a:extLst>
              <a:ext uri="{FF2B5EF4-FFF2-40B4-BE49-F238E27FC236}">
                <a16:creationId xmlns:a16="http://schemas.microsoft.com/office/drawing/2014/main" id="{C04EBEA4-358B-8DFC-04C7-E4446F7D79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flipV="1">
            <a:off x="12923404" y="4908756"/>
            <a:ext cx="3365089" cy="7391400"/>
          </a:xfrm>
          <a:prstGeom prst="rect">
            <a:avLst/>
          </a:prstGeom>
        </p:spPr>
      </p:pic>
      <p:pic>
        <p:nvPicPr>
          <p:cNvPr id="9" name="Picture 7">
            <a:extLst>
              <a:ext uri="{FF2B5EF4-FFF2-40B4-BE49-F238E27FC236}">
                <a16:creationId xmlns:a16="http://schemas.microsoft.com/office/drawing/2014/main" id="{77CBBA71-2575-1741-32A2-59AA7D6D56D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4800" y="7165892"/>
            <a:ext cx="3976427" cy="3066819"/>
          </a:xfrm>
          <a:prstGeom prst="rect">
            <a:avLst/>
          </a:prstGeom>
        </p:spPr>
      </p:pic>
    </p:spTree>
    <p:extLst>
      <p:ext uri="{BB962C8B-B14F-4D97-AF65-F5344CB8AC3E}">
        <p14:creationId xmlns:p14="http://schemas.microsoft.com/office/powerpoint/2010/main" val="37762058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EFFDB"/>
        </a:solidFill>
        <a:effectLst/>
      </p:bgPr>
    </p:bg>
    <p:spTree>
      <p:nvGrpSpPr>
        <p:cNvPr id="1" name=""/>
        <p:cNvGrpSpPr/>
        <p:nvPr/>
      </p:nvGrpSpPr>
      <p:grpSpPr>
        <a:xfrm>
          <a:off x="0" y="0"/>
          <a:ext cx="0" cy="0"/>
          <a:chOff x="0" y="0"/>
          <a:chExt cx="0" cy="0"/>
        </a:xfrm>
      </p:grpSpPr>
      <p:sp>
        <p:nvSpPr>
          <p:cNvPr id="6" name="Freeform 6"/>
          <p:cNvSpPr/>
          <p:nvPr/>
        </p:nvSpPr>
        <p:spPr>
          <a:xfrm>
            <a:off x="685800" y="3005635"/>
            <a:ext cx="14554200" cy="4886805"/>
          </a:xfrm>
          <a:custGeom>
            <a:avLst/>
            <a:gdLst/>
            <a:ahLst/>
            <a:cxnLst/>
            <a:rect l="l" t="t" r="r" b="b"/>
            <a:pathLst>
              <a:path w="2330373" h="279757">
                <a:moveTo>
                  <a:pt x="44624" y="0"/>
                </a:moveTo>
                <a:lnTo>
                  <a:pt x="2285749" y="0"/>
                </a:lnTo>
                <a:cubicBezTo>
                  <a:pt x="2310394" y="0"/>
                  <a:pt x="2330373" y="19979"/>
                  <a:pt x="2330373" y="44624"/>
                </a:cubicBezTo>
                <a:lnTo>
                  <a:pt x="2330373" y="235133"/>
                </a:lnTo>
                <a:cubicBezTo>
                  <a:pt x="2330373" y="259778"/>
                  <a:pt x="2310394" y="279757"/>
                  <a:pt x="2285749" y="279757"/>
                </a:cubicBezTo>
                <a:lnTo>
                  <a:pt x="44624" y="279757"/>
                </a:lnTo>
                <a:cubicBezTo>
                  <a:pt x="19979" y="279757"/>
                  <a:pt x="0" y="259778"/>
                  <a:pt x="0" y="235133"/>
                </a:cubicBezTo>
                <a:lnTo>
                  <a:pt x="0" y="44624"/>
                </a:lnTo>
                <a:cubicBezTo>
                  <a:pt x="0" y="19979"/>
                  <a:pt x="19979" y="0"/>
                  <a:pt x="44624" y="0"/>
                </a:cubicBezTo>
                <a:close/>
              </a:path>
            </a:pathLst>
          </a:custGeom>
          <a:solidFill>
            <a:srgbClr val="FFFFFF"/>
          </a:solidFill>
        </p:spPr>
      </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4067508" y="-1487534"/>
            <a:ext cx="3365089" cy="618996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92561" flipH="1">
            <a:off x="14008496" y="5496048"/>
            <a:ext cx="1058538" cy="81772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5654002" y="-252630"/>
            <a:ext cx="7315200" cy="188865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389963" y="7069808"/>
            <a:ext cx="2339908" cy="320935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299338" y="5525261"/>
            <a:ext cx="3005648" cy="4163996"/>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638787" y="7533401"/>
            <a:ext cx="4032760" cy="3409516"/>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3559916" y="8439421"/>
            <a:ext cx="2077137" cy="1990275"/>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0800688" y="8439421"/>
            <a:ext cx="2759228" cy="2401815"/>
          </a:xfrm>
          <a:prstGeom prst="rect">
            <a:avLst/>
          </a:prstGeom>
        </p:spPr>
      </p:pic>
      <p:sp>
        <p:nvSpPr>
          <p:cNvPr id="15" name="TextBox 14">
            <a:extLst>
              <a:ext uri="{FF2B5EF4-FFF2-40B4-BE49-F238E27FC236}">
                <a16:creationId xmlns:a16="http://schemas.microsoft.com/office/drawing/2014/main" id="{06E5B530-9D37-B145-1D7F-5A5074EA8E4B}"/>
              </a:ext>
            </a:extLst>
          </p:cNvPr>
          <p:cNvSpPr txBox="1"/>
          <p:nvPr/>
        </p:nvSpPr>
        <p:spPr>
          <a:xfrm>
            <a:off x="2209800" y="3489801"/>
            <a:ext cx="11765858" cy="3744230"/>
          </a:xfrm>
          <a:prstGeom prst="rect">
            <a:avLst/>
          </a:prstGeom>
          <a:noFill/>
        </p:spPr>
        <p:txBody>
          <a:bodyPr wrap="square" rtlCol="0">
            <a:spAutoFit/>
          </a:bodyPr>
          <a:lstStyle/>
          <a:p>
            <a:pPr algn="ctr">
              <a:lnSpc>
                <a:spcPct val="150000"/>
              </a:lnSpc>
            </a:pPr>
            <a:r>
              <a:rPr lang="en-US" sz="5500" b="1">
                <a:latin typeface="Arial" panose="020B0604020202020204" pitchFamily="34" charset="0"/>
                <a:cs typeface="Arial" panose="020B0604020202020204" pitchFamily="34" charset="0"/>
              </a:rPr>
              <a:t>PHẦN 1.</a:t>
            </a:r>
          </a:p>
          <a:p>
            <a:pPr algn="ctr">
              <a:lnSpc>
                <a:spcPct val="150000"/>
              </a:lnSpc>
            </a:pPr>
            <a:r>
              <a:rPr lang="en-US" sz="5500" b="1">
                <a:latin typeface="Arial" panose="020B0604020202020204" pitchFamily="34" charset="0"/>
                <a:cs typeface="Arial" panose="020B0604020202020204" pitchFamily="34" charset="0"/>
              </a:rPr>
              <a:t>Ý TƯỞNG CÂU CHUYỆN VÀ XÂY DỰNG CHƯƠNG TRÌNH </a:t>
            </a:r>
          </a:p>
        </p:txBody>
      </p:sp>
    </p:spTree>
    <p:extLst>
      <p:ext uri="{BB962C8B-B14F-4D97-AF65-F5344CB8AC3E}">
        <p14:creationId xmlns:p14="http://schemas.microsoft.com/office/powerpoint/2010/main" val="3722372524"/>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4C6C6B2-EEAF-8726-39A2-20B99D845AF2}"/>
              </a:ext>
            </a:extLst>
          </p:cNvPr>
          <p:cNvGrpSpPr/>
          <p:nvPr/>
        </p:nvGrpSpPr>
        <p:grpSpPr>
          <a:xfrm>
            <a:off x="-228600" y="412378"/>
            <a:ext cx="15621000" cy="1385040"/>
            <a:chOff x="-228600" y="412378"/>
            <a:chExt cx="15621000" cy="1385040"/>
          </a:xfrm>
        </p:grpSpPr>
        <p:grpSp>
          <p:nvGrpSpPr>
            <p:cNvPr id="9" name="Group 8">
              <a:extLst>
                <a:ext uri="{FF2B5EF4-FFF2-40B4-BE49-F238E27FC236}">
                  <a16:creationId xmlns:a16="http://schemas.microsoft.com/office/drawing/2014/main" id="{CE748E15-3B21-55DD-F028-BFED3EC7272C}"/>
                </a:ext>
              </a:extLst>
            </p:cNvPr>
            <p:cNvGrpSpPr/>
            <p:nvPr/>
          </p:nvGrpSpPr>
          <p:grpSpPr>
            <a:xfrm>
              <a:off x="-228600" y="412378"/>
              <a:ext cx="5829300" cy="1385040"/>
              <a:chOff x="-228600" y="412378"/>
              <a:chExt cx="5829300" cy="1385040"/>
            </a:xfrm>
          </p:grpSpPr>
          <p:sp>
            <p:nvSpPr>
              <p:cNvPr id="6" name="Rectangle 5">
                <a:extLst>
                  <a:ext uri="{FF2B5EF4-FFF2-40B4-BE49-F238E27FC236}">
                    <a16:creationId xmlns:a16="http://schemas.microsoft.com/office/drawing/2014/main" id="{EC98ED94-F8FB-635E-89A6-AC70A28EF379}"/>
                  </a:ext>
                </a:extLst>
              </p:cNvPr>
              <p:cNvSpPr/>
              <p:nvPr/>
            </p:nvSpPr>
            <p:spPr>
              <a:xfrm>
                <a:off x="-228600" y="571499"/>
                <a:ext cx="5029200" cy="1066799"/>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E9E41758-38B0-26B4-D7A2-0D2574798B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41367" y="412378"/>
                <a:ext cx="1459333" cy="1385040"/>
              </a:xfrm>
              <a:prstGeom prst="rect">
                <a:avLst/>
              </a:prstGeom>
            </p:spPr>
          </p:pic>
          <p:sp>
            <p:nvSpPr>
              <p:cNvPr id="8" name="TextBox 7">
                <a:extLst>
                  <a:ext uri="{FF2B5EF4-FFF2-40B4-BE49-F238E27FC236}">
                    <a16:creationId xmlns:a16="http://schemas.microsoft.com/office/drawing/2014/main" id="{FAEC1347-5820-90C7-0D67-9B370C7410AD}"/>
                  </a:ext>
                </a:extLst>
              </p:cNvPr>
              <p:cNvSpPr txBox="1"/>
              <p:nvPr/>
            </p:nvSpPr>
            <p:spPr>
              <a:xfrm>
                <a:off x="571500" y="712856"/>
                <a:ext cx="3657600"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HOẠT ĐỘNG </a:t>
                </a:r>
              </a:p>
            </p:txBody>
          </p:sp>
        </p:grpSp>
        <p:sp>
          <p:nvSpPr>
            <p:cNvPr id="10" name="TextBox 9">
              <a:extLst>
                <a:ext uri="{FF2B5EF4-FFF2-40B4-BE49-F238E27FC236}">
                  <a16:creationId xmlns:a16="http://schemas.microsoft.com/office/drawing/2014/main" id="{2EEC4D44-6DF8-914A-767B-64CD6976276C}"/>
                </a:ext>
              </a:extLst>
            </p:cNvPr>
            <p:cNvSpPr txBox="1"/>
            <p:nvPr/>
          </p:nvSpPr>
          <p:spPr>
            <a:xfrm>
              <a:off x="5715000" y="777008"/>
              <a:ext cx="9677400" cy="707886"/>
            </a:xfrm>
            <a:prstGeom prst="rect">
              <a:avLst/>
            </a:prstGeom>
            <a:noFill/>
          </p:spPr>
          <p:txBody>
            <a:bodyPr wrap="square" rtlCol="0">
              <a:spAutoFit/>
            </a:bodyPr>
            <a:lstStyle/>
            <a:p>
              <a:r>
                <a:rPr lang="en-US" sz="4000" b="1">
                  <a:solidFill>
                    <a:srgbClr val="FF0000"/>
                  </a:solidFill>
                  <a:latin typeface="Arial" panose="020B0604020202020204" pitchFamily="34" charset="0"/>
                  <a:cs typeface="Arial" panose="020B0604020202020204" pitchFamily="34" charset="0"/>
                </a:rPr>
                <a:t>Xác định công việc cần thực hiện </a:t>
              </a:r>
            </a:p>
          </p:txBody>
        </p:sp>
      </p:grpSp>
      <p:sp>
        <p:nvSpPr>
          <p:cNvPr id="12" name="TextBox 11">
            <a:extLst>
              <a:ext uri="{FF2B5EF4-FFF2-40B4-BE49-F238E27FC236}">
                <a16:creationId xmlns:a16="http://schemas.microsoft.com/office/drawing/2014/main" id="{0234AAB1-7294-D29B-BB44-41F11B6B343C}"/>
              </a:ext>
            </a:extLst>
          </p:cNvPr>
          <p:cNvSpPr txBox="1"/>
          <p:nvPr/>
        </p:nvSpPr>
        <p:spPr>
          <a:xfrm>
            <a:off x="3733800" y="2265085"/>
            <a:ext cx="9867900" cy="646331"/>
          </a:xfrm>
          <a:prstGeom prst="rect">
            <a:avLst/>
          </a:prstGeom>
          <a:noFill/>
        </p:spPr>
        <p:txBody>
          <a:bodyPr wrap="square" rtlCol="0">
            <a:spAutoFit/>
          </a:bodyPr>
          <a:lstStyle/>
          <a:p>
            <a:pPr algn="ctr"/>
            <a:r>
              <a:rPr lang="en-US" sz="3600" b="1">
                <a:solidFill>
                  <a:schemeClr val="accent5">
                    <a:lumMod val="75000"/>
                  </a:schemeClr>
                </a:solidFill>
                <a:latin typeface="Arial" panose="020B0604020202020204" pitchFamily="34" charset="0"/>
                <a:cs typeface="Arial" panose="020B0604020202020204" pitchFamily="34" charset="0"/>
              </a:rPr>
              <a:t>THẢO LUẬN NHÓM </a:t>
            </a:r>
          </a:p>
        </p:txBody>
      </p:sp>
      <p:sp>
        <p:nvSpPr>
          <p:cNvPr id="13" name="Rectangle: Rounded Corners 12">
            <a:extLst>
              <a:ext uri="{FF2B5EF4-FFF2-40B4-BE49-F238E27FC236}">
                <a16:creationId xmlns:a16="http://schemas.microsoft.com/office/drawing/2014/main" id="{F655DD2A-5FA5-A8BD-F364-C62E534F3DE2}"/>
              </a:ext>
            </a:extLst>
          </p:cNvPr>
          <p:cNvSpPr/>
          <p:nvPr/>
        </p:nvSpPr>
        <p:spPr>
          <a:xfrm>
            <a:off x="1047750" y="3379083"/>
            <a:ext cx="16192500" cy="220919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Để tạo được chương trình "Chú chó đáng yêu" trong Scratch như bạn An mong muốn, em hãy xác định các công việc phải thực hiện.</a:t>
            </a:r>
            <a:endParaRPr lang="en-US" sz="3600">
              <a:solidFill>
                <a:schemeClr val="tx1"/>
              </a:solidFill>
            </a:endParaRPr>
          </a:p>
        </p:txBody>
      </p:sp>
      <p:sp>
        <p:nvSpPr>
          <p:cNvPr id="14" name="TextBox 13">
            <a:extLst>
              <a:ext uri="{FF2B5EF4-FFF2-40B4-BE49-F238E27FC236}">
                <a16:creationId xmlns:a16="http://schemas.microsoft.com/office/drawing/2014/main" id="{8A3F8B1E-1E5B-1DC7-89F9-FDFC763E0BCC}"/>
              </a:ext>
            </a:extLst>
          </p:cNvPr>
          <p:cNvSpPr txBox="1"/>
          <p:nvPr/>
        </p:nvSpPr>
        <p:spPr>
          <a:xfrm>
            <a:off x="1047750" y="6046274"/>
            <a:ext cx="6115050" cy="646331"/>
          </a:xfrm>
          <a:prstGeom prst="rect">
            <a:avLst/>
          </a:prstGeom>
          <a:noFill/>
        </p:spPr>
        <p:txBody>
          <a:bodyPr wrap="square" rtlCol="0">
            <a:spAutoFit/>
          </a:bodyPr>
          <a:lstStyle/>
          <a:p>
            <a:pPr marL="571500" indent="-571500">
              <a:buFont typeface="Wingdings" panose="05000000000000000000" pitchFamily="2" charset="2"/>
              <a:buChar char="Ø"/>
            </a:pPr>
            <a:r>
              <a:rPr lang="en-US" sz="3600" b="1">
                <a:latin typeface="Arial" panose="020B0604020202020204" pitchFamily="34" charset="0"/>
                <a:cs typeface="Arial" panose="020B0604020202020204" pitchFamily="34" charset="0"/>
              </a:rPr>
              <a:t>Các công việc cần làm: </a:t>
            </a:r>
          </a:p>
        </p:txBody>
      </p:sp>
      <p:sp>
        <p:nvSpPr>
          <p:cNvPr id="15" name="Rectangle: Rounded Corners 14">
            <a:extLst>
              <a:ext uri="{FF2B5EF4-FFF2-40B4-BE49-F238E27FC236}">
                <a16:creationId xmlns:a16="http://schemas.microsoft.com/office/drawing/2014/main" id="{DB047904-6DCE-652D-487D-1A952EF45851}"/>
              </a:ext>
            </a:extLst>
          </p:cNvPr>
          <p:cNvSpPr/>
          <p:nvPr/>
        </p:nvSpPr>
        <p:spPr>
          <a:xfrm>
            <a:off x="1047750" y="7183587"/>
            <a:ext cx="7086600" cy="2409323"/>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1"/>
                </a:solidFill>
                <a:latin typeface="Arial" panose="020B0604020202020204" pitchFamily="34" charset="0"/>
                <a:cs typeface="Arial" panose="020B0604020202020204" pitchFamily="34" charset="0"/>
              </a:rPr>
              <a:t>Thay đổi nhân vật và sân khấu.</a:t>
            </a:r>
          </a:p>
        </p:txBody>
      </p:sp>
      <p:sp>
        <p:nvSpPr>
          <p:cNvPr id="16" name="Rectangle: Rounded Corners 15">
            <a:extLst>
              <a:ext uri="{FF2B5EF4-FFF2-40B4-BE49-F238E27FC236}">
                <a16:creationId xmlns:a16="http://schemas.microsoft.com/office/drawing/2014/main" id="{6C225603-A287-FB6A-1B39-760736711689}"/>
              </a:ext>
            </a:extLst>
          </p:cNvPr>
          <p:cNvSpPr/>
          <p:nvPr/>
        </p:nvSpPr>
        <p:spPr>
          <a:xfrm>
            <a:off x="9829800" y="7183587"/>
            <a:ext cx="7086600" cy="2409323"/>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latin typeface="Arial" panose="020B0604020202020204" pitchFamily="34" charset="0"/>
                <a:cs typeface="Arial" panose="020B0604020202020204" pitchFamily="34" charset="0"/>
              </a:rPr>
              <a:t>Sử dụng các câu lệnh phù hợp để viết chương trình.</a:t>
            </a:r>
            <a:endParaRPr lang="en-US" sz="3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972554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9D6D77-1B0A-9885-9817-5E14A6825423}"/>
              </a:ext>
            </a:extLst>
          </p:cNvPr>
          <p:cNvSpPr txBox="1"/>
          <p:nvPr/>
        </p:nvSpPr>
        <p:spPr>
          <a:xfrm>
            <a:off x="2667000" y="571500"/>
            <a:ext cx="12954000" cy="784830"/>
          </a:xfrm>
          <a:prstGeom prst="rect">
            <a:avLst/>
          </a:prstGeom>
          <a:noFill/>
        </p:spPr>
        <p:txBody>
          <a:bodyPr wrap="square" rtlCol="0">
            <a:spAutoFit/>
          </a:bodyPr>
          <a:lstStyle/>
          <a:p>
            <a:pPr algn="ctr"/>
            <a:r>
              <a:rPr lang="en-US" sz="4500" b="1">
                <a:solidFill>
                  <a:schemeClr val="accent6">
                    <a:lumMod val="75000"/>
                  </a:schemeClr>
                </a:solidFill>
                <a:latin typeface="Arial" panose="020B0604020202020204" pitchFamily="34" charset="0"/>
                <a:cs typeface="Arial" panose="020B0604020202020204" pitchFamily="34" charset="0"/>
              </a:rPr>
              <a:t>HƯỚNG DẪN THỰC HIỆN </a:t>
            </a:r>
          </a:p>
        </p:txBody>
      </p:sp>
      <p:sp>
        <p:nvSpPr>
          <p:cNvPr id="3" name="Rectangle: Rounded Corners 2">
            <a:extLst>
              <a:ext uri="{FF2B5EF4-FFF2-40B4-BE49-F238E27FC236}">
                <a16:creationId xmlns:a16="http://schemas.microsoft.com/office/drawing/2014/main" id="{3BE7BE4E-B7A9-5EFD-88D4-6B4224E320E6}"/>
              </a:ext>
            </a:extLst>
          </p:cNvPr>
          <p:cNvSpPr/>
          <p:nvPr/>
        </p:nvSpPr>
        <p:spPr>
          <a:xfrm>
            <a:off x="838200" y="2049765"/>
            <a:ext cx="16611600" cy="2781300"/>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pPr>
            <a:r>
              <a:rPr lang="en-US" sz="3600" b="1" i="1">
                <a:solidFill>
                  <a:schemeClr val="tx1"/>
                </a:solidFill>
                <a:latin typeface="Arial" panose="020B0604020202020204" pitchFamily="34" charset="0"/>
                <a:cs typeface="Arial" panose="020B0604020202020204" pitchFamily="34" charset="0"/>
              </a:rPr>
              <a:t>a. Nhân vật và sân khấu</a:t>
            </a:r>
          </a:p>
          <a:p>
            <a:pPr algn="just">
              <a:lnSpc>
                <a:spcPct val="150000"/>
              </a:lnSpc>
            </a:pPr>
            <a:r>
              <a:rPr lang="vi-VN" sz="3600">
                <a:solidFill>
                  <a:schemeClr val="tx1"/>
                </a:solidFill>
                <a:latin typeface="Arial" panose="020B0604020202020204" pitchFamily="34" charset="0"/>
                <a:cs typeface="Arial" panose="020B0604020202020204" pitchFamily="34" charset="0"/>
              </a:rPr>
              <a:t>Có thể thêm bớt nhân vật, thay đổi phông nền sân khấu cho phù hợp với nội dung ý tưởng của câu chuyện</a:t>
            </a:r>
            <a:endParaRPr lang="en-US" sz="3600">
              <a:solidFill>
                <a:schemeClr val="tx1"/>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559993D8-AE0D-F850-73D6-78C70FE23AC0}"/>
              </a:ext>
            </a:extLst>
          </p:cNvPr>
          <p:cNvSpPr/>
          <p:nvPr/>
        </p:nvSpPr>
        <p:spPr>
          <a:xfrm>
            <a:off x="838200" y="5524500"/>
            <a:ext cx="6172200" cy="3886200"/>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pPr>
            <a:r>
              <a:rPr lang="en-US" sz="3600" b="1" i="1">
                <a:solidFill>
                  <a:schemeClr val="tx1"/>
                </a:solidFill>
                <a:latin typeface="Arial" panose="020B0604020202020204" pitchFamily="34" charset="0"/>
                <a:cs typeface="Arial" panose="020B0604020202020204" pitchFamily="34" charset="0"/>
              </a:rPr>
              <a:t>b. Một số câu lệnh chương trình </a:t>
            </a:r>
          </a:p>
          <a:p>
            <a:pPr algn="just">
              <a:lnSpc>
                <a:spcPct val="150000"/>
              </a:lnSpc>
            </a:pPr>
            <a:r>
              <a:rPr lang="en-US" sz="3600">
                <a:solidFill>
                  <a:schemeClr val="tx1"/>
                </a:solidFill>
                <a:latin typeface="Arial" panose="020B0604020202020204" pitchFamily="34" charset="0"/>
                <a:cs typeface="Arial" panose="020B0604020202020204" pitchFamily="34" charset="0"/>
              </a:rPr>
              <a:t>Thảo luận nhóm và hoàn thành phiếu học tập </a:t>
            </a:r>
          </a:p>
        </p:txBody>
      </p:sp>
      <p:graphicFrame>
        <p:nvGraphicFramePr>
          <p:cNvPr id="5" name="Table 4">
            <a:extLst>
              <a:ext uri="{FF2B5EF4-FFF2-40B4-BE49-F238E27FC236}">
                <a16:creationId xmlns:a16="http://schemas.microsoft.com/office/drawing/2014/main" id="{94E1A3A6-0F0A-FBFC-2C4E-A257C117AAD1}"/>
              </a:ext>
            </a:extLst>
          </p:cNvPr>
          <p:cNvGraphicFramePr>
            <a:graphicFrameLocks noGrp="1"/>
          </p:cNvGraphicFramePr>
          <p:nvPr/>
        </p:nvGraphicFramePr>
        <p:xfrm>
          <a:off x="7162800" y="5143500"/>
          <a:ext cx="10515600" cy="4861308"/>
        </p:xfrm>
        <a:graphic>
          <a:graphicData uri="http://schemas.openxmlformats.org/drawingml/2006/table">
            <a:tbl>
              <a:tblPr firstRow="1" firstCol="1" bandRow="1"/>
              <a:tblGrid>
                <a:gridCol w="2416084">
                  <a:extLst>
                    <a:ext uri="{9D8B030D-6E8A-4147-A177-3AD203B41FA5}">
                      <a16:colId xmlns:a16="http://schemas.microsoft.com/office/drawing/2014/main" val="3395574188"/>
                    </a:ext>
                  </a:extLst>
                </a:gridCol>
                <a:gridCol w="3451316">
                  <a:extLst>
                    <a:ext uri="{9D8B030D-6E8A-4147-A177-3AD203B41FA5}">
                      <a16:colId xmlns:a16="http://schemas.microsoft.com/office/drawing/2014/main" val="1539740524"/>
                    </a:ext>
                  </a:extLst>
                </a:gridCol>
                <a:gridCol w="1981200">
                  <a:extLst>
                    <a:ext uri="{9D8B030D-6E8A-4147-A177-3AD203B41FA5}">
                      <a16:colId xmlns:a16="http://schemas.microsoft.com/office/drawing/2014/main" val="2340175976"/>
                    </a:ext>
                  </a:extLst>
                </a:gridCol>
                <a:gridCol w="2667000">
                  <a:extLst>
                    <a:ext uri="{9D8B030D-6E8A-4147-A177-3AD203B41FA5}">
                      <a16:colId xmlns:a16="http://schemas.microsoft.com/office/drawing/2014/main" val="2580992391"/>
                    </a:ext>
                  </a:extLst>
                </a:gridCol>
              </a:tblGrid>
              <a:tr h="735715">
                <a:tc>
                  <a:txBody>
                    <a:bodyPr/>
                    <a:lstStyle/>
                    <a:p>
                      <a:pPr marL="0" marR="0" algn="ctr">
                        <a:lnSpc>
                          <a:spcPct val="150000"/>
                        </a:lnSpc>
                        <a:spcBef>
                          <a:spcPts val="0"/>
                        </a:spcBef>
                        <a:spcAft>
                          <a:spcPts val="0"/>
                        </a:spcAft>
                      </a:pPr>
                      <a:r>
                        <a:rPr lang="en-US" sz="2500" b="1">
                          <a:effectLst/>
                          <a:latin typeface="Arial" panose="020B0604020202020204" pitchFamily="34" charset="0"/>
                          <a:ea typeface="Calibri" panose="020F0502020204030204" pitchFamily="34" charset="0"/>
                          <a:cs typeface="Arial" panose="020B0604020202020204" pitchFamily="34" charset="0"/>
                        </a:rPr>
                        <a:t>Thực hiện </a:t>
                      </a:r>
                      <a:endParaRPr lang="en-US" sz="250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50000"/>
                        </a:lnSpc>
                        <a:spcBef>
                          <a:spcPts val="0"/>
                        </a:spcBef>
                        <a:spcAft>
                          <a:spcPts val="0"/>
                        </a:spcAft>
                      </a:pPr>
                      <a:r>
                        <a:rPr lang="en-US" sz="2500" b="1">
                          <a:effectLst/>
                          <a:latin typeface="Arial" panose="020B0604020202020204" pitchFamily="34" charset="0"/>
                          <a:ea typeface="Calibri" panose="020F0502020204030204" pitchFamily="34" charset="0"/>
                          <a:cs typeface="Arial" panose="020B0604020202020204" pitchFamily="34" charset="0"/>
                        </a:rPr>
                        <a:t>ý tưởng</a:t>
                      </a:r>
                      <a:endParaRPr lang="en-U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2500" b="1">
                          <a:effectLst/>
                          <a:latin typeface="Arial" panose="020B0604020202020204" pitchFamily="34" charset="0"/>
                          <a:ea typeface="Calibri" panose="020F0502020204030204" pitchFamily="34" charset="0"/>
                          <a:cs typeface="Arial" panose="020B0604020202020204" pitchFamily="34" charset="0"/>
                        </a:rPr>
                        <a:t>Lệnh</a:t>
                      </a:r>
                      <a:endParaRPr lang="en-U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2500" b="1">
                          <a:effectLst/>
                          <a:latin typeface="Arial" panose="020B0604020202020204" pitchFamily="34" charset="0"/>
                          <a:ea typeface="Calibri" panose="020F0502020204030204" pitchFamily="34" charset="0"/>
                          <a:cs typeface="Arial" panose="020B0604020202020204" pitchFamily="34" charset="0"/>
                        </a:rPr>
                        <a:t>Nhóm lệnh</a:t>
                      </a:r>
                      <a:endParaRPr lang="en-U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2500" b="1">
                          <a:effectLst/>
                          <a:latin typeface="Arial" panose="020B0604020202020204" pitchFamily="34" charset="0"/>
                          <a:ea typeface="Calibri" panose="020F0502020204030204" pitchFamily="34" charset="0"/>
                          <a:cs typeface="Arial" panose="020B0604020202020204" pitchFamily="34" charset="0"/>
                        </a:rPr>
                        <a:t>Ý nghĩa</a:t>
                      </a:r>
                      <a:endParaRPr lang="en-U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71369573"/>
                  </a:ext>
                </a:extLst>
              </a:tr>
              <a:tr h="735715">
                <a:tc>
                  <a:txBody>
                    <a:bodyPr/>
                    <a:lstStyle/>
                    <a:p>
                      <a:pPr marL="0" marR="0">
                        <a:lnSpc>
                          <a:spcPct val="150000"/>
                        </a:lnSpc>
                        <a:spcBef>
                          <a:spcPts val="0"/>
                        </a:spcBef>
                        <a:spcAft>
                          <a:spcPts val="0"/>
                        </a:spcAft>
                      </a:pPr>
                      <a:r>
                        <a:rPr lang="en-US" sz="2500">
                          <a:effectLst/>
                          <a:latin typeface="Arial" panose="020B0604020202020204" pitchFamily="34" charset="0"/>
                          <a:ea typeface="Calibri" panose="020F0502020204030204" pitchFamily="34" charset="0"/>
                          <a:cs typeface="Arial" panose="020B0604020202020204" pitchFamily="34" charset="0"/>
                        </a:rPr>
                        <a:t>Chú chó chạy trong khu vườn.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50000"/>
                        </a:lnSpc>
                        <a:spcBef>
                          <a:spcPts val="0"/>
                        </a:spcBef>
                        <a:spcAft>
                          <a:spcPts val="0"/>
                        </a:spcAft>
                      </a:pPr>
                      <a:r>
                        <a:rPr lang="en-US" sz="25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5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9587239"/>
                  </a:ext>
                </a:extLst>
              </a:tr>
              <a:tr h="1124322">
                <a:tc>
                  <a:txBody>
                    <a:bodyPr/>
                    <a:lstStyle/>
                    <a:p>
                      <a:pPr marL="0" marR="0">
                        <a:lnSpc>
                          <a:spcPct val="150000"/>
                        </a:lnSpc>
                        <a:spcBef>
                          <a:spcPts val="0"/>
                        </a:spcBef>
                        <a:spcAft>
                          <a:spcPts val="0"/>
                        </a:spcAft>
                      </a:pPr>
                      <a:r>
                        <a:rPr lang="en-US" sz="2500">
                          <a:effectLst/>
                          <a:latin typeface="Arial" panose="020B0604020202020204" pitchFamily="34" charset="0"/>
                          <a:ea typeface="Calibri" panose="020F0502020204030204" pitchFamily="34" charset="0"/>
                          <a:cs typeface="Arial" panose="020B0604020202020204" pitchFamily="34" charset="0"/>
                        </a:rPr>
                        <a:t>Chú chó không chạy ra khỏi khu vườn.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50000"/>
                        </a:lnSpc>
                        <a:spcBef>
                          <a:spcPts val="0"/>
                        </a:spcBef>
                        <a:spcAft>
                          <a:spcPts val="0"/>
                        </a:spcAft>
                      </a:pPr>
                      <a:r>
                        <a:rPr lang="en-US" sz="25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1113090"/>
                  </a:ext>
                </a:extLst>
              </a:tr>
              <a:tr h="735715">
                <a:tc>
                  <a:txBody>
                    <a:bodyPr/>
                    <a:lstStyle/>
                    <a:p>
                      <a:pPr marL="0" marR="0">
                        <a:lnSpc>
                          <a:spcPct val="150000"/>
                        </a:lnSpc>
                        <a:spcBef>
                          <a:spcPts val="0"/>
                        </a:spcBef>
                        <a:spcAft>
                          <a:spcPts val="0"/>
                        </a:spcAft>
                      </a:pPr>
                      <a:r>
                        <a:rPr lang="en-US" sz="2500">
                          <a:effectLst/>
                          <a:latin typeface="Arial" panose="020B0604020202020204" pitchFamily="34" charset="0"/>
                          <a:ea typeface="Calibri" panose="020F0502020204030204" pitchFamily="34" charset="0"/>
                          <a:cs typeface="Arial" panose="020B0604020202020204" pitchFamily="34" charset="0"/>
                        </a:rPr>
                        <a:t>Phát âm thanh tiếng chó sủa.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5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5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5215352"/>
                  </a:ext>
                </a:extLst>
              </a:tr>
            </a:tbl>
          </a:graphicData>
        </a:graphic>
      </p:graphicFrame>
      <p:pic>
        <p:nvPicPr>
          <p:cNvPr id="1027" name="Picture 64">
            <a:extLst>
              <a:ext uri="{FF2B5EF4-FFF2-40B4-BE49-F238E27FC236}">
                <a16:creationId xmlns:a16="http://schemas.microsoft.com/office/drawing/2014/main" id="{8BB9596C-3FB1-52E1-63B0-241F28C69496}"/>
              </a:ext>
            </a:extLst>
          </p:cNvPr>
          <p:cNvPicPr>
            <a:picLocks noChangeAspect="1" noChangeArrowheads="1"/>
          </p:cNvPicPr>
          <p:nvPr/>
        </p:nvPicPr>
        <p:blipFill>
          <a:blip r:embed="rId3">
            <a:clrChange>
              <a:clrFrom>
                <a:srgbClr val="F9F9F9"/>
              </a:clrFrom>
              <a:clrTo>
                <a:srgbClr val="F9F9F9">
                  <a:alpha val="0"/>
                </a:srgbClr>
              </a:clrTo>
            </a:clrChange>
            <a:extLst>
              <a:ext uri="{28A0092B-C50C-407E-A947-70E740481C1C}">
                <a14:useLocalDpi xmlns:a14="http://schemas.microsoft.com/office/drawing/2010/main" val="0"/>
              </a:ext>
            </a:extLst>
          </a:blip>
          <a:srcRect/>
          <a:stretch>
            <a:fillRect/>
          </a:stretch>
        </p:blipFill>
        <p:spPr bwMode="auto">
          <a:xfrm>
            <a:off x="9934874" y="6304258"/>
            <a:ext cx="2837709" cy="8107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65">
            <a:extLst>
              <a:ext uri="{FF2B5EF4-FFF2-40B4-BE49-F238E27FC236}">
                <a16:creationId xmlns:a16="http://schemas.microsoft.com/office/drawing/2014/main" id="{7D167A6D-E81C-E529-5F61-C2068EDD255F}"/>
              </a:ext>
            </a:extLst>
          </p:cNvPr>
          <p:cNvPicPr>
            <a:picLocks noChangeAspect="1" noChangeArrowheads="1"/>
          </p:cNvPicPr>
          <p:nvPr/>
        </p:nvPicPr>
        <p:blipFill>
          <a:blip r:embed="rId4">
            <a:clrChange>
              <a:clrFrom>
                <a:srgbClr val="F9F9F9"/>
              </a:clrFrom>
              <a:clrTo>
                <a:srgbClr val="F9F9F9">
                  <a:alpha val="0"/>
                </a:srgbClr>
              </a:clrTo>
            </a:clrChange>
            <a:extLst>
              <a:ext uri="{28A0092B-C50C-407E-A947-70E740481C1C}">
                <a14:useLocalDpi xmlns:a14="http://schemas.microsoft.com/office/drawing/2010/main" val="0"/>
              </a:ext>
            </a:extLst>
          </a:blip>
          <a:srcRect/>
          <a:stretch>
            <a:fillRect/>
          </a:stretch>
        </p:blipFill>
        <p:spPr bwMode="auto">
          <a:xfrm>
            <a:off x="10101467" y="7640036"/>
            <a:ext cx="2524987" cy="9619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66">
            <a:extLst>
              <a:ext uri="{FF2B5EF4-FFF2-40B4-BE49-F238E27FC236}">
                <a16:creationId xmlns:a16="http://schemas.microsoft.com/office/drawing/2014/main" id="{0B1BE038-824A-A7D1-960B-2CC6809578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01467" y="9126940"/>
            <a:ext cx="2514756" cy="588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78065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par>
                                <p:cTn id="18" presetID="14"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par>
                                <p:cTn id="21" presetID="14" presetClass="entr" presetSubtype="10"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randombar(horizontal)">
                                      <p:cBhvr>
                                        <p:cTn id="23" dur="500"/>
                                        <p:tgtEl>
                                          <p:spTgt spid="1027"/>
                                        </p:tgtEl>
                                      </p:cBhvr>
                                    </p:animEffect>
                                  </p:childTnLst>
                                </p:cTn>
                              </p:par>
                              <p:par>
                                <p:cTn id="24" presetID="14" presetClass="entr" presetSubtype="1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randombar(horizontal)">
                                      <p:cBhvr>
                                        <p:cTn id="26" dur="500"/>
                                        <p:tgtEl>
                                          <p:spTgt spid="1026"/>
                                        </p:tgtEl>
                                      </p:cBhvr>
                                    </p:animEffect>
                                  </p:childTnLst>
                                </p:cTn>
                              </p:par>
                              <p:par>
                                <p:cTn id="27" presetID="14" presetClass="entr" presetSubtype="10" fill="hold" nodeType="withEffect">
                                  <p:stCondLst>
                                    <p:cond delay="0"/>
                                  </p:stCondLst>
                                  <p:childTnLst>
                                    <p:set>
                                      <p:cBhvr>
                                        <p:cTn id="28" dur="1" fill="hold">
                                          <p:stCondLst>
                                            <p:cond delay="0"/>
                                          </p:stCondLst>
                                        </p:cTn>
                                        <p:tgtEl>
                                          <p:spTgt spid="1025"/>
                                        </p:tgtEl>
                                        <p:attrNameLst>
                                          <p:attrName>style.visibility</p:attrName>
                                        </p:attrNameLst>
                                      </p:cBhvr>
                                      <p:to>
                                        <p:strVal val="visible"/>
                                      </p:to>
                                    </p:set>
                                    <p:animEffect transition="in" filter="randombar(horizontal)">
                                      <p:cBhvr>
                                        <p:cTn id="29"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2739ED83-FDF5-5A04-D05A-56FC345A870B}"/>
              </a:ext>
            </a:extLst>
          </p:cNvPr>
          <p:cNvGraphicFramePr>
            <a:graphicFrameLocks noGrp="1"/>
          </p:cNvGraphicFramePr>
          <p:nvPr>
            <p:extLst>
              <p:ext uri="{D42A27DB-BD31-4B8C-83A1-F6EECF244321}">
                <p14:modId xmlns:p14="http://schemas.microsoft.com/office/powerpoint/2010/main" val="2245391814"/>
              </p:ext>
            </p:extLst>
          </p:nvPr>
        </p:nvGraphicFramePr>
        <p:xfrm>
          <a:off x="438150" y="361950"/>
          <a:ext cx="17268826" cy="9468868"/>
        </p:xfrm>
        <a:graphic>
          <a:graphicData uri="http://schemas.openxmlformats.org/drawingml/2006/table">
            <a:tbl>
              <a:tblPr firstRow="1" firstCol="1" bandRow="1"/>
              <a:tblGrid>
                <a:gridCol w="3710093">
                  <a:extLst>
                    <a:ext uri="{9D8B030D-6E8A-4147-A177-3AD203B41FA5}">
                      <a16:colId xmlns:a16="http://schemas.microsoft.com/office/drawing/2014/main" val="398191769"/>
                    </a:ext>
                  </a:extLst>
                </a:gridCol>
                <a:gridCol w="4995757">
                  <a:extLst>
                    <a:ext uri="{9D8B030D-6E8A-4147-A177-3AD203B41FA5}">
                      <a16:colId xmlns:a16="http://schemas.microsoft.com/office/drawing/2014/main" val="648263781"/>
                    </a:ext>
                  </a:extLst>
                </a:gridCol>
                <a:gridCol w="2803007">
                  <a:extLst>
                    <a:ext uri="{9D8B030D-6E8A-4147-A177-3AD203B41FA5}">
                      <a16:colId xmlns:a16="http://schemas.microsoft.com/office/drawing/2014/main" val="3622216834"/>
                    </a:ext>
                  </a:extLst>
                </a:gridCol>
                <a:gridCol w="5759969">
                  <a:extLst>
                    <a:ext uri="{9D8B030D-6E8A-4147-A177-3AD203B41FA5}">
                      <a16:colId xmlns:a16="http://schemas.microsoft.com/office/drawing/2014/main" val="126861538"/>
                    </a:ext>
                  </a:extLst>
                </a:gridCol>
              </a:tblGrid>
              <a:tr h="737091">
                <a:tc>
                  <a:txBody>
                    <a:bodyPr/>
                    <a:lstStyle/>
                    <a:p>
                      <a:pPr marL="0" marR="0" algn="ctr">
                        <a:lnSpc>
                          <a:spcPct val="150000"/>
                        </a:lnSpc>
                        <a:spcBef>
                          <a:spcPts val="0"/>
                        </a:spcBef>
                        <a:spcAft>
                          <a:spcPts val="0"/>
                        </a:spcAft>
                      </a:pPr>
                      <a:r>
                        <a:rPr lang="en-US" sz="3600" b="1">
                          <a:effectLst/>
                          <a:latin typeface="Arial" panose="020B0604020202020204" pitchFamily="34" charset="0"/>
                          <a:ea typeface="Calibri" panose="020F0502020204030204" pitchFamily="34" charset="0"/>
                          <a:cs typeface="Arial" panose="020B0604020202020204" pitchFamily="34" charset="0"/>
                        </a:rPr>
                        <a:t>Thực hiện </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50000"/>
                        </a:lnSpc>
                        <a:spcBef>
                          <a:spcPts val="0"/>
                        </a:spcBef>
                        <a:spcAft>
                          <a:spcPts val="0"/>
                        </a:spcAft>
                      </a:pPr>
                      <a:r>
                        <a:rPr lang="en-US" sz="3600" b="1">
                          <a:effectLst/>
                          <a:latin typeface="Arial" panose="020B0604020202020204" pitchFamily="34" charset="0"/>
                          <a:ea typeface="Calibri" panose="020F0502020204030204" pitchFamily="34" charset="0"/>
                          <a:cs typeface="Arial" panose="020B0604020202020204" pitchFamily="34" charset="0"/>
                        </a:rPr>
                        <a:t>ý tưởng</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3600" b="1">
                          <a:effectLst/>
                          <a:latin typeface="Arial" panose="020B0604020202020204" pitchFamily="34" charset="0"/>
                          <a:ea typeface="Calibri" panose="020F0502020204030204" pitchFamily="34" charset="0"/>
                          <a:cs typeface="Arial" panose="020B0604020202020204" pitchFamily="34" charset="0"/>
                        </a:rPr>
                        <a:t>Lệnh</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3600" b="1">
                          <a:effectLst/>
                          <a:latin typeface="Arial" panose="020B0604020202020204" pitchFamily="34" charset="0"/>
                          <a:ea typeface="Calibri" panose="020F0502020204030204" pitchFamily="34" charset="0"/>
                          <a:cs typeface="Arial" panose="020B0604020202020204" pitchFamily="34" charset="0"/>
                        </a:rPr>
                        <a:t>Nhóm lệnh</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3600" b="1">
                          <a:effectLst/>
                          <a:latin typeface="Arial" panose="020B0604020202020204" pitchFamily="34" charset="0"/>
                          <a:ea typeface="Calibri" panose="020F0502020204030204" pitchFamily="34" charset="0"/>
                          <a:cs typeface="Arial" panose="020B0604020202020204" pitchFamily="34" charset="0"/>
                        </a:rPr>
                        <a:t>Ý nghĩa</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708816"/>
                  </a:ext>
                </a:extLst>
              </a:tr>
              <a:tr h="2019300">
                <a:tc>
                  <a:txBody>
                    <a:bodyPr/>
                    <a:lstStyle/>
                    <a:p>
                      <a:pPr marL="0" marR="0">
                        <a:lnSpc>
                          <a:spcPct val="150000"/>
                        </a:lnSpc>
                        <a:spcBef>
                          <a:spcPts val="0"/>
                        </a:spcBef>
                        <a:spcAft>
                          <a:spcPts val="0"/>
                        </a:spcAft>
                      </a:pPr>
                      <a:r>
                        <a:rPr lang="en-US" sz="3600">
                          <a:effectLst/>
                          <a:latin typeface="Arial" panose="020B0604020202020204" pitchFamily="34" charset="0"/>
                          <a:ea typeface="Calibri" panose="020F0502020204030204" pitchFamily="34" charset="0"/>
                          <a:cs typeface="Arial" panose="020B0604020202020204" pitchFamily="34" charset="0"/>
                        </a:rPr>
                        <a:t>Chú chó chạy trong khu vườn.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50000"/>
                        </a:lnSpc>
                        <a:spcBef>
                          <a:spcPts val="0"/>
                        </a:spcBef>
                        <a:spcAft>
                          <a:spcPts val="0"/>
                        </a:spcAft>
                      </a:pP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3600">
                          <a:effectLst/>
                          <a:latin typeface="Arial" panose="020B0604020202020204" pitchFamily="34" charset="0"/>
                          <a:ea typeface="Calibri" panose="020F0502020204030204" pitchFamily="34" charset="0"/>
                          <a:cs typeface="Arial" panose="020B0604020202020204" pitchFamily="34" charset="0"/>
                        </a:rPr>
                        <a:t>Nhân vật di chuyển đến vị trí ngẫu nhiên trên sân khấu.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008498"/>
                  </a:ext>
                </a:extLst>
              </a:tr>
              <a:tr h="3415189">
                <a:tc>
                  <a:txBody>
                    <a:bodyPr/>
                    <a:lstStyle/>
                    <a:p>
                      <a:pPr marL="0" marR="0">
                        <a:lnSpc>
                          <a:spcPct val="150000"/>
                        </a:lnSpc>
                        <a:spcBef>
                          <a:spcPts val="0"/>
                        </a:spcBef>
                        <a:spcAft>
                          <a:spcPts val="0"/>
                        </a:spcAft>
                      </a:pPr>
                      <a:r>
                        <a:rPr lang="en-US" sz="3600">
                          <a:effectLst/>
                          <a:latin typeface="Arial" panose="020B0604020202020204" pitchFamily="34" charset="0"/>
                          <a:ea typeface="Calibri" panose="020F0502020204030204" pitchFamily="34" charset="0"/>
                          <a:cs typeface="Arial" panose="020B0604020202020204" pitchFamily="34" charset="0"/>
                        </a:rPr>
                        <a:t>Chú chó không chạy ra khỏi khu vườn.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just">
                        <a:lnSpc>
                          <a:spcPct val="150000"/>
                        </a:lnSpc>
                        <a:spcBef>
                          <a:spcPts val="0"/>
                        </a:spcBef>
                        <a:spcAft>
                          <a:spcPts val="0"/>
                        </a:spcAft>
                      </a:pPr>
                      <a:r>
                        <a:rPr lang="en-US" sz="3600">
                          <a:effectLst/>
                          <a:latin typeface="Arial" panose="020B0604020202020204" pitchFamily="34" charset="0"/>
                          <a:ea typeface="Calibri" panose="020F0502020204030204" pitchFamily="34" charset="0"/>
                          <a:cs typeface="Arial" panose="020B0604020202020204" pitchFamily="34" charset="0"/>
                        </a:rPr>
                        <a:t>Nếu nhân vật chạm vào cạnh của sân khấu thì bật lại. Lệnh này giúp nhân vật không di chuyển ra ngoài sân khấu.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5984402"/>
                  </a:ext>
                </a:extLst>
              </a:tr>
              <a:tr h="1321355">
                <a:tc>
                  <a:txBody>
                    <a:bodyPr/>
                    <a:lstStyle/>
                    <a:p>
                      <a:pPr marL="0" marR="0">
                        <a:lnSpc>
                          <a:spcPct val="150000"/>
                        </a:lnSpc>
                        <a:spcBef>
                          <a:spcPts val="0"/>
                        </a:spcBef>
                        <a:spcAft>
                          <a:spcPts val="0"/>
                        </a:spcAft>
                      </a:pPr>
                      <a:r>
                        <a:rPr lang="en-US" sz="3600">
                          <a:effectLst/>
                          <a:latin typeface="Arial" panose="020B0604020202020204" pitchFamily="34" charset="0"/>
                          <a:ea typeface="Calibri" panose="020F0502020204030204" pitchFamily="34" charset="0"/>
                          <a:cs typeface="Arial" panose="020B0604020202020204" pitchFamily="34" charset="0"/>
                        </a:rPr>
                        <a:t>Phát âm thanh tiếng chó sủa.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3600">
                          <a:effectLst/>
                          <a:latin typeface="Arial" panose="020B0604020202020204" pitchFamily="34" charset="0"/>
                          <a:ea typeface="Calibri" panose="020F0502020204030204" pitchFamily="34" charset="0"/>
                          <a:cs typeface="Arial" panose="020B0604020202020204" pitchFamily="34" charset="0"/>
                        </a:rPr>
                        <a:t>Phát âm thanh "dog1".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4334219"/>
                  </a:ext>
                </a:extLst>
              </a:tr>
            </a:tbl>
          </a:graphicData>
        </a:graphic>
      </p:graphicFrame>
      <p:pic>
        <p:nvPicPr>
          <p:cNvPr id="20" name="Picture 19">
            <a:extLst>
              <a:ext uri="{FF2B5EF4-FFF2-40B4-BE49-F238E27FC236}">
                <a16:creationId xmlns:a16="http://schemas.microsoft.com/office/drawing/2014/main" id="{F87F505E-D893-5179-5063-657A52F71B9B}"/>
              </a:ext>
            </a:extLst>
          </p:cNvPr>
          <p:cNvPicPr>
            <a:picLocks noChangeAspect="1"/>
          </p:cNvPicPr>
          <p:nvPr/>
        </p:nvPicPr>
        <p:blipFill>
          <a:blip r:embed="rId3"/>
          <a:stretch>
            <a:fillRect/>
          </a:stretch>
        </p:blipFill>
        <p:spPr>
          <a:xfrm>
            <a:off x="4800600" y="2400300"/>
            <a:ext cx="3527962" cy="1155712"/>
          </a:xfrm>
          <a:prstGeom prst="rect">
            <a:avLst/>
          </a:prstGeom>
        </p:spPr>
      </p:pic>
      <p:pic>
        <p:nvPicPr>
          <p:cNvPr id="22" name="Picture 21">
            <a:extLst>
              <a:ext uri="{FF2B5EF4-FFF2-40B4-BE49-F238E27FC236}">
                <a16:creationId xmlns:a16="http://schemas.microsoft.com/office/drawing/2014/main" id="{9BD14C5C-9C6D-E794-AB27-D3E9B6FF0A1B}"/>
              </a:ext>
            </a:extLst>
          </p:cNvPr>
          <p:cNvPicPr>
            <a:picLocks noChangeAspect="1"/>
          </p:cNvPicPr>
          <p:nvPr/>
        </p:nvPicPr>
        <p:blipFill>
          <a:blip r:embed="rId4"/>
          <a:stretch>
            <a:fillRect/>
          </a:stretch>
        </p:blipFill>
        <p:spPr>
          <a:xfrm>
            <a:off x="5105400" y="5153167"/>
            <a:ext cx="2960443" cy="1352891"/>
          </a:xfrm>
          <a:prstGeom prst="rect">
            <a:avLst/>
          </a:prstGeom>
        </p:spPr>
      </p:pic>
      <p:pic>
        <p:nvPicPr>
          <p:cNvPr id="24" name="Picture 23">
            <a:extLst>
              <a:ext uri="{FF2B5EF4-FFF2-40B4-BE49-F238E27FC236}">
                <a16:creationId xmlns:a16="http://schemas.microsoft.com/office/drawing/2014/main" id="{6B816707-952D-4719-2B97-C09DBDA40340}"/>
              </a:ext>
            </a:extLst>
          </p:cNvPr>
          <p:cNvPicPr>
            <a:picLocks noChangeAspect="1"/>
          </p:cNvPicPr>
          <p:nvPr/>
        </p:nvPicPr>
        <p:blipFill>
          <a:blip r:embed="rId5"/>
          <a:stretch>
            <a:fillRect/>
          </a:stretch>
        </p:blipFill>
        <p:spPr>
          <a:xfrm>
            <a:off x="9677400" y="3735880"/>
            <a:ext cx="1679587" cy="2093732"/>
          </a:xfrm>
          <a:prstGeom prst="rect">
            <a:avLst/>
          </a:prstGeom>
        </p:spPr>
      </p:pic>
      <p:pic>
        <p:nvPicPr>
          <p:cNvPr id="26" name="Picture 25">
            <a:extLst>
              <a:ext uri="{FF2B5EF4-FFF2-40B4-BE49-F238E27FC236}">
                <a16:creationId xmlns:a16="http://schemas.microsoft.com/office/drawing/2014/main" id="{9515AA66-A4ED-9E2D-42EF-5ACE3746C29C}"/>
              </a:ext>
            </a:extLst>
          </p:cNvPr>
          <p:cNvPicPr>
            <a:picLocks noChangeAspect="1"/>
          </p:cNvPicPr>
          <p:nvPr/>
        </p:nvPicPr>
        <p:blipFill>
          <a:blip r:embed="rId6"/>
          <a:stretch>
            <a:fillRect/>
          </a:stretch>
        </p:blipFill>
        <p:spPr>
          <a:xfrm>
            <a:off x="4814248" y="8499105"/>
            <a:ext cx="4048240" cy="1079531"/>
          </a:xfrm>
          <a:prstGeom prst="rect">
            <a:avLst/>
          </a:prstGeom>
        </p:spPr>
      </p:pic>
      <p:pic>
        <p:nvPicPr>
          <p:cNvPr id="28" name="Picture 27">
            <a:extLst>
              <a:ext uri="{FF2B5EF4-FFF2-40B4-BE49-F238E27FC236}">
                <a16:creationId xmlns:a16="http://schemas.microsoft.com/office/drawing/2014/main" id="{D03A9F2B-4AA1-8E4B-A5D7-8C07DA21BFD3}"/>
              </a:ext>
            </a:extLst>
          </p:cNvPr>
          <p:cNvPicPr>
            <a:picLocks noChangeAspect="1"/>
          </p:cNvPicPr>
          <p:nvPr/>
        </p:nvPicPr>
        <p:blipFill>
          <a:blip r:embed="rId7"/>
          <a:stretch>
            <a:fillRect/>
          </a:stretch>
        </p:blipFill>
        <p:spPr>
          <a:xfrm>
            <a:off x="9728507" y="8331255"/>
            <a:ext cx="1628480" cy="1415229"/>
          </a:xfrm>
          <a:prstGeom prst="rect">
            <a:avLst/>
          </a:prstGeom>
        </p:spPr>
      </p:pic>
    </p:spTree>
    <p:extLst>
      <p:ext uri="{BB962C8B-B14F-4D97-AF65-F5344CB8AC3E}">
        <p14:creationId xmlns:p14="http://schemas.microsoft.com/office/powerpoint/2010/main" val="325889391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par>
                                <p:cTn id="17" presetID="16" presetClass="entr" presetSubtype="21"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par>
                                <p:cTn id="20" presetID="16" presetClass="entr" presetSubtype="21"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D0E3F6-1F0A-1921-6CA5-129B4E538F89}"/>
              </a:ext>
            </a:extLst>
          </p:cNvPr>
          <p:cNvSpPr/>
          <p:nvPr/>
        </p:nvSpPr>
        <p:spPr>
          <a:xfrm>
            <a:off x="4572000" y="2095500"/>
            <a:ext cx="12039600" cy="61722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36CB384F-69F6-22F2-2EC1-B29BF3979A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8600" y="5143500"/>
            <a:ext cx="5479551" cy="4876800"/>
          </a:xfrm>
          <a:prstGeom prst="rect">
            <a:avLst/>
          </a:prstGeom>
        </p:spPr>
      </p:pic>
      <p:pic>
        <p:nvPicPr>
          <p:cNvPr id="3" name="Picture 3">
            <a:extLst>
              <a:ext uri="{FF2B5EF4-FFF2-40B4-BE49-F238E27FC236}">
                <a16:creationId xmlns:a16="http://schemas.microsoft.com/office/drawing/2014/main" id="{465C29D8-598B-A74E-DF2F-FDB94FA056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859000" y="800100"/>
            <a:ext cx="2083169" cy="2133600"/>
          </a:xfrm>
          <a:prstGeom prst="rect">
            <a:avLst/>
          </a:prstGeom>
        </p:spPr>
      </p:pic>
      <p:pic>
        <p:nvPicPr>
          <p:cNvPr id="4" name="Picture 3">
            <a:extLst>
              <a:ext uri="{FF2B5EF4-FFF2-40B4-BE49-F238E27FC236}">
                <a16:creationId xmlns:a16="http://schemas.microsoft.com/office/drawing/2014/main" id="{2841689E-2BC3-1771-F827-2302711413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57200" y="1028700"/>
            <a:ext cx="2083169" cy="2133600"/>
          </a:xfrm>
          <a:prstGeom prst="rect">
            <a:avLst/>
          </a:prstGeom>
        </p:spPr>
      </p:pic>
      <p:pic>
        <p:nvPicPr>
          <p:cNvPr id="5" name="Picture 3">
            <a:extLst>
              <a:ext uri="{FF2B5EF4-FFF2-40B4-BE49-F238E27FC236}">
                <a16:creationId xmlns:a16="http://schemas.microsoft.com/office/drawing/2014/main" id="{3666E831-9912-CCC0-9A6E-9CD87D7D96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316200" y="7810500"/>
            <a:ext cx="2083169" cy="2133600"/>
          </a:xfrm>
          <a:prstGeom prst="rect">
            <a:avLst/>
          </a:prstGeom>
        </p:spPr>
      </p:pic>
      <p:sp>
        <p:nvSpPr>
          <p:cNvPr id="7" name="TextBox 6">
            <a:extLst>
              <a:ext uri="{FF2B5EF4-FFF2-40B4-BE49-F238E27FC236}">
                <a16:creationId xmlns:a16="http://schemas.microsoft.com/office/drawing/2014/main" id="{F302D7E9-8BCB-2A08-797E-4DC595B21147}"/>
              </a:ext>
            </a:extLst>
          </p:cNvPr>
          <p:cNvSpPr txBox="1"/>
          <p:nvPr/>
        </p:nvSpPr>
        <p:spPr>
          <a:xfrm>
            <a:off x="6400800" y="1048603"/>
            <a:ext cx="7924800" cy="784830"/>
          </a:xfrm>
          <a:prstGeom prst="rect">
            <a:avLst/>
          </a:prstGeom>
          <a:noFill/>
        </p:spPr>
        <p:txBody>
          <a:bodyPr wrap="square" rtlCol="0">
            <a:spAutoFit/>
          </a:bodyPr>
          <a:lstStyle/>
          <a:p>
            <a:pPr algn="ctr"/>
            <a:r>
              <a:rPr lang="en-US" sz="4500" b="1">
                <a:solidFill>
                  <a:schemeClr val="accent5">
                    <a:lumMod val="75000"/>
                  </a:schemeClr>
                </a:solidFill>
                <a:latin typeface="Arial" panose="020B0604020202020204" pitchFamily="34" charset="0"/>
                <a:cs typeface="Arial" panose="020B0604020202020204" pitchFamily="34" charset="0"/>
              </a:rPr>
              <a:t>HỘP KIẾN THỨC </a:t>
            </a:r>
          </a:p>
        </p:txBody>
      </p:sp>
      <p:sp>
        <p:nvSpPr>
          <p:cNvPr id="8" name="TextBox 7">
            <a:extLst>
              <a:ext uri="{FF2B5EF4-FFF2-40B4-BE49-F238E27FC236}">
                <a16:creationId xmlns:a16="http://schemas.microsoft.com/office/drawing/2014/main" id="{8DB24FC3-E2F3-7FEE-B518-15BF3A27F71C}"/>
              </a:ext>
            </a:extLst>
          </p:cNvPr>
          <p:cNvSpPr txBox="1"/>
          <p:nvPr/>
        </p:nvSpPr>
        <p:spPr>
          <a:xfrm>
            <a:off x="5622105" y="2972305"/>
            <a:ext cx="9780141" cy="4609595"/>
          </a:xfrm>
          <a:prstGeom prst="rect">
            <a:avLst/>
          </a:prstGeom>
          <a:noFill/>
        </p:spPr>
        <p:txBody>
          <a:bodyPr wrap="square" rtlCol="0">
            <a:spAutoFit/>
          </a:bodyPr>
          <a:lstStyle/>
          <a:p>
            <a:pPr marL="571500" marR="0" indent="-571500" algn="just">
              <a:lnSpc>
                <a:spcPct val="150000"/>
              </a:lnSpc>
              <a:spcBef>
                <a:spcPts val="0"/>
              </a:spcBef>
              <a:spcAft>
                <a:spcPts val="0"/>
              </a:spcAft>
              <a:buFont typeface="Wingdings" panose="05000000000000000000" pitchFamily="2" charset="2"/>
              <a:buChar char="§"/>
            </a:pPr>
            <a:r>
              <a:rPr lang="vi-VN" sz="4000">
                <a:effectLst/>
                <a:ea typeface="Calibri" panose="020F0502020204030204" pitchFamily="34" charset="0"/>
                <a:cs typeface="Times New Roman" panose="02020603050405020304" pitchFamily="18" charset="0"/>
              </a:rPr>
              <a:t>Em cần biết chia nhỏ công việc thành những việc nhỏ hơn.</a:t>
            </a:r>
            <a:endParaRPr lang="en-US" sz="4000">
              <a:effectLst/>
              <a:ea typeface="Calibri" panose="020F0502020204030204" pitchFamily="34" charset="0"/>
              <a:cs typeface="Times New Roman" panose="02020603050405020304" pitchFamily="18" charset="0"/>
            </a:endParaRPr>
          </a:p>
          <a:p>
            <a:pPr marL="571500" marR="0" indent="-571500" algn="just">
              <a:lnSpc>
                <a:spcPct val="150000"/>
              </a:lnSpc>
              <a:spcBef>
                <a:spcPts val="0"/>
              </a:spcBef>
              <a:spcAft>
                <a:spcPts val="0"/>
              </a:spcAft>
              <a:buFont typeface="Wingdings" panose="05000000000000000000" pitchFamily="2" charset="2"/>
              <a:buChar char="§"/>
            </a:pPr>
            <a:r>
              <a:rPr lang="vi-VN" sz="4000">
                <a:effectLst/>
                <a:ea typeface="Calibri" panose="020F0502020204030204" pitchFamily="34" charset="0"/>
                <a:cs typeface="Times New Roman" panose="02020603050405020304" pitchFamily="18" charset="0"/>
              </a:rPr>
              <a:t>Biết thay đổi nhân vật và sân khấu; sử dụng các câu lệnh phù hợp để viết chương trình.</a:t>
            </a:r>
            <a:endParaRPr lang="en-US" sz="40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295913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672</Words>
  <Application>Microsoft Office PowerPoint</Application>
  <PresentationFormat>Custom</PresentationFormat>
  <Paragraphs>85</Paragraphs>
  <Slides>14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Cute Classification of Animals Presentation</dc:title>
  <cp:lastModifiedBy>Administrator</cp:lastModifiedBy>
  <cp:revision>9</cp:revision>
  <dcterms:created xsi:type="dcterms:W3CDTF">2006-08-16T00:00:00Z</dcterms:created>
  <dcterms:modified xsi:type="dcterms:W3CDTF">2026-04-07T14:34:11Z</dcterms:modified>
  <dc:identifier>DAFdtxTJOhg</dc:identifier>
</cp:coreProperties>
</file>