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5" r:id="rId3"/>
    <p:sldId id="321" r:id="rId4"/>
    <p:sldId id="266" r:id="rId6"/>
    <p:sldId id="301" r:id="rId7"/>
    <p:sldId id="402" r:id="rId8"/>
    <p:sldId id="401" r:id="rId9"/>
    <p:sldId id="327" r:id="rId10"/>
    <p:sldId id="403" r:id="rId11"/>
    <p:sldId id="268" r:id="rId12"/>
    <p:sldId id="377" r:id="rId13"/>
    <p:sldId id="379" r:id="rId14"/>
    <p:sldId id="392" r:id="rId15"/>
    <p:sldId id="395" r:id="rId16"/>
    <p:sldId id="396" r:id="rId17"/>
    <p:sldId id="397" r:id="rId18"/>
    <p:sldId id="398" r:id="rId19"/>
    <p:sldId id="399" r:id="rId20"/>
    <p:sldId id="400" r:id="rId21"/>
    <p:sldId id="40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F24CF6"/>
    <a:srgbClr val="AFDC7E"/>
    <a:srgbClr val="C4E59F"/>
    <a:srgbClr val="A9DA74"/>
    <a:srgbClr val="F6C6E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1" autoAdjust="0"/>
    <p:restoredTop sz="89454" autoAdjust="0"/>
  </p:normalViewPr>
  <p:slideViewPr>
    <p:cSldViewPr showGuides="1">
      <p:cViewPr varScale="1">
        <p:scale>
          <a:sx n="63" d="100"/>
          <a:sy n="63" d="100"/>
        </p:scale>
        <p:origin x="55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en-US" altLang="en-US" smtClean="0"/>
              <a:t>- Audio: letter A, /</a:t>
            </a:r>
            <a:r>
              <a:rPr lang="en-US" altLang="en-US" i="1" smtClean="0"/>
              <a:t>a</a:t>
            </a:r>
            <a:r>
              <a:rPr lang="en-US" altLang="en-US" smtClean="0"/>
              <a:t>/, apple, ant</a:t>
            </a:r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112EDFF-1D1E-4CB0-AE15-391CA764F32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smtClean="0"/>
              <a:t>-Teacher says</a:t>
            </a:r>
            <a:r>
              <a:rPr lang="en-US" baseline="0" dirty="0" smtClean="0"/>
              <a:t> one item (small L, big L),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write on their small boards quickly and say BINGO when they finish then raise their boards up.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112EDFF-1D1E-4CB0-AE15-391CA764F32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112EDFF-1D1E-4CB0-AE15-391CA764F32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112EDFF-1D1E-4CB0-AE15-391CA764F32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112EDFF-1D1E-4CB0-AE15-391CA764F32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112EDFF-1D1E-4CB0-AE15-391CA764F32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5.wav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4.xml"/><Relationship Id="rId6" Type="http://schemas.openxmlformats.org/officeDocument/2006/relationships/audio" Target="../media/audio3.wav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4.xml"/><Relationship Id="rId7" Type="http://schemas.openxmlformats.org/officeDocument/2006/relationships/audio" Target="../media/audio6.wav"/><Relationship Id="rId6" Type="http://schemas.openxmlformats.org/officeDocument/2006/relationships/audio" Target="../media/audio3.wav"/><Relationship Id="rId5" Type="http://schemas.openxmlformats.org/officeDocument/2006/relationships/image" Target="../media/image21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4.xml"/><Relationship Id="rId7" Type="http://schemas.openxmlformats.org/officeDocument/2006/relationships/audio" Target="../media/audio6.wav"/><Relationship Id="rId6" Type="http://schemas.openxmlformats.org/officeDocument/2006/relationships/audio" Target="../media/audio3.wav"/><Relationship Id="rId5" Type="http://schemas.openxmlformats.org/officeDocument/2006/relationships/image" Target="../media/image21.jpeg"/><Relationship Id="rId4" Type="http://schemas.openxmlformats.org/officeDocument/2006/relationships/image" Target="../media/image25.jpe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4.xml"/><Relationship Id="rId7" Type="http://schemas.openxmlformats.org/officeDocument/2006/relationships/audio" Target="../media/audio6.wav"/><Relationship Id="rId6" Type="http://schemas.openxmlformats.org/officeDocument/2006/relationships/audio" Target="../media/audio3.wav"/><Relationship Id="rId5" Type="http://schemas.openxmlformats.org/officeDocument/2006/relationships/image" Target="../media/image21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4.xml"/><Relationship Id="rId7" Type="http://schemas.openxmlformats.org/officeDocument/2006/relationships/audio" Target="../media/audio6.wav"/><Relationship Id="rId6" Type="http://schemas.openxmlformats.org/officeDocument/2006/relationships/audio" Target="../media/audio3.wav"/><Relationship Id="rId5" Type="http://schemas.openxmlformats.org/officeDocument/2006/relationships/image" Target="../media/image21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4.xml"/><Relationship Id="rId7" Type="http://schemas.openxmlformats.org/officeDocument/2006/relationships/audio" Target="../media/audio6.wav"/><Relationship Id="rId6" Type="http://schemas.openxmlformats.org/officeDocument/2006/relationships/audio" Target="../media/audio3.wav"/><Relationship Id="rId5" Type="http://schemas.openxmlformats.org/officeDocument/2006/relationships/image" Target="../media/image21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1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61983"/>
          <a:stretch>
            <a:fillRect/>
          </a:stretch>
        </p:blipFill>
        <p:spPr bwMode="auto">
          <a:xfrm>
            <a:off x="260320" y="2612570"/>
            <a:ext cx="8634184" cy="355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28800" y="152399"/>
            <a:ext cx="65532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Find the 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big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95400"/>
            <a:ext cx="9187218" cy="556260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257800" y="4724400"/>
            <a:ext cx="1219200" cy="9906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81200" y="5334000"/>
            <a:ext cx="1524000" cy="11430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133600" y="2057400"/>
            <a:ext cx="914400" cy="8382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3875" y="2895600"/>
            <a:ext cx="390525" cy="6096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8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0" y="157162"/>
            <a:ext cx="73152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Find 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small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8732" y="1143000"/>
            <a:ext cx="9192260" cy="5715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0" y="3810000"/>
            <a:ext cx="685800" cy="18288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696200" y="6096000"/>
            <a:ext cx="1450075" cy="5334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24000" y="3505200"/>
            <a:ext cx="547332" cy="15240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9144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677" y="1752600"/>
            <a:ext cx="54339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Look, tick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3400"/>
            <a:ext cx="8534400" cy="422431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19537" y="4876800"/>
            <a:ext cx="9906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 2" panose="05020102010507070707" pitchFamily="18" charset="2"/>
              </a:rPr>
              <a:t></a:t>
            </a:r>
            <a:endParaRPr lang="en-US" sz="4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26638" y="5715000"/>
            <a:ext cx="9906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 2" panose="05020102010507070707" pitchFamily="18" charset="2"/>
              </a:rPr>
              <a:t></a:t>
            </a:r>
            <a:endParaRPr lang="en-US" sz="4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400800" y="5700215"/>
            <a:ext cx="9906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 2" panose="05020102010507070707" pitchFamily="18" charset="2"/>
              </a:rPr>
              <a:t></a:t>
            </a:r>
            <a:endParaRPr lang="en-US" sz="4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1568" y="3988403"/>
            <a:ext cx="3113807" cy="219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3869" y="2514600"/>
            <a:ext cx="3024616" cy="205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50" y="1748556"/>
            <a:ext cx="2822046" cy="195661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50" y="4075048"/>
            <a:ext cx="2977819" cy="210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0939" y="1600200"/>
            <a:ext cx="3136861" cy="221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ounded Rectangle 15"/>
          <p:cNvSpPr/>
          <p:nvPr/>
        </p:nvSpPr>
        <p:spPr>
          <a:xfrm>
            <a:off x="990600" y="304800"/>
            <a:ext cx="7162800" cy="8934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play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missing?</a:t>
            </a:r>
            <a:endParaRPr lang="en-US" sz="4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pull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3" y="1466509"/>
            <a:ext cx="3113807" cy="219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47" y="4231171"/>
            <a:ext cx="2822046" cy="195661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3090" y="2740061"/>
            <a:ext cx="2977819" cy="210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0939" y="1600200"/>
            <a:ext cx="3136861" cy="221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158288" y="4231171"/>
            <a:ext cx="2819400" cy="1709193"/>
          </a:xfrm>
          <a:prstGeom prst="round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???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3" y="4059173"/>
            <a:ext cx="3153306" cy="213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90600" y="304800"/>
            <a:ext cx="7162800" cy="8934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play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missing?</a:t>
            </a:r>
            <a:endParaRPr lang="en-US" sz="4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pull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71" y="1665219"/>
            <a:ext cx="3113807" cy="219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66" y="3101467"/>
            <a:ext cx="2822046" cy="195661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4363" y="1665219"/>
            <a:ext cx="2977819" cy="210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1890" r="3327" b="2542"/>
          <a:stretch>
            <a:fillRect/>
          </a:stretch>
        </p:blipFill>
        <p:spPr bwMode="auto">
          <a:xfrm>
            <a:off x="213413" y="4326898"/>
            <a:ext cx="2910552" cy="212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213413" y="1930511"/>
            <a:ext cx="2819400" cy="1709193"/>
          </a:xfrm>
          <a:prstGeom prst="round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???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3494" y="4411790"/>
            <a:ext cx="3060554" cy="207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90600" y="304800"/>
            <a:ext cx="7162800" cy="8934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play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missing?</a:t>
            </a:r>
            <a:endParaRPr lang="en-US" sz="4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pull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2331" y="2891036"/>
            <a:ext cx="3113807" cy="219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58" y="4419600"/>
            <a:ext cx="2822046" cy="195661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495" y="4104279"/>
            <a:ext cx="2977819" cy="210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021" y="1480048"/>
            <a:ext cx="3136861" cy="221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158288" y="4231171"/>
            <a:ext cx="2819400" cy="1709193"/>
          </a:xfrm>
          <a:prstGeom prst="round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???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6138" y="1690279"/>
            <a:ext cx="2959286" cy="200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90600" y="304800"/>
            <a:ext cx="7162800" cy="8934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play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missing?</a:t>
            </a:r>
            <a:endParaRPr lang="en-US" sz="4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pull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0193" y="1364795"/>
            <a:ext cx="3113807" cy="219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3" y="1602908"/>
            <a:ext cx="2822046" cy="195661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412" y="4419965"/>
            <a:ext cx="2977819" cy="210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2939" y="2709999"/>
            <a:ext cx="3136861" cy="221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3177252" y="2963561"/>
            <a:ext cx="2819400" cy="1709193"/>
          </a:xfrm>
          <a:prstGeom prst="round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???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1519" y="4468896"/>
            <a:ext cx="2959286" cy="200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90600" y="304800"/>
            <a:ext cx="7162800" cy="8934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play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missing?</a:t>
            </a:r>
            <a:endParaRPr lang="en-US" sz="4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pull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0193" y="1364795"/>
            <a:ext cx="3113807" cy="219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39" y="2839848"/>
            <a:ext cx="2822046" cy="195661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412" y="4419965"/>
            <a:ext cx="2977819" cy="210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1706" y="4429064"/>
            <a:ext cx="3136861" cy="221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3177252" y="2963561"/>
            <a:ext cx="2819400" cy="1709193"/>
          </a:xfrm>
          <a:prstGeom prst="round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???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31236"/>
            <a:ext cx="2959286" cy="200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90600" y="304800"/>
            <a:ext cx="7162800" cy="8934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play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missing?</a:t>
            </a:r>
            <a:endParaRPr lang="en-US" sz="4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pull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18" y="9144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9677" y="1752600"/>
            <a:ext cx="54339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Look, tick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Flowchart: Document 6"/>
          <p:cNvSpPr/>
          <p:nvPr/>
        </p:nvSpPr>
        <p:spPr>
          <a:xfrm>
            <a:off x="1368565" y="2457707"/>
            <a:ext cx="5962480" cy="4002346"/>
          </a:xfrm>
          <a:prstGeom prst="flowChart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400" y="2819400"/>
            <a:ext cx="2762101" cy="14357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412606"/>
            <a:ext cx="2543175" cy="1095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805" y="3438718"/>
            <a:ext cx="2733720" cy="97388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1652" y="76200"/>
            <a:ext cx="28730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Warm - up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36533" y="2069961"/>
            <a:ext cx="6797711" cy="455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066800" y="1143000"/>
            <a:ext cx="2601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chant.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Chant of letter 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24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9863" y="114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340" y="-412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198319" y="500062"/>
            <a:ext cx="25090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</a:t>
            </a:r>
            <a:endParaRPr lang="en-US" sz="6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7400" y="1515725"/>
            <a:ext cx="31742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143000"/>
            <a:ext cx="23270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Revision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35109" y="1752600"/>
            <a:ext cx="27717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19201" y="5791200"/>
            <a:ext cx="279327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r>
              <a:rPr lang="en-US" altLang="en-US" sz="5400" dirty="0" smtClean="0">
                <a:latin typeface="Comic Sans MS" panose="030F0702030302020204" pitchFamily="66" charset="0"/>
              </a:rPr>
              <a:t>emon</a:t>
            </a:r>
            <a:endParaRPr lang="en-US" altLang="en-US" sz="54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648200" y="5791200"/>
            <a:ext cx="3429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r>
              <a:rPr lang="en-US" altLang="en-US" sz="5400" dirty="0" smtClean="0">
                <a:latin typeface="Comic Sans MS" panose="030F0702030302020204" pitchFamily="66" charset="0"/>
              </a:rPr>
              <a:t>emonade</a:t>
            </a:r>
            <a:endParaRPr lang="en-US" altLang="en-US" sz="5400" dirty="0">
              <a:latin typeface="Comic Sans MS" panose="030F0702030302020204" pitchFamily="66" charset="0"/>
            </a:endParaRPr>
          </a:p>
        </p:txBody>
      </p:sp>
      <p:pic>
        <p:nvPicPr>
          <p:cNvPr id="14" name="Picture 6" descr="C:\Users\W7-X64\Desktop\Flashcard A5_Lop 1\Flashcard A5_Lop 1\Flashcard LOP 1_A5_6.1.2020-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953" y="3810000"/>
            <a:ext cx="3084047" cy="2093632"/>
          </a:xfrm>
          <a:prstGeom prst="rect">
            <a:avLst/>
          </a:prstGeom>
          <a:noFill/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886200"/>
            <a:ext cx="274530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219200"/>
            <a:ext cx="49189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14445" r="56288" b="71110"/>
          <a:stretch>
            <a:fillRect/>
          </a:stretch>
        </p:blipFill>
        <p:spPr>
          <a:xfrm>
            <a:off x="228600" y="2228850"/>
            <a:ext cx="8000201" cy="416010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7626" y="990600"/>
            <a:ext cx="72757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et’s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rite letter L in the air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9847" y="1888272"/>
            <a:ext cx="8960893" cy="504050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9143" y="762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6465" y="851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3809" y="83820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write 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850030"/>
            <a:ext cx="9144000" cy="507248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46480" y="121960"/>
            <a:ext cx="4697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7363" y="921603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1726049"/>
            <a:ext cx="822959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500" dirty="0">
                <a:ln w="11430"/>
                <a:solidFill>
                  <a:srgbClr val="080808"/>
                </a:solidFill>
              </a:rPr>
              <a:t>Let’s 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write letter </a:t>
            </a:r>
            <a:r>
              <a:rPr lang="en-US" sz="3500" dirty="0" err="1" smtClean="0">
                <a:ln w="11430"/>
                <a:solidFill>
                  <a:srgbClr val="080808"/>
                </a:solidFill>
              </a:rPr>
              <a:t>Ll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 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on your board.</a:t>
            </a:r>
            <a:endParaRPr lang="en-US" sz="3500" dirty="0" smtClean="0">
              <a:ln w="11430"/>
              <a:solidFill>
                <a:srgbClr val="080808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33" y="2438400"/>
            <a:ext cx="686545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3324017"/>
            <a:ext cx="8382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8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3429000"/>
            <a:ext cx="838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7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73028" y="3324017"/>
            <a:ext cx="8382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8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3183" y="3324017"/>
            <a:ext cx="8382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8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2200" y="3429000"/>
            <a:ext cx="838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7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6" grpId="0"/>
      <p:bldP spid="2" grpId="0"/>
      <p:bldP spid="15" grpId="0"/>
      <p:bldP spid="13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1079" y="109478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6632"/>
            <a:ext cx="1524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49091" y="2240083"/>
            <a:ext cx="598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78"/>
          <a:stretch>
            <a:fillRect/>
          </a:stretch>
        </p:blipFill>
        <p:spPr>
          <a:xfrm>
            <a:off x="1981200" y="1839200"/>
            <a:ext cx="5562600" cy="4896538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05" r="100000">
                        <a14:foregroundMark x1="11050" y1="92754" x2="16575" y2="89130"/>
                        <a14:foregroundMark x1="84530" y1="8696" x2="92541" y2="15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790">
            <a:off x="6460528" y="2023174"/>
            <a:ext cx="1563554" cy="178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636</Words>
  <Application>WPS Presentation</Application>
  <PresentationFormat>On-screen Show (4:3)</PresentationFormat>
  <Paragraphs>108</Paragraphs>
  <Slides>19</Slides>
  <Notes>11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Arial</vt:lpstr>
      <vt:lpstr>SimSun</vt:lpstr>
      <vt:lpstr>Wingdings</vt:lpstr>
      <vt:lpstr>Comic Sans MS</vt:lpstr>
      <vt:lpstr>Microsoft YaHei</vt:lpstr>
      <vt:lpstr>Arial Unicode MS</vt:lpstr>
      <vt:lpstr>Calibri</vt:lpstr>
      <vt:lpstr>Wingdings 2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37.Lương Thị Yến</cp:lastModifiedBy>
  <cp:revision>153</cp:revision>
  <dcterms:created xsi:type="dcterms:W3CDTF">2006-08-16T00:00:00Z</dcterms:created>
  <dcterms:modified xsi:type="dcterms:W3CDTF">2026-04-08T09:56:05Z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63EBDBC1EACD4B82BD7254F228878A0F_12</vt:lpwstr>
  </property>
  <property fmtid="{D5CDD505-2E9C-101B-9397-08002B2CF9AE}" pid="3" name="KSOProductBuildVer">
    <vt:lpwstr>1033-12.2.0.23196</vt:lpwstr>
  </property>
</Properties>
</file>