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94" r:id="rId4"/>
    <p:sldMasterId id="2147483698" r:id="rId5"/>
  </p:sldMasterIdLst>
  <p:notesMasterIdLst>
    <p:notesMasterId r:id="rId16"/>
  </p:notesMasterIdLst>
  <p:sldIdLst>
    <p:sldId id="2007577115" r:id="rId6"/>
    <p:sldId id="258" r:id="rId7"/>
    <p:sldId id="3399" r:id="rId8"/>
    <p:sldId id="289" r:id="rId9"/>
    <p:sldId id="290" r:id="rId10"/>
    <p:sldId id="291" r:id="rId11"/>
    <p:sldId id="292" r:id="rId12"/>
    <p:sldId id="294" r:id="rId13"/>
    <p:sldId id="293" r:id="rId14"/>
    <p:sldId id="289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93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65364" autoAdjust="0"/>
  </p:normalViewPr>
  <p:slideViewPr>
    <p:cSldViewPr snapToGrid="0">
      <p:cViewPr varScale="1">
        <p:scale>
          <a:sx n="74" d="100"/>
          <a:sy n="74" d="100"/>
        </p:scale>
        <p:origin x="-57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0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gi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51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501"/>
            <a:ext cx="3773431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20" y="3169722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2"/>
            <a:ext cx="4465331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6001" y="1050118"/>
            <a:ext cx="7329807" cy="1200327"/>
          </a:xfrm>
          <a:prstGeom prst="rect">
            <a:avLst/>
          </a:prstGeom>
          <a:noFill/>
        </p:spPr>
        <p:txBody>
          <a:bodyPr wrap="square" lIns="68577" tIns="34289" rIns="68577" bIns="34289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36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3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035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8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9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70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9" y="4602422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3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4" y="750716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9" y="6059221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4" y="5216312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34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34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9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9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9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9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21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12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5" y="5468732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6" y="6442394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7" y="5135840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72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1pPr>
            <a:lvl2pPr marL="34288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760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639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52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0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28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16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04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2025/12/31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49" y="1616718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9" y="459897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1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3" y="1223061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7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6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6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3" y="286933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1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8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1" y="487237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2" y="703324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3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2" y="4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7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5" y="5468732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6" y="6442394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7" y="5135840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73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5" y="5468732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6" y="6442394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7" y="5135840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6" y="1157471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8" y="1477608"/>
            <a:ext cx="2211023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4" y="1064033"/>
            <a:ext cx="2397503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3" y="1982712"/>
            <a:ext cx="42278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9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5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5" y="5468732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6" y="6442394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7" y="5135840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3" y="1179058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7" y="1082086"/>
            <a:ext cx="2211023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4" y="1522000"/>
            <a:ext cx="2397503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9" y="2004297"/>
            <a:ext cx="42278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11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3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5" y="5468732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6" y="6442394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7" y="5135840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5" y="983096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4" y="1261475"/>
            <a:ext cx="2211023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1" y="1148482"/>
            <a:ext cx="2397503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1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2" y="6560137"/>
            <a:ext cx="324939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199" dirty="0"/>
          </a:p>
        </p:txBody>
      </p:sp>
    </p:spTree>
    <p:extLst>
      <p:ext uri="{BB962C8B-B14F-4D97-AF65-F5344CB8AC3E}">
        <p14:creationId xmlns:p14="http://schemas.microsoft.com/office/powerpoint/2010/main" val="256795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5" y="5468732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6" y="6442394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7" y="5135840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3" y="1179058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7" y="1082086"/>
            <a:ext cx="2211023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4" y="1522000"/>
            <a:ext cx="2397503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9" y="2004298"/>
            <a:ext cx="42278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3"/>
            <a:ext cx="2842231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199" dirty="0"/>
          </a:p>
        </p:txBody>
      </p:sp>
    </p:spTree>
    <p:extLst>
      <p:ext uri="{BB962C8B-B14F-4D97-AF65-F5344CB8AC3E}">
        <p14:creationId xmlns:p14="http://schemas.microsoft.com/office/powerpoint/2010/main" val="376136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/>
          </a:p>
        </p:txBody>
      </p:sp>
    </p:spTree>
    <p:extLst>
      <p:ext uri="{BB962C8B-B14F-4D97-AF65-F5344CB8AC3E}">
        <p14:creationId xmlns:p14="http://schemas.microsoft.com/office/powerpoint/2010/main" val="191970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87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224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846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213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754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778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3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7534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837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27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97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50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51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501"/>
            <a:ext cx="3773431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20" y="3169722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2"/>
            <a:ext cx="4465331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6001" y="1050118"/>
            <a:ext cx="7329807" cy="1200327"/>
          </a:xfrm>
          <a:prstGeom prst="rect">
            <a:avLst/>
          </a:prstGeom>
          <a:noFill/>
        </p:spPr>
        <p:txBody>
          <a:bodyPr wrap="square" lIns="68577" tIns="34289" rIns="68577" bIns="34289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36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3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9317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5" y="5468732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6" y="6442394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7" y="5135840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7191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2" y="4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326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5" y="5468732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6" y="6442394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7" y="5135840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6003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5" y="5468732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6" y="6442394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7" y="5135840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6" y="1157471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8" y="1477608"/>
            <a:ext cx="2211023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4" y="1064033"/>
            <a:ext cx="2397503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3" y="1982712"/>
            <a:ext cx="42278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9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18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5" y="5468732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6" y="6442394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7" y="5135840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5" y="983096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4" y="1261475"/>
            <a:ext cx="2211023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1" y="1148482"/>
            <a:ext cx="2397503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1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2" y="6560137"/>
            <a:ext cx="324939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199" dirty="0"/>
          </a:p>
        </p:txBody>
      </p:sp>
    </p:spTree>
    <p:extLst>
      <p:ext uri="{BB962C8B-B14F-4D97-AF65-F5344CB8AC3E}">
        <p14:creationId xmlns:p14="http://schemas.microsoft.com/office/powerpoint/2010/main" val="55458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5" y="5468732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6" y="6442394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7" y="5135840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3" y="1179058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7" y="1082086"/>
            <a:ext cx="2211023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4" y="1522000"/>
            <a:ext cx="2397503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9" y="2004298"/>
            <a:ext cx="42278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3"/>
            <a:ext cx="2842231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199" dirty="0"/>
          </a:p>
        </p:txBody>
      </p:sp>
    </p:spTree>
    <p:extLst>
      <p:ext uri="{BB962C8B-B14F-4D97-AF65-F5344CB8AC3E}">
        <p14:creationId xmlns:p14="http://schemas.microsoft.com/office/powerpoint/2010/main" val="58783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/>
          </a:p>
        </p:txBody>
      </p:sp>
    </p:spTree>
    <p:extLst>
      <p:ext uri="{BB962C8B-B14F-4D97-AF65-F5344CB8AC3E}">
        <p14:creationId xmlns:p14="http://schemas.microsoft.com/office/powerpoint/2010/main" val="6357226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3450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12/31/2025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2493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xmlns="" id="{9CB81897-4A43-4CCC-BCF1-7B4FADC56E1E}"/>
              </a:ext>
            </a:extLst>
          </p:cNvPr>
          <p:cNvSpPr/>
          <p:nvPr userDrawn="1"/>
        </p:nvSpPr>
        <p:spPr>
          <a:xfrm flipV="1">
            <a:off x="2205" y="926508"/>
            <a:ext cx="12187592" cy="45708"/>
          </a:xfrm>
          <a:prstGeom prst="rect">
            <a:avLst/>
          </a:prstGeom>
          <a:solidFill>
            <a:srgbClr val="5D8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Arial"/>
              <a:ea typeface="微软雅黑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14912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xmlns="" id="{44773403-DE5C-44A4-8777-AEED10B84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2480"/>
            <a:ext cx="12187592" cy="68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59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39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2025/12/31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932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99728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8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440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76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0" indent="-171440" algn="l" defTabSz="68576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857201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3pPr>
      <a:lvl4pPr marL="120008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542959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88584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872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7160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448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88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76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9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52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440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728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40016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304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03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12/31/2025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772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p:hf hdr="0" ftr="0" dt="0"/>
  <p:txStyles>
    <p:titleStyle>
      <a:lvl1pPr algn="ctr" defTabSz="1218321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218321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402" indent="-380924" algn="l" defTabSz="1218321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5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9" algn="l" defTabSz="1218321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indent="-304739" algn="l" defTabSz="1218321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9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6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40127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2956994" y="2681432"/>
            <a:ext cx="62780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0">
              <a:defRPr/>
            </a:pPr>
            <a:r>
              <a:rPr lang="en-US" sz="8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/>
              </a:rPr>
              <a:t>Bài</a:t>
            </a:r>
            <a:r>
              <a:rPr lang="en-US" sz="8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/>
              </a:rPr>
              <a:t> 82: </a:t>
            </a:r>
            <a:r>
              <a:rPr lang="en-US" sz="8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/>
              </a:rPr>
              <a:t>Ôn</a:t>
            </a:r>
            <a:r>
              <a:rPr lang="en-US" sz="8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/>
              </a:rPr>
              <a:t>tập</a:t>
            </a:r>
            <a:endParaRPr lang="en-US" sz="8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21824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2819499" y="1431697"/>
            <a:ext cx="6255239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</a:t>
            </a:r>
            <a:r>
              <a:rPr lang="en-US" sz="600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HỌC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325677"/>
            <a:ext cx="4806623" cy="1360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2701" y="886310"/>
            <a:ext cx="2847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ĐỌNG</a:t>
            </a:r>
          </a:p>
        </p:txBody>
      </p:sp>
      <p:sp>
        <p:nvSpPr>
          <p:cNvPr id="6" name="Rectangle 5"/>
          <p:cNvSpPr/>
          <p:nvPr/>
        </p:nvSpPr>
        <p:spPr>
          <a:xfrm>
            <a:off x="2501031" y="739036"/>
            <a:ext cx="3231715" cy="73204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7" name="Clip bank VTV7 - Bài hát ABC vui từng giờ (phụ đề Karaoke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0406" y="1685810"/>
            <a:ext cx="7678455" cy="4527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342345" y="2174765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44474" y="1057327"/>
            <a:ext cx="1440494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479965"/>
              </p:ext>
            </p:extLst>
          </p:nvPr>
        </p:nvGraphicFramePr>
        <p:xfrm>
          <a:off x="2164721" y="2401798"/>
          <a:ext cx="4083482" cy="4283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2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32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832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832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8323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729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>
                          <a:latin typeface="UTM Avo" panose="02040603050506020204" charset="0"/>
                          <a:cs typeface="UTM Avo" panose="02040603050506020204" charset="0"/>
                        </a:rPr>
                        <a:t> 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>
                          <a:latin typeface="UTM Avo" panose="02040603050506020204" charset="0"/>
                          <a:cs typeface="UTM Avo" panose="02040603050506020204" charset="0"/>
                        </a:rPr>
                        <a:t>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>
                          <a:latin typeface="UTM Avo" panose="02040603050506020204" charset="0"/>
                          <a:cs typeface="UTM Avo" panose="02040603050506020204" charset="0"/>
                        </a:rPr>
                        <a:t> 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808" y="2411261"/>
            <a:ext cx="4409161" cy="4283900"/>
          </a:xfrm>
          <a:prstGeom prst="roundRect">
            <a:avLst>
              <a:gd name="adj" fmla="val 21631"/>
            </a:avLst>
          </a:prstGeom>
        </p:spPr>
      </p:pic>
      <p:sp>
        <p:nvSpPr>
          <p:cNvPr id="4" name="TextBox 3"/>
          <p:cNvSpPr txBox="1"/>
          <p:nvPr/>
        </p:nvSpPr>
        <p:spPr>
          <a:xfrm>
            <a:off x="3127333" y="1006159"/>
            <a:ext cx="72087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6839" y="162838"/>
            <a:ext cx="1440494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+mj-lt"/>
                <a:cs typeface="UTM Avo" panose="02040603050506020204" charset="0"/>
              </a:rPr>
              <a:t>BÀI 1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57554"/>
              </p:ext>
            </p:extLst>
          </p:nvPr>
        </p:nvGraphicFramePr>
        <p:xfrm>
          <a:off x="2742158" y="1465545"/>
          <a:ext cx="4083482" cy="4308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2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32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832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832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8323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729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3903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 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 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21277" y="162839"/>
            <a:ext cx="72087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j-lt"/>
                <a:cs typeface="UTM Avo" panose="02040603050506020204" charset="0"/>
              </a:rPr>
              <a:t>Ghép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các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chữ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đứng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liền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nhau</a:t>
            </a:r>
            <a:r>
              <a:rPr lang="en-US" sz="2800" dirty="0">
                <a:latin typeface="+mj-lt"/>
                <a:cs typeface="UTM Avo" panose="02040603050506020204" charset="0"/>
              </a:rPr>
              <a:t> (</a:t>
            </a:r>
            <a:r>
              <a:rPr lang="en-US" sz="2800" dirty="0" err="1">
                <a:latin typeface="+mj-lt"/>
                <a:cs typeface="UTM Avo" panose="02040603050506020204" charset="0"/>
              </a:rPr>
              <a:t>thêm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dấu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thanh</a:t>
            </a:r>
            <a:r>
              <a:rPr lang="en-US" sz="2800" dirty="0">
                <a:latin typeface="+mj-lt"/>
                <a:cs typeface="UTM Avo" panose="02040603050506020204" charset="0"/>
              </a:rPr>
              <a:t>)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để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tạo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tên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các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loài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vật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được</a:t>
            </a:r>
            <a:r>
              <a:rPr lang="en-US" sz="2800" dirty="0">
                <a:latin typeface="+mj-lt"/>
                <a:cs typeface="UTM Avo" panose="02040603050506020204" charset="0"/>
              </a:rPr>
              <a:t> minh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họa</a:t>
            </a:r>
            <a:r>
              <a:rPr lang="en-US" sz="2800" dirty="0">
                <a:latin typeface="+mj-lt"/>
                <a:cs typeface="UTM Avo" panose="02040603050506020204" charset="0"/>
              </a:rPr>
              <a:t> ở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dưới</a:t>
            </a:r>
            <a:r>
              <a:rPr lang="en-US" sz="2800" dirty="0">
                <a:latin typeface="+mj-lt"/>
                <a:cs typeface="UTM Avo" panose="02040603050506020204" charset="0"/>
              </a:rPr>
              <a:t>.</a:t>
            </a:r>
          </a:p>
        </p:txBody>
      </p:sp>
      <p:sp>
        <p:nvSpPr>
          <p:cNvPr id="2" name="Right Arrow 1"/>
          <p:cNvSpPr/>
          <p:nvPr/>
        </p:nvSpPr>
        <p:spPr>
          <a:xfrm>
            <a:off x="6985349" y="1691014"/>
            <a:ext cx="413359" cy="32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UTM Avo" panose="0204060305050602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47976" y="1530304"/>
            <a:ext cx="1465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+mj-lt"/>
                <a:cs typeface="UTM Avo" panose="02040603050506020204" charset="0"/>
              </a:rPr>
              <a:t>sói</a:t>
            </a:r>
          </a:p>
        </p:txBody>
      </p:sp>
      <p:sp>
        <p:nvSpPr>
          <p:cNvPr id="8" name="Right Arrow 7"/>
          <p:cNvSpPr/>
          <p:nvPr/>
        </p:nvSpPr>
        <p:spPr>
          <a:xfrm>
            <a:off x="6985348" y="3117545"/>
            <a:ext cx="413359" cy="32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UTM Avo" panose="020406030505060202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30171" y="2969413"/>
            <a:ext cx="1691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lạc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đà</a:t>
            </a:r>
            <a:endParaRPr lang="en-US" sz="2800" dirty="0">
              <a:latin typeface="+mj-lt"/>
              <a:cs typeface="UTM Avo" panose="0204060305050602020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6931069" y="3810001"/>
            <a:ext cx="413359" cy="32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UTM Avo" panose="020406030505060202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28247" y="3699312"/>
            <a:ext cx="789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khỉ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6931068" y="4549035"/>
            <a:ext cx="413359" cy="32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UTM Avo" panose="020406030505060202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23757" y="4429211"/>
            <a:ext cx="713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+mj-lt"/>
                <a:cs typeface="UTM Avo" panose="02040603050506020204" charset="0"/>
              </a:rPr>
              <a:t>hổ</a:t>
            </a:r>
            <a:endParaRPr lang="en-US" sz="2800" dirty="0">
              <a:latin typeface="+mj-lt"/>
              <a:cs typeface="UTM Avo" panose="02040603050506020204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6871824" y="5171463"/>
            <a:ext cx="416497" cy="404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UTM Avo" panose="020406030505060202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93225" y="5087304"/>
            <a:ext cx="105218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+mj-lt"/>
                <a:cs typeface="UTM Avo" panose="02040603050506020204" charset="0"/>
              </a:rPr>
              <a:t>mèo</a:t>
            </a:r>
            <a:endParaRPr lang="en-US" sz="2800" dirty="0">
              <a:latin typeface="+mj-lt"/>
              <a:cs typeface="UTM Avo" panose="0204060305050602020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281867"/>
              </p:ext>
            </p:extLst>
          </p:nvPr>
        </p:nvGraphicFramePr>
        <p:xfrm>
          <a:off x="4793294" y="1462273"/>
          <a:ext cx="2032350" cy="718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4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74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74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1886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619320"/>
              </p:ext>
            </p:extLst>
          </p:nvPr>
        </p:nvGraphicFramePr>
        <p:xfrm>
          <a:off x="3427956" y="2931092"/>
          <a:ext cx="3397685" cy="651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95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95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95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95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7953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5135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291534"/>
              </p:ext>
            </p:extLst>
          </p:nvPr>
        </p:nvGraphicFramePr>
        <p:xfrm>
          <a:off x="4129414" y="3629619"/>
          <a:ext cx="2013558" cy="715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1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11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11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155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187864"/>
              </p:ext>
            </p:extLst>
          </p:nvPr>
        </p:nvGraphicFramePr>
        <p:xfrm>
          <a:off x="5494750" y="4332400"/>
          <a:ext cx="1330890" cy="715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4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54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155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046855"/>
              </p:ext>
            </p:extLst>
          </p:nvPr>
        </p:nvGraphicFramePr>
        <p:xfrm>
          <a:off x="2717361" y="5069817"/>
          <a:ext cx="2044623" cy="7196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5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15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815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1964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134645"/>
              </p:ext>
            </p:extLst>
          </p:nvPr>
        </p:nvGraphicFramePr>
        <p:xfrm>
          <a:off x="4839476" y="5087304"/>
          <a:ext cx="1954173" cy="702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3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13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513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0215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8585290" y="5087304"/>
            <a:ext cx="88934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j-lt"/>
                <a:cs typeface="UTM Avo" panose="02040603050506020204" charset="0"/>
              </a:rPr>
              <a:t>gấu</a:t>
            </a:r>
            <a:endParaRPr lang="en-US" sz="2800" dirty="0">
              <a:latin typeface="+mj-lt"/>
              <a:cs typeface="UTM Avo" panose="02040603050506020204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68381"/>
              </p:ext>
            </p:extLst>
          </p:nvPr>
        </p:nvGraphicFramePr>
        <p:xfrm>
          <a:off x="3415430" y="2926625"/>
          <a:ext cx="688929" cy="2112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89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0429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charset="0"/>
                          <a:cs typeface="UTM Avo" panose="02040603050506020204" charset="0"/>
                        </a:rPr>
                        <a:t>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429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charset="0"/>
                          <a:cs typeface="UTM Avo" panose="02040603050506020204" charset="0"/>
                        </a:rPr>
                        <a:t>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0429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charset="0"/>
                          <a:cs typeface="UTM Avo" panose="02040603050506020204" charset="0"/>
                        </a:rPr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4" name="Down Arrow 23"/>
          <p:cNvSpPr/>
          <p:nvPr/>
        </p:nvSpPr>
        <p:spPr>
          <a:xfrm>
            <a:off x="3640899" y="5862182"/>
            <a:ext cx="313150" cy="3256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UTM Avo" panose="0204060305050602020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27328" y="6177993"/>
            <a:ext cx="977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lợn</a:t>
            </a:r>
            <a:endParaRPr lang="en-US" sz="2800" dirty="0">
              <a:latin typeface="+mj-lt"/>
              <a:cs typeface="UTM Avo" panose="02040603050506020204" charset="0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710521"/>
              </p:ext>
            </p:extLst>
          </p:nvPr>
        </p:nvGraphicFramePr>
        <p:xfrm>
          <a:off x="4104363" y="1462273"/>
          <a:ext cx="676404" cy="2193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4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3116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B05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116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B05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116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B05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7" name="Down Arrow 26"/>
          <p:cNvSpPr/>
          <p:nvPr/>
        </p:nvSpPr>
        <p:spPr>
          <a:xfrm>
            <a:off x="4294341" y="5851743"/>
            <a:ext cx="313150" cy="3256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UTM Avo" panose="0204060305050602020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04358" y="6173191"/>
            <a:ext cx="749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j-lt"/>
                <a:cs typeface="UTM Avo" panose="02040603050506020204" charset="0"/>
              </a:rPr>
              <a:t>rùa</a:t>
            </a: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923932"/>
              </p:ext>
            </p:extLst>
          </p:nvPr>
        </p:nvGraphicFramePr>
        <p:xfrm>
          <a:off x="4787032" y="2924949"/>
          <a:ext cx="682669" cy="2123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26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0768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B05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768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B05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0768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B05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0" name="Down Arrow 29"/>
          <p:cNvSpPr/>
          <p:nvPr/>
        </p:nvSpPr>
        <p:spPr>
          <a:xfrm>
            <a:off x="5020850" y="5851742"/>
            <a:ext cx="313150" cy="3256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UTM Avo" panose="0204060305050602020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33619" y="6158230"/>
            <a:ext cx="920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+mj-lt"/>
                <a:cs typeface="UTM Avo" panose="02040603050506020204" charset="0"/>
              </a:rPr>
              <a:t>chó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35241"/>
              </p:ext>
            </p:extLst>
          </p:nvPr>
        </p:nvGraphicFramePr>
        <p:xfrm>
          <a:off x="6161763" y="1462272"/>
          <a:ext cx="676404" cy="1468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4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3441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B05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441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B05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3" name="Down Arrow 32"/>
          <p:cNvSpPr/>
          <p:nvPr/>
        </p:nvSpPr>
        <p:spPr>
          <a:xfrm>
            <a:off x="6311031" y="5791850"/>
            <a:ext cx="313150" cy="3256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UTM Avo" panose="0204060305050602020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163850" y="6187859"/>
            <a:ext cx="674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j-lt"/>
                <a:cs typeface="UTM Avo" panose="02040603050506020204" charset="0"/>
              </a:rPr>
              <a:t>cá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7A584A50-85B4-4DF1-A4B5-4B1C1C8409D7}"/>
              </a:ext>
            </a:extLst>
          </p:cNvPr>
          <p:cNvCxnSpPr/>
          <p:nvPr/>
        </p:nvCxnSpPr>
        <p:spPr>
          <a:xfrm flipH="1">
            <a:off x="8137741" y="5116679"/>
            <a:ext cx="513373" cy="5697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22" grpId="0"/>
      <p:bldP spid="24" grpId="0" animBg="1"/>
      <p:bldP spid="25" grpId="0"/>
      <p:bldP spid="27" grpId="0" animBg="1"/>
      <p:bldP spid="28" grpId="0"/>
      <p:bldP spid="30" grpId="0" animBg="1"/>
      <p:bldP spid="31" grpId="0"/>
      <p:bldP spid="33" grpId="0" animBg="1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97" r="60085"/>
          <a:stretch/>
        </p:blipFill>
        <p:spPr>
          <a:xfrm>
            <a:off x="214601" y="2827006"/>
            <a:ext cx="3544865" cy="3868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415745" y="207075"/>
            <a:ext cx="1026690" cy="69858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+mj-lt"/>
                <a:cs typeface="Times New Roman" panose="02020603050405020304" pitchFamily="18" charset="0"/>
              </a:rPr>
              <a:t>BÀI 2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9278" y="410668"/>
            <a:ext cx="1299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  <a:cs typeface="Times New Roman" panose="02020603050405020304" pitchFamily="18" charset="0"/>
              </a:rPr>
              <a:t>ĐỌC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A0741DF-BEEE-4C10-8268-F5A17C6BF855}"/>
              </a:ext>
            </a:extLst>
          </p:cNvPr>
          <p:cNvSpPr txBox="1"/>
          <p:nvPr/>
        </p:nvSpPr>
        <p:spPr>
          <a:xfrm>
            <a:off x="4356224" y="385907"/>
            <a:ext cx="4974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Tết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đang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5746B0-9CDD-4AEE-AF17-F5505D15E9D6}"/>
              </a:ext>
            </a:extLst>
          </p:cNvPr>
          <p:cNvSpPr txBox="1"/>
          <p:nvPr/>
        </p:nvSpPr>
        <p:spPr>
          <a:xfrm>
            <a:off x="2026573" y="1174756"/>
            <a:ext cx="47090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đào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 </a:t>
            </a:r>
            <a:r>
              <a:rPr lang="en-US" sz="2800" dirty="0" err="1"/>
              <a:t>ngõ</a:t>
            </a:r>
            <a:endParaRPr lang="en-US" sz="2800" dirty="0"/>
          </a:p>
          <a:p>
            <a:r>
              <a:rPr lang="en-US" sz="2800" dirty="0" err="1"/>
              <a:t>Cười</a:t>
            </a:r>
            <a:r>
              <a:rPr lang="en-US" sz="2800" dirty="0"/>
              <a:t> </a:t>
            </a:r>
            <a:r>
              <a:rPr lang="en-US" sz="2800" dirty="0" err="1"/>
              <a:t>tươi</a:t>
            </a:r>
            <a:r>
              <a:rPr lang="en-US" sz="2800" dirty="0"/>
              <a:t> </a:t>
            </a:r>
            <a:r>
              <a:rPr lang="en-US" sz="2800" dirty="0" err="1"/>
              <a:t>sáng</a:t>
            </a:r>
            <a:r>
              <a:rPr lang="en-US" sz="2800" dirty="0"/>
              <a:t> </a:t>
            </a:r>
            <a:r>
              <a:rPr lang="en-US" sz="2800" dirty="0" err="1"/>
              <a:t>hồng</a:t>
            </a:r>
            <a:endParaRPr lang="en-US" sz="2800" dirty="0"/>
          </a:p>
          <a:p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vườn</a:t>
            </a:r>
            <a:endParaRPr lang="en-US" sz="2800" dirty="0"/>
          </a:p>
          <a:p>
            <a:r>
              <a:rPr lang="en-US" sz="2800" dirty="0"/>
              <a:t>Lung </a:t>
            </a:r>
            <a:r>
              <a:rPr lang="en-US" sz="2800" dirty="0" err="1"/>
              <a:t>linh</a:t>
            </a:r>
            <a:r>
              <a:rPr lang="en-US" sz="2800" dirty="0"/>
              <a:t> </a:t>
            </a:r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trắng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59F7AB8-AFF5-498A-B2E3-A3C6114E878C}"/>
              </a:ext>
            </a:extLst>
          </p:cNvPr>
          <p:cNvSpPr txBox="1"/>
          <p:nvPr/>
        </p:nvSpPr>
        <p:spPr>
          <a:xfrm>
            <a:off x="5149599" y="3027018"/>
            <a:ext cx="32291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Sân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đầy</a:t>
            </a:r>
            <a:r>
              <a:rPr lang="en-US" sz="2800" dirty="0"/>
              <a:t> </a:t>
            </a:r>
            <a:r>
              <a:rPr lang="en-US" sz="2800" dirty="0" err="1"/>
              <a:t>nắng</a:t>
            </a:r>
            <a:endParaRPr lang="en-US" sz="2800" dirty="0"/>
          </a:p>
          <a:p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phơi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endParaRPr lang="en-US" sz="2800" dirty="0"/>
          </a:p>
          <a:p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dán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gà</a:t>
            </a:r>
            <a:endParaRPr lang="en-US" sz="2800" dirty="0"/>
          </a:p>
          <a:p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treo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đối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0B3E3AD-4C10-4EF0-B285-B370D72EBEAC}"/>
              </a:ext>
            </a:extLst>
          </p:cNvPr>
          <p:cNvSpPr txBox="1"/>
          <p:nvPr/>
        </p:nvSpPr>
        <p:spPr>
          <a:xfrm>
            <a:off x="7662929" y="4761084"/>
            <a:ext cx="347116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Tết</a:t>
            </a:r>
            <a:r>
              <a:rPr lang="en-US" sz="2800" dirty="0"/>
              <a:t> </a:t>
            </a:r>
            <a:r>
              <a:rPr lang="en-US" sz="2800" dirty="0" err="1"/>
              <a:t>đang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endParaRPr lang="en-US" sz="2800" dirty="0"/>
          </a:p>
          <a:p>
            <a:r>
              <a:rPr lang="en-US" sz="2800" dirty="0" err="1"/>
              <a:t>Sắp</a:t>
            </a:r>
            <a:r>
              <a:rPr lang="en-US" sz="2800" dirty="0"/>
              <a:t> them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tuổi</a:t>
            </a:r>
            <a:endParaRPr lang="en-US" sz="2800" dirty="0"/>
          </a:p>
          <a:p>
            <a:r>
              <a:rPr lang="en-US" sz="2800" dirty="0" err="1"/>
              <a:t>Đất</a:t>
            </a:r>
            <a:r>
              <a:rPr lang="en-US" sz="2800" dirty="0"/>
              <a:t> </a:t>
            </a:r>
            <a:r>
              <a:rPr lang="en-US" sz="2800" dirty="0" err="1"/>
              <a:t>trời</a:t>
            </a:r>
            <a:r>
              <a:rPr lang="en-US" sz="2800" dirty="0"/>
              <a:t> </a:t>
            </a:r>
            <a:r>
              <a:rPr lang="en-US" sz="2800" dirty="0" err="1"/>
              <a:t>nở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endParaRPr lang="en-US" sz="2800" dirty="0"/>
          </a:p>
          <a:p>
            <a:r>
              <a:rPr lang="en-US" sz="2000" i="1" smtClean="0"/>
              <a:t>         (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Hồng</a:t>
            </a:r>
            <a:r>
              <a:rPr lang="en-US" sz="2000" i="1" dirty="0"/>
              <a:t> </a:t>
            </a:r>
            <a:r>
              <a:rPr lang="en-US" sz="2000" i="1" dirty="0" err="1"/>
              <a:t>Kiên</a:t>
            </a:r>
            <a:r>
              <a:rPr lang="en-US" sz="2000" i="1" dirty="0"/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3925152-580B-4C53-B2FA-4752677951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56" r="-2183" b="42116"/>
          <a:stretch/>
        </p:blipFill>
        <p:spPr>
          <a:xfrm>
            <a:off x="8549162" y="281034"/>
            <a:ext cx="3581400" cy="3969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33937" y="619364"/>
            <a:ext cx="1532745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+mj-lt"/>
                <a:cs typeface="UTM Avo" panose="02040603050506020204" charset="0"/>
              </a:rPr>
              <a:t>BÀI 3: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824248" y="619364"/>
            <a:ext cx="12312203" cy="1673075"/>
          </a:xfrm>
          <a:prstGeom prst="wedgeEllipse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en-US" sz="3200" dirty="0" err="1">
                <a:solidFill>
                  <a:schemeClr val="tx1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Tìm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3200" err="1">
                <a:solidFill>
                  <a:schemeClr val="tx1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tiếng</a:t>
            </a:r>
            <a:r>
              <a:rPr lang="en-US" sz="3200">
                <a:solidFill>
                  <a:schemeClr val="tx1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3200" smtClean="0">
                <a:solidFill>
                  <a:schemeClr val="tx1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các có </a:t>
            </a:r>
            <a:r>
              <a:rPr lang="en-US" sz="3200" dirty="0" err="1">
                <a:solidFill>
                  <a:schemeClr val="tx1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chứa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vần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ơi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ao</a:t>
            </a:r>
            <a:r>
              <a:rPr lang="en-US" sz="3200">
                <a:solidFill>
                  <a:schemeClr val="tx1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, </a:t>
            </a:r>
            <a:r>
              <a:rPr lang="en-US" sz="3200" smtClean="0">
                <a:solidFill>
                  <a:schemeClr val="tx1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ăng</a:t>
            </a:r>
            <a:endParaRPr lang="en-US" sz="3200" dirty="0">
              <a:solidFill>
                <a:schemeClr val="tx1"/>
              </a:solidFill>
              <a:latin typeface="+mj-lt"/>
              <a:ea typeface="Calibri" panose="020F0502020204030204"/>
              <a:cs typeface="UTM Avo" panose="020406030505060202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009104" y="1973060"/>
            <a:ext cx="8693239" cy="190395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+mj-lt"/>
                <a:cs typeface="UTM Avo" panose="02040603050506020204" charset="0"/>
              </a:rPr>
              <a:t>phơi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UTM Avo" panose="0204060305050602020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UTM Avo" panose="02040603050506020204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UTM Avo" panose="0204060305050602020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UTM Avo" panose="02040603050506020204" charset="0"/>
              </a:rPr>
              <a:t>đào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UTM Avo" panose="0204060305050602020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UTM Avo" panose="02040603050506020204" charset="0"/>
              </a:rPr>
              <a:t>áo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UTM Avo" panose="0204060305050602020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UTM Avo" panose="02040603050506020204" charset="0"/>
              </a:rPr>
              <a:t>trắng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UTM Avo" panose="0204060305050602020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UTM Avo" panose="02040603050506020204" charset="0"/>
              </a:rPr>
              <a:t>nắng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UTM Avo" panose="02040603050506020204" charset="0"/>
              </a:rPr>
              <a:t>,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/>
          <p:cNvSpPr/>
          <p:nvPr/>
        </p:nvSpPr>
        <p:spPr>
          <a:xfrm>
            <a:off x="609599" y="552093"/>
            <a:ext cx="3323590" cy="1381760"/>
          </a:xfrm>
          <a:prstGeom prst="cloud">
            <a:avLst/>
          </a:prstGeom>
          <a:solidFill>
            <a:srgbClr val="DF93E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+mj-lt"/>
                <a:cs typeface="UTM Avo" panose="02040603050506020204" charset="0"/>
              </a:rPr>
              <a:t>CHIA SẺ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99920" y="1969622"/>
            <a:ext cx="80556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  <a:cs typeface="UTM Avo" panose="02040603050506020204" charset="0"/>
              </a:rPr>
              <a:t>1.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Loài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hoa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nào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được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nói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tới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trong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bài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thơ</a:t>
            </a:r>
            <a:r>
              <a:rPr lang="en-US" sz="2800" dirty="0">
                <a:latin typeface="+mj-lt"/>
                <a:cs typeface="UTM Avo" panose="02040603050506020204" charset="0"/>
              </a:rPr>
              <a:t>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9920" y="2735519"/>
            <a:ext cx="8176260" cy="1032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2.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Tìm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những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từ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ngữ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miêu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tả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vẻ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đẹp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của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loài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hoa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đó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.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Gia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đình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bạn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nhỏ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làm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gì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để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chuẩn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bị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đón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Tết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?</a:t>
            </a:r>
            <a:endParaRPr lang="en-US" sz="2800" dirty="0">
              <a:latin typeface="+mj-lt"/>
              <a:ea typeface="Calibri" panose="020F0502020204030204"/>
              <a:cs typeface="UTM Avo" panose="020406030505060202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99920" y="4253093"/>
            <a:ext cx="8667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3.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Còn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gia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đình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em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thường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làm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gì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để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chuẩn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bị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đón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Tết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? </a:t>
            </a:r>
            <a:endParaRPr lang="en-US" sz="2800" dirty="0">
              <a:latin typeface="+mj-lt"/>
              <a:cs typeface="UTM Avo" panose="020406030505060202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99920" y="5260976"/>
            <a:ext cx="7867650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4.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Em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có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thích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Tết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không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?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Vì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sao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em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thích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Tết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?</a:t>
            </a:r>
            <a:endParaRPr lang="en-US" sz="2800" dirty="0">
              <a:latin typeface="+mj-lt"/>
              <a:ea typeface="Calibri" panose="020F0502020204030204"/>
              <a:cs typeface="UTM Avo" panose="02040603050506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12698" y="1277065"/>
            <a:ext cx="1903956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+mj-lt"/>
                <a:cs typeface="Times New Roman" panose="02020603050405020304" pitchFamily="18" charset="0"/>
              </a:rPr>
              <a:t>BÀI 4: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22452" y="1277065"/>
            <a:ext cx="6243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Chép</a:t>
            </a:r>
            <a:r>
              <a:rPr lang="en-US" sz="4000" b="1" dirty="0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vở</a:t>
            </a:r>
            <a:r>
              <a:rPr lang="en-US" sz="4000" b="1" dirty="0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khổ</a:t>
            </a:r>
            <a:r>
              <a:rPr lang="en-US" sz="4000" b="1" dirty="0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cuối</a:t>
            </a:r>
            <a:endParaRPr lang="en-US" sz="4000" b="1" dirty="0">
              <a:solidFill>
                <a:schemeClr val="accent6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1EB393E-4700-444F-A082-059696709C4C}"/>
              </a:ext>
            </a:extLst>
          </p:cNvPr>
          <p:cNvSpPr txBox="1"/>
          <p:nvPr/>
        </p:nvSpPr>
        <p:spPr>
          <a:xfrm>
            <a:off x="3914203" y="2475083"/>
            <a:ext cx="72439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HP001 5 hàng 1 ô ly" panose="020B0603050302020204" pitchFamily="34" charset="0"/>
              </a:rPr>
              <a:t>Tết</a:t>
            </a:r>
            <a:r>
              <a:rPr lang="en-US" sz="4400" dirty="0">
                <a:latin typeface="HP001 5 hàng 1 ô ly" panose="020B0603050302020204" pitchFamily="34" charset="0"/>
              </a:rPr>
              <a:t> </a:t>
            </a:r>
            <a:r>
              <a:rPr lang="en-US" sz="4400" dirty="0" err="1">
                <a:latin typeface="HP001 5 hàng 1 ô ly" panose="020B0603050302020204" pitchFamily="34" charset="0"/>
              </a:rPr>
              <a:t>đang</a:t>
            </a:r>
            <a:r>
              <a:rPr lang="en-US" sz="4400" dirty="0">
                <a:latin typeface="HP001 5 hàng 1 ô ly" panose="020B0603050302020204" pitchFamily="34" charset="0"/>
              </a:rPr>
              <a:t> </a:t>
            </a:r>
            <a:r>
              <a:rPr lang="en-US" sz="4400" dirty="0" err="1">
                <a:latin typeface="HP001 5 hàng 1 ô ly" panose="020B0603050302020204" pitchFamily="34" charset="0"/>
              </a:rPr>
              <a:t>vào</a:t>
            </a:r>
            <a:r>
              <a:rPr lang="en-US" sz="4400" dirty="0">
                <a:latin typeface="HP001 5 hàng 1 ô ly" panose="020B0603050302020204" pitchFamily="34" charset="0"/>
              </a:rPr>
              <a:t> </a:t>
            </a:r>
            <a:r>
              <a:rPr lang="en-US" sz="4400" dirty="0" err="1">
                <a:latin typeface="HP001 5 hàng 1 ô ly" panose="020B0603050302020204" pitchFamily="34" charset="0"/>
              </a:rPr>
              <a:t>nhà</a:t>
            </a:r>
            <a:endParaRPr lang="en-US" sz="4400" dirty="0">
              <a:latin typeface="HP001 5 hàng 1 ô ly" panose="020B0603050302020204" pitchFamily="34" charset="0"/>
            </a:endParaRPr>
          </a:p>
          <a:p>
            <a:r>
              <a:rPr lang="en-US" sz="4400" dirty="0" err="1">
                <a:latin typeface="HP001 5 hàng 1 ô ly" panose="020B0603050302020204" pitchFamily="34" charset="0"/>
              </a:rPr>
              <a:t>Sắp</a:t>
            </a:r>
            <a:r>
              <a:rPr lang="en-US" sz="4400" dirty="0">
                <a:latin typeface="HP001 5 hàng 1 ô ly" panose="020B0603050302020204" pitchFamily="34" charset="0"/>
              </a:rPr>
              <a:t> </a:t>
            </a:r>
            <a:r>
              <a:rPr lang="en-US" sz="4400" dirty="0" err="1">
                <a:latin typeface="HP001 5 hàng 1 ô ly" panose="020B0603050302020204" pitchFamily="34" charset="0"/>
              </a:rPr>
              <a:t>thêm</a:t>
            </a:r>
            <a:r>
              <a:rPr lang="en-US" sz="4400" dirty="0">
                <a:latin typeface="HP001 5 hàng 1 ô ly" panose="020B0603050302020204" pitchFamily="34" charset="0"/>
              </a:rPr>
              <a:t> </a:t>
            </a:r>
            <a:r>
              <a:rPr lang="en-US" sz="4400" dirty="0" err="1">
                <a:latin typeface="HP001 5 hàng 1 ô ly" panose="020B0603050302020204" pitchFamily="34" charset="0"/>
              </a:rPr>
              <a:t>một</a:t>
            </a:r>
            <a:r>
              <a:rPr lang="en-US" sz="4400" dirty="0">
                <a:latin typeface="HP001 5 hàng 1 ô ly" panose="020B0603050302020204" pitchFamily="34" charset="0"/>
              </a:rPr>
              <a:t> </a:t>
            </a:r>
            <a:r>
              <a:rPr lang="en-US" sz="4400" dirty="0" err="1">
                <a:latin typeface="HP001 5 hàng 1 ô ly" panose="020B0603050302020204" pitchFamily="34" charset="0"/>
              </a:rPr>
              <a:t>tuổi</a:t>
            </a:r>
            <a:endParaRPr lang="en-US" sz="4400" dirty="0">
              <a:latin typeface="HP001 5 hàng 1 ô ly" panose="020B0603050302020204" pitchFamily="34" charset="0"/>
            </a:endParaRPr>
          </a:p>
          <a:p>
            <a:r>
              <a:rPr lang="en-US" sz="4400" dirty="0" err="1">
                <a:latin typeface="HP001 5 hàng 1 ô ly" panose="020B0603050302020204" pitchFamily="34" charset="0"/>
              </a:rPr>
              <a:t>Đất</a:t>
            </a:r>
            <a:r>
              <a:rPr lang="en-US" sz="4400" dirty="0">
                <a:latin typeface="HP001 5 hàng 1 ô ly" panose="020B0603050302020204" pitchFamily="34" charset="0"/>
              </a:rPr>
              <a:t> </a:t>
            </a:r>
            <a:r>
              <a:rPr lang="en-US" sz="4400" dirty="0" err="1">
                <a:latin typeface="HP001 5 hàng 1 ô ly" panose="020B0603050302020204" pitchFamily="34" charset="0"/>
              </a:rPr>
              <a:t>trời</a:t>
            </a:r>
            <a:r>
              <a:rPr lang="en-US" sz="4400" dirty="0">
                <a:latin typeface="HP001 5 hàng 1 ô ly" panose="020B0603050302020204" pitchFamily="34" charset="0"/>
              </a:rPr>
              <a:t> </a:t>
            </a:r>
            <a:r>
              <a:rPr lang="en-US" sz="4400" dirty="0" err="1">
                <a:latin typeface="HP001 5 hàng 1 ô ly" panose="020B0603050302020204" pitchFamily="34" charset="0"/>
              </a:rPr>
              <a:t>nở</a:t>
            </a:r>
            <a:r>
              <a:rPr lang="en-US" sz="4400" dirty="0">
                <a:latin typeface="HP001 5 hàng 1 ô ly" panose="020B0603050302020204" pitchFamily="34" charset="0"/>
              </a:rPr>
              <a:t> </a:t>
            </a:r>
            <a:r>
              <a:rPr lang="en-US" sz="4400" dirty="0" err="1">
                <a:latin typeface="HP001 5 hàng 1 ô ly" panose="020B0603050302020204" pitchFamily="34" charset="0"/>
              </a:rPr>
              <a:t>hoa</a:t>
            </a:r>
            <a:r>
              <a:rPr lang="en-US" sz="4400" dirty="0">
                <a:latin typeface="HP001 5 hàng 1 ô ly" panose="020B06030503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</TotalTime>
  <Words>375</Words>
  <Application>Microsoft Office PowerPoint</Application>
  <PresentationFormat>Custom</PresentationFormat>
  <Paragraphs>160</Paragraphs>
  <Slides>10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Office Theme</vt:lpstr>
      <vt:lpstr>2_Office Theme</vt:lpstr>
      <vt:lpstr>1_Office Theme</vt:lpstr>
      <vt:lpstr>3_Office Theme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21AK22</cp:lastModifiedBy>
  <cp:revision>42</cp:revision>
  <dcterms:created xsi:type="dcterms:W3CDTF">2020-08-06T11:51:00Z</dcterms:created>
  <dcterms:modified xsi:type="dcterms:W3CDTF">2025-12-31T01:30:48Z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