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5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4265612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05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342900" indent="0" algn="ctr" rtl="0">
              <a:buNone/>
              <a:defRPr sz="1500"/>
            </a:lvl2pPr>
            <a:lvl3pPr marL="685800" indent="0" algn="ctr" rtl="0">
              <a:buNone/>
              <a:defRPr sz="1350"/>
            </a:lvl3pPr>
            <a:lvl4pPr marL="1028700" indent="0" algn="ctr" rtl="0">
              <a:buNone/>
              <a:defRPr sz="1200"/>
            </a:lvl4pPr>
            <a:lvl5pPr marL="1371600" indent="0" algn="ctr" rtl="0">
              <a:buNone/>
              <a:defRPr sz="1200"/>
            </a:lvl5pPr>
            <a:lvl6pPr marL="1714500" indent="0" algn="ctr" rtl="0">
              <a:buNone/>
              <a:defRPr sz="1200"/>
            </a:lvl6pPr>
            <a:lvl7pPr marL="2057400" indent="0" algn="ctr" rtl="0">
              <a:buNone/>
              <a:defRPr sz="1200"/>
            </a:lvl7pPr>
            <a:lvl8pPr marL="2400300" indent="0" algn="ctr" rtl="0">
              <a:buNone/>
              <a:defRPr sz="1200"/>
            </a:lvl8pPr>
            <a:lvl9pPr marL="2743200" indent="0" algn="ctr" rtl="0">
              <a:buNone/>
              <a:defRPr sz="12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33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l" rtl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 hasCustomPrompt="1"/>
          </p:nvPr>
        </p:nvSpPr>
        <p:spPr>
          <a:xfrm>
            <a:off x="1065214" y="1825625"/>
            <a:ext cx="4954588" cy="4187952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 hasCustomPrompt="1"/>
          </p:nvPr>
        </p:nvSpPr>
        <p:spPr>
          <a:xfrm>
            <a:off x="6172202" y="1825625"/>
            <a:ext cx="4951415" cy="4187952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 hasCustomPrompt="1"/>
          </p:nvPr>
        </p:nvSpPr>
        <p:spPr>
          <a:xfrm>
            <a:off x="1069848" y="2505078"/>
            <a:ext cx="4956048" cy="3476625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800" b="1"/>
            </a:lvl1pPr>
            <a:lvl2pPr marL="342900" indent="0" algn="l" rtl="0">
              <a:buNone/>
              <a:defRPr sz="1500" b="1"/>
            </a:lvl2pPr>
            <a:lvl3pPr marL="685800" indent="0" algn="l" rtl="0">
              <a:buNone/>
              <a:defRPr sz="1350" b="1"/>
            </a:lvl3pPr>
            <a:lvl4pPr marL="1028700" indent="0" algn="l" rtl="0">
              <a:buNone/>
              <a:defRPr sz="1200" b="1"/>
            </a:lvl4pPr>
            <a:lvl5pPr marL="1371600" indent="0" algn="l" rtl="0">
              <a:buNone/>
              <a:defRPr sz="1200" b="1"/>
            </a:lvl5pPr>
            <a:lvl6pPr marL="1714500" indent="0" algn="l" rtl="0">
              <a:buNone/>
              <a:defRPr sz="1200" b="1"/>
            </a:lvl6pPr>
            <a:lvl7pPr marL="2057400" indent="0" algn="l" rtl="0">
              <a:buNone/>
              <a:defRPr sz="1200" b="1"/>
            </a:lvl7pPr>
            <a:lvl8pPr marL="2400300" indent="0" algn="l" rtl="0">
              <a:buNone/>
              <a:defRPr sz="1200" b="1"/>
            </a:lvl8pPr>
            <a:lvl9pPr marL="2743200" indent="0" algn="l" rtl="0">
              <a:buNone/>
              <a:defRPr sz="1200" b="1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8"/>
            <a:ext cx="4956048" cy="3476625"/>
          </a:xfrm>
        </p:spPr>
        <p:txBody>
          <a:bodyPr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65213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5" y="1733550"/>
            <a:ext cx="4360503" cy="30500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3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65028" y="1900211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89"/>
            <a:ext cx="4368980" cy="100761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4" y="1733550"/>
            <a:ext cx="4360503" cy="30500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75717" y="1900211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 hasCustomPrompt="1"/>
          </p:nvPr>
        </p:nvSpPr>
        <p:spPr>
          <a:xfrm>
            <a:off x="6742910" y="4935989"/>
            <a:ext cx="4368980" cy="100761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4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 hasCustomPrompt="1"/>
          </p:nvPr>
        </p:nvSpPr>
        <p:spPr>
          <a:xfrm>
            <a:off x="1249170" y="1824286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7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 hasCustomPrompt="1"/>
          </p:nvPr>
        </p:nvSpPr>
        <p:spPr>
          <a:xfrm>
            <a:off x="4720924" y="1824286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12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9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0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1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 hasCustomPrompt="1"/>
          </p:nvPr>
        </p:nvSpPr>
        <p:spPr>
          <a:xfrm>
            <a:off x="8222799" y="1824286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18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6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6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7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8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 hasCustomPrompt="1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91" y="319178"/>
            <a:ext cx="3389607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0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1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2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5546782" y="529603"/>
            <a:ext cx="2993367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91" y="3245641"/>
            <a:ext cx="3389607" cy="271083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/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4" name="Hình tự do 42"/>
            <p:cNvSpPr/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5" name="Hình tự do 43"/>
            <p:cNvSpPr/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6" name="Hình tự do 44"/>
            <p:cNvSpPr/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5546782" y="3456065"/>
            <a:ext cx="2993367" cy="2305339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5" y="2484995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20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 hasCustomPrompt="1"/>
          </p:nvPr>
        </p:nvSpPr>
        <p:spPr>
          <a:xfrm>
            <a:off x="836615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500"/>
            </a:lvl6pPr>
            <a:lvl7pPr algn="l" rtl="0">
              <a:defRPr sz="1500"/>
            </a:lvl7pPr>
            <a:lvl8pPr algn="l" rtl="0">
              <a:defRPr sz="1500"/>
            </a:lvl8pPr>
            <a:lvl9pPr algn="l" rtl="0">
              <a:defRPr sz="150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6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27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7" y="781401"/>
            <a:ext cx="6433399" cy="5053665"/>
            <a:chOff x="5162444" y="781398"/>
            <a:chExt cx="6433398" cy="5053665"/>
          </a:xfrm>
        </p:grpSpPr>
        <p:sp>
          <p:nvSpPr>
            <p:cNvPr id="9" name="Hình tự do 42"/>
            <p:cNvSpPr/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0" name="Hình tự do 43"/>
            <p:cNvSpPr/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/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sz="1350" dirty="0"/>
              </a:p>
            </p:txBody>
          </p:sp>
          <p:sp>
            <p:nvSpPr>
              <p:cNvPr id="21" name="Hình tự do 44"/>
              <p:cNvSpPr/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rtl="0"/>
                <a:endParaRPr lang="vi-VN" sz="1350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rtl="0"/>
              <a:endParaRPr lang="vi-VN" sz="1350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 hasCustomPrompt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2400"/>
            </a:lvl1pPr>
            <a:lvl2pPr marL="342900" indent="0" algn="l" rtl="0">
              <a:buNone/>
              <a:defRPr sz="2100"/>
            </a:lvl2pPr>
            <a:lvl3pPr marL="685800" indent="0" algn="l" rtl="0">
              <a:buNone/>
              <a:defRPr sz="1800"/>
            </a:lvl3pPr>
            <a:lvl4pPr marL="1028700" indent="0" algn="l" rtl="0">
              <a:buNone/>
              <a:defRPr sz="1500"/>
            </a:lvl4pPr>
            <a:lvl5pPr marL="1371600" indent="0" algn="l" rtl="0">
              <a:buNone/>
              <a:defRPr sz="1500"/>
            </a:lvl5pPr>
            <a:lvl6pPr marL="1714500" indent="0" algn="l" rtl="0">
              <a:buNone/>
              <a:defRPr sz="1500"/>
            </a:lvl6pPr>
            <a:lvl7pPr marL="2057400" indent="0" algn="l" rtl="0">
              <a:buNone/>
              <a:defRPr sz="1500"/>
            </a:lvl7pPr>
            <a:lvl8pPr marL="2400300" indent="0" algn="l" rtl="0">
              <a:buNone/>
              <a:defRPr sz="1500"/>
            </a:lvl8pPr>
            <a:lvl9pPr marL="2743200" indent="0" algn="l" rtl="0">
              <a:buNone/>
              <a:defRPr sz="1500"/>
            </a:lvl9pPr>
          </a:lstStyle>
          <a:p>
            <a:pPr rtl="0"/>
            <a:r>
              <a:rPr lang="vi-VN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4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00" indent="0" algn="l" rtl="0">
              <a:buNone/>
              <a:defRPr sz="1050"/>
            </a:lvl2pPr>
            <a:lvl3pPr marL="685800" indent="0" algn="l" rtl="0">
              <a:buNone/>
              <a:defRPr sz="900"/>
            </a:lvl3pPr>
            <a:lvl4pPr marL="1028700" indent="0" algn="l" rtl="0">
              <a:buNone/>
              <a:defRPr sz="750"/>
            </a:lvl4pPr>
            <a:lvl5pPr marL="1371600" indent="0" algn="l" rtl="0">
              <a:buNone/>
              <a:defRPr sz="750"/>
            </a:lvl5pPr>
            <a:lvl6pPr marL="1714500" indent="0" algn="l" rtl="0">
              <a:buNone/>
              <a:defRPr sz="750"/>
            </a:lvl6pPr>
            <a:lvl7pPr marL="2057400" indent="0" algn="l" rtl="0">
              <a:buNone/>
              <a:defRPr sz="750"/>
            </a:lvl7pPr>
            <a:lvl8pPr marL="2400300" indent="0" algn="l" rtl="0">
              <a:buNone/>
              <a:defRPr sz="750"/>
            </a:lvl8pPr>
            <a:lvl9pPr marL="2743200" indent="0" algn="l" rtl="0">
              <a:buNone/>
              <a:defRPr sz="750"/>
            </a:lvl9pPr>
          </a:lstStyle>
          <a:p>
            <a:pPr lvl="0" rtl="0"/>
            <a:r>
              <a:rPr lang="vi-VN"/>
              <a:t>Bấm để chỉnh sửa kiểu văn bản của Bản cái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624269" y="304801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04801"/>
            <a:ext cx="8633671" cy="5676900"/>
          </a:xfrm>
        </p:spPr>
        <p:txBody>
          <a:bodyPr vert="eaVert" rtlCol="0"/>
          <a:lstStyle/>
          <a:p>
            <a:pPr lvl="0" rtl="0"/>
            <a:r>
              <a:rPr lang="vi-VN"/>
              <a:t>Bấm để 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t>08/01/2026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09A04-9B9D-4CEA-8A86-7EA69EFEB115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6F23-8FDB-42A1-8271-478FB62199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5" y="1752601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t>08/01/2026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260350" indent="-260350" algn="l" defTabSz="685800" rtl="0" eaLnBrk="1" latinLnBrk="0" hangingPunct="1">
        <a:lnSpc>
          <a:spcPct val="100000"/>
        </a:lnSpc>
        <a:spcBef>
          <a:spcPts val="13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555625" indent="-212725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C01E2-4D21-414E-A874-CB050379D898}" type="datetimeFigureOut">
              <a:rPr lang="en-US" smtClean="0"/>
              <a:t>8/1/2026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37B1A-10CC-4FF5-8339-0D8872BDF6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5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, ảnh hoa sen đẹp cho Powerpoint, máy tính, điện tho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" y="9525"/>
            <a:ext cx="12192000" cy="68580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245709" y="899074"/>
            <a:ext cx="11700585" cy="4541607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914400">
              <a:defRPr/>
            </a:pPr>
            <a:r>
              <a:rPr lang="en-US" sz="6000" dirty="0">
                <a:ln w="38100">
                  <a:solidFill>
                    <a:srgbClr val="9A5315">
                      <a:lumMod val="75000"/>
                    </a:srgbClr>
                  </a:solidFill>
                </a:ln>
                <a:solidFill>
                  <a:srgbClr val="FF0000"/>
                </a:solidFill>
                <a:effectLst>
                  <a:glow rad="101600">
                    <a:srgbClr val="DA6FDF">
                      <a:satMod val="175000"/>
                      <a:alpha val="40000"/>
                    </a:srgbClr>
                  </a:glo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 panose="020B0604020202020204"/>
              </a:rPr>
              <a:t>CHÀO ĐÓN QUÝ THẦY CÔ GIÁO ĐẾN DỰ GIỜ LỚP 1G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2747120" y="2443782"/>
            <a:ext cx="702948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ln w="28575">
                  <a:noFill/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 panose="020B0604020202020204"/>
              </a:rPr>
              <a:t>MÔN: TIẾNG VIỆT 1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619582" y="4296265"/>
            <a:ext cx="8752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Giáo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viên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thực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hiện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: Vũ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Thị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Mộng</a:t>
            </a:r>
            <a:r>
              <a:rPr lang="en-US" sz="4000" b="1" dirty="0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DA6FDF">
                    <a:lumMod val="50000"/>
                  </a:srgbClr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Thành</a:t>
            </a:r>
            <a:endParaRPr lang="en-US" sz="4000" b="1" dirty="0">
              <a:solidFill>
                <a:srgbClr val="DA6FDF">
                  <a:lumMod val="50000"/>
                </a:srgbClr>
              </a:solidFill>
              <a:latin typeface="HP001 5 hàng" panose="020B0603050302020204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3132689" y="9614"/>
            <a:ext cx="5301451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2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  <a:sym typeface="Arial" panose="020B0604020202020204"/>
              </a:rPr>
              <a:t>TRƯỜNG TIỂU HỌC HÙNG THẮNG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626680" y="1293189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defRPr/>
            </a:pP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  <a:sym typeface="Arial" panose="020B0604020202020204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261669" cy="3439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0" y="0"/>
            <a:ext cx="714104" cy="687977"/>
          </a:xfrm>
          <a:prstGeom prst="ellipse">
            <a:avLst/>
          </a:prstGeom>
          <a:solidFill>
            <a:srgbClr val="E22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0" y="-36039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     </a:t>
            </a:r>
            <a:r>
              <a:rPr lang="en-US" sz="3600" b="1" dirty="0" err="1">
                <a:latin typeface="UTM Avo" panose="02040603050506020204" pitchFamily="18" charset="0"/>
              </a:rPr>
              <a:t>Ghép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chữ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đứng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liền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nhau</a:t>
            </a:r>
            <a:r>
              <a:rPr lang="en-US" sz="3600" b="1" dirty="0">
                <a:latin typeface="UTM Avo" panose="02040603050506020204" pitchFamily="18" charset="0"/>
              </a:rPr>
              <a:t>(</a:t>
            </a:r>
            <a:r>
              <a:rPr lang="en-US" sz="3600" b="1" dirty="0" err="1">
                <a:latin typeface="UTM Avo" panose="02040603050506020204" pitchFamily="18" charset="0"/>
              </a:rPr>
              <a:t>thêm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dấu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thanh</a:t>
            </a:r>
            <a:r>
              <a:rPr lang="en-US" sz="3600" b="1" dirty="0">
                <a:latin typeface="UTM Avo" panose="02040603050506020204" pitchFamily="18" charset="0"/>
              </a:rPr>
              <a:t>) </a:t>
            </a:r>
            <a:r>
              <a:rPr lang="en-US" sz="3600" b="1" dirty="0" err="1">
                <a:latin typeface="UTM Avo" panose="02040603050506020204" pitchFamily="18" charset="0"/>
              </a:rPr>
              <a:t>để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tạo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tên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gọi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các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loài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vật</a:t>
            </a:r>
            <a:r>
              <a:rPr lang="en-US" sz="3600" b="1" dirty="0"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latin typeface="UTM Avo" panose="02040603050506020204" pitchFamily="18" charset="0"/>
              </a:rPr>
              <a:t> minh </a:t>
            </a:r>
            <a:r>
              <a:rPr lang="en-US" sz="3600" b="1" dirty="0" err="1">
                <a:latin typeface="UTM Avo" panose="02040603050506020204" pitchFamily="18" charset="0"/>
              </a:rPr>
              <a:t>hoạ</a:t>
            </a:r>
            <a:r>
              <a:rPr lang="en-US" sz="3600" b="1" dirty="0">
                <a:latin typeface="UTM Avo" panose="02040603050506020204" pitchFamily="18" charset="0"/>
              </a:rPr>
              <a:t> ở </a:t>
            </a:r>
            <a:r>
              <a:rPr lang="en-US" sz="3600" b="1" dirty="0" err="1">
                <a:latin typeface="UTM Avo" panose="02040603050506020204" pitchFamily="18" charset="0"/>
              </a:rPr>
              <a:t>dưới</a:t>
            </a:r>
            <a:r>
              <a:rPr lang="en-US" sz="36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Hình chữ nhật 11"/>
          <p:cNvSpPr/>
          <p:nvPr/>
        </p:nvSpPr>
        <p:spPr>
          <a:xfrm>
            <a:off x="56611" y="213359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3" name="Hình chữ nhật 12"/>
          <p:cNvSpPr/>
          <p:nvPr/>
        </p:nvSpPr>
        <p:spPr>
          <a:xfrm>
            <a:off x="988429" y="213359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ô</a:t>
            </a:r>
          </a:p>
        </p:txBody>
      </p:sp>
      <p:sp>
        <p:nvSpPr>
          <p:cNvPr id="14" name="Hình chữ nhật 13"/>
          <p:cNvSpPr/>
          <p:nvPr/>
        </p:nvSpPr>
        <p:spPr>
          <a:xfrm>
            <a:off x="1902831" y="213359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u</a:t>
            </a:r>
          </a:p>
        </p:txBody>
      </p:sp>
      <p:sp>
        <p:nvSpPr>
          <p:cNvPr id="15" name="Hình chữ nhật 14"/>
          <p:cNvSpPr/>
          <p:nvPr/>
        </p:nvSpPr>
        <p:spPr>
          <a:xfrm>
            <a:off x="2817231" y="2133597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6" name="Hình chữ nhật 15"/>
          <p:cNvSpPr/>
          <p:nvPr/>
        </p:nvSpPr>
        <p:spPr>
          <a:xfrm>
            <a:off x="3749049" y="213359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4680867" y="213359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45" name="Hình chữ nhật 144"/>
          <p:cNvSpPr/>
          <p:nvPr/>
        </p:nvSpPr>
        <p:spPr>
          <a:xfrm>
            <a:off x="56611" y="2948275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46" name="Hình chữ nhật 145"/>
          <p:cNvSpPr/>
          <p:nvPr/>
        </p:nvSpPr>
        <p:spPr>
          <a:xfrm>
            <a:off x="988429" y="294827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l</a:t>
            </a:r>
          </a:p>
        </p:txBody>
      </p:sp>
      <p:sp>
        <p:nvSpPr>
          <p:cNvPr id="147" name="Hình chữ nhật 146"/>
          <p:cNvSpPr/>
          <p:nvPr/>
        </p:nvSpPr>
        <p:spPr>
          <a:xfrm>
            <a:off x="1902831" y="294827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48" name="Hình chữ nhật 147"/>
          <p:cNvSpPr/>
          <p:nvPr/>
        </p:nvSpPr>
        <p:spPr>
          <a:xfrm>
            <a:off x="2817231" y="2948273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49" name="Hình chữ nhật 148"/>
          <p:cNvSpPr/>
          <p:nvPr/>
        </p:nvSpPr>
        <p:spPr>
          <a:xfrm>
            <a:off x="3749049" y="2948272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đ</a:t>
            </a:r>
          </a:p>
        </p:txBody>
      </p:sp>
      <p:sp>
        <p:nvSpPr>
          <p:cNvPr id="150" name="Hình chữ nhật 149"/>
          <p:cNvSpPr/>
          <p:nvPr/>
        </p:nvSpPr>
        <p:spPr>
          <a:xfrm>
            <a:off x="4680867" y="2948272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151" name="Hình chữ nhật 150"/>
          <p:cNvSpPr/>
          <p:nvPr/>
        </p:nvSpPr>
        <p:spPr>
          <a:xfrm>
            <a:off x="69682" y="3762947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52" name="Hình chữ nhật 151"/>
          <p:cNvSpPr/>
          <p:nvPr/>
        </p:nvSpPr>
        <p:spPr>
          <a:xfrm>
            <a:off x="1001500" y="376294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ơ</a:t>
            </a:r>
          </a:p>
        </p:txBody>
      </p:sp>
      <p:sp>
        <p:nvSpPr>
          <p:cNvPr id="153" name="Hình chữ nhật 152"/>
          <p:cNvSpPr/>
          <p:nvPr/>
        </p:nvSpPr>
        <p:spPr>
          <a:xfrm>
            <a:off x="1915902" y="3762946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4" name="Hình chữ nhật 153"/>
          <p:cNvSpPr/>
          <p:nvPr/>
        </p:nvSpPr>
        <p:spPr>
          <a:xfrm>
            <a:off x="2830302" y="3762945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55" name="Hình chữ nhật 154"/>
          <p:cNvSpPr/>
          <p:nvPr/>
        </p:nvSpPr>
        <p:spPr>
          <a:xfrm>
            <a:off x="3762120" y="376294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56" name="Hình chữ nhật 155"/>
          <p:cNvSpPr/>
          <p:nvPr/>
        </p:nvSpPr>
        <p:spPr>
          <a:xfrm>
            <a:off x="4693938" y="3762944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r</a:t>
            </a:r>
          </a:p>
        </p:txBody>
      </p:sp>
      <p:sp>
        <p:nvSpPr>
          <p:cNvPr id="157" name="Hình chữ nhật 156"/>
          <p:cNvSpPr/>
          <p:nvPr/>
        </p:nvSpPr>
        <p:spPr>
          <a:xfrm>
            <a:off x="56611" y="4577611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i</a:t>
            </a:r>
          </a:p>
        </p:txBody>
      </p:sp>
      <p:sp>
        <p:nvSpPr>
          <p:cNvPr id="158" name="Hình chữ nhật 157"/>
          <p:cNvSpPr/>
          <p:nvPr/>
        </p:nvSpPr>
        <p:spPr>
          <a:xfrm>
            <a:off x="988429" y="457761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59" name="Hình chữ nhật 158"/>
          <p:cNvSpPr/>
          <p:nvPr/>
        </p:nvSpPr>
        <p:spPr>
          <a:xfrm>
            <a:off x="1902831" y="457761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ă</a:t>
            </a:r>
          </a:p>
        </p:txBody>
      </p:sp>
      <p:sp>
        <p:nvSpPr>
          <p:cNvPr id="160" name="Hình chữ nhật 159"/>
          <p:cNvSpPr/>
          <p:nvPr/>
        </p:nvSpPr>
        <p:spPr>
          <a:xfrm>
            <a:off x="2817231" y="457760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61" name="Hình chữ nhật 160"/>
          <p:cNvSpPr/>
          <p:nvPr/>
        </p:nvSpPr>
        <p:spPr>
          <a:xfrm>
            <a:off x="3749049" y="457760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</a:p>
        </p:txBody>
      </p:sp>
      <p:sp>
        <p:nvSpPr>
          <p:cNvPr id="162" name="Hình chữ nhật 161"/>
          <p:cNvSpPr/>
          <p:nvPr/>
        </p:nvSpPr>
        <p:spPr>
          <a:xfrm>
            <a:off x="4680867" y="457760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ô</a:t>
            </a:r>
          </a:p>
        </p:txBody>
      </p:sp>
      <p:sp>
        <p:nvSpPr>
          <p:cNvPr id="165" name="Hình chữ nhật 164"/>
          <p:cNvSpPr/>
          <p:nvPr/>
        </p:nvSpPr>
        <p:spPr>
          <a:xfrm>
            <a:off x="1902831" y="5392261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66" name="Hình chữ nhật 165"/>
          <p:cNvSpPr/>
          <p:nvPr/>
        </p:nvSpPr>
        <p:spPr>
          <a:xfrm>
            <a:off x="2817231" y="539226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g</a:t>
            </a:r>
          </a:p>
        </p:txBody>
      </p:sp>
      <p:sp>
        <p:nvSpPr>
          <p:cNvPr id="167" name="Hình chữ nhật 166"/>
          <p:cNvSpPr/>
          <p:nvPr/>
        </p:nvSpPr>
        <p:spPr>
          <a:xfrm>
            <a:off x="3749049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â</a:t>
            </a:r>
          </a:p>
        </p:txBody>
      </p:sp>
      <p:sp>
        <p:nvSpPr>
          <p:cNvPr id="168" name="Hình chữ nhật 167"/>
          <p:cNvSpPr/>
          <p:nvPr/>
        </p:nvSpPr>
        <p:spPr>
          <a:xfrm>
            <a:off x="4680867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u</a:t>
            </a:r>
          </a:p>
        </p:txBody>
      </p:sp>
      <p:pic>
        <p:nvPicPr>
          <p:cNvPr id="169" name="Hình ảnh 1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56" y="1318916"/>
            <a:ext cx="6579312" cy="5290890"/>
          </a:xfrm>
          <a:prstGeom prst="rect">
            <a:avLst/>
          </a:prstGeom>
        </p:spPr>
      </p:pic>
      <p:sp>
        <p:nvSpPr>
          <p:cNvPr id="230" name="Hình chữ nhật 229"/>
          <p:cNvSpPr/>
          <p:nvPr/>
        </p:nvSpPr>
        <p:spPr>
          <a:xfrm>
            <a:off x="69670" y="1318915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231" name="Hình chữ nhật 230"/>
          <p:cNvSpPr/>
          <p:nvPr/>
        </p:nvSpPr>
        <p:spPr>
          <a:xfrm>
            <a:off x="1005850" y="1318903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ê</a:t>
            </a:r>
          </a:p>
        </p:txBody>
      </p:sp>
      <p:sp>
        <p:nvSpPr>
          <p:cNvPr id="232" name="Hình chữ nhật 231"/>
          <p:cNvSpPr/>
          <p:nvPr/>
        </p:nvSpPr>
        <p:spPr>
          <a:xfrm>
            <a:off x="1927867" y="131886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r</a:t>
            </a:r>
          </a:p>
        </p:txBody>
      </p:sp>
      <p:sp>
        <p:nvSpPr>
          <p:cNvPr id="233" name="Hình chữ nhật 232"/>
          <p:cNvSpPr/>
          <p:nvPr/>
        </p:nvSpPr>
        <p:spPr>
          <a:xfrm>
            <a:off x="2845535" y="1318871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s</a:t>
            </a:r>
          </a:p>
        </p:txBody>
      </p:sp>
      <p:sp>
        <p:nvSpPr>
          <p:cNvPr id="234" name="Hình chữ nhật 233"/>
          <p:cNvSpPr/>
          <p:nvPr/>
        </p:nvSpPr>
        <p:spPr>
          <a:xfrm>
            <a:off x="3757749" y="131887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235" name="Hình chữ nhật 234"/>
          <p:cNvSpPr/>
          <p:nvPr/>
        </p:nvSpPr>
        <p:spPr>
          <a:xfrm>
            <a:off x="4687403" y="131886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UTM Avo" panose="02040603050506020204" pitchFamily="18" charset="0"/>
              </a:rPr>
              <a:t>i</a:t>
            </a:r>
            <a:endParaRPr lang="en-US" sz="4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6" name="Hình chữ nhật 235"/>
          <p:cNvSpPr/>
          <p:nvPr/>
        </p:nvSpPr>
        <p:spPr>
          <a:xfrm>
            <a:off x="69682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293" name="Hình chữ nhật 292"/>
          <p:cNvSpPr/>
          <p:nvPr/>
        </p:nvSpPr>
        <p:spPr>
          <a:xfrm>
            <a:off x="992791" y="5392259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e</a:t>
            </a:r>
          </a:p>
        </p:txBody>
      </p:sp>
      <p:sp>
        <p:nvSpPr>
          <p:cNvPr id="295" name="Hình chữ nhật 294"/>
          <p:cNvSpPr/>
          <p:nvPr/>
        </p:nvSpPr>
        <p:spPr>
          <a:xfrm>
            <a:off x="56599" y="2948238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296" name="Hình chữ nhật 295"/>
          <p:cNvSpPr/>
          <p:nvPr/>
        </p:nvSpPr>
        <p:spPr>
          <a:xfrm>
            <a:off x="69670" y="3762910"/>
            <a:ext cx="914400" cy="8146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UTM Avo" panose="02040603050506020204" pitchFamily="18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2AAD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Hành trang số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42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872" y="79552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0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0" y="-9955"/>
            <a:ext cx="714104" cy="687977"/>
          </a:xfrm>
          <a:prstGeom prst="ellipse">
            <a:avLst/>
          </a:prstGeom>
          <a:solidFill>
            <a:srgbClr val="E22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714104" y="-19909"/>
            <a:ext cx="11346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Tìm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bài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đọc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tiếng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có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vần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ơi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ao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ăng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7" name="Hình Chữ nhật Góc tròn 6"/>
          <p:cNvSpPr/>
          <p:nvPr/>
        </p:nvSpPr>
        <p:spPr>
          <a:xfrm>
            <a:off x="4041648" y="614825"/>
            <a:ext cx="3456432" cy="738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Mẫu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phơi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2112264" y="1322711"/>
            <a:ext cx="57556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Hoa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đào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trước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ngõ</a:t>
            </a:r>
            <a:endParaRPr lang="en-US" sz="4000" b="1" dirty="0">
              <a:latin typeface="UTM Avo" panose="02040603050506020204" pitchFamily="18" charset="0"/>
            </a:endParaRPr>
          </a:p>
          <a:p>
            <a:r>
              <a:rPr lang="en-US" sz="4000" b="1" dirty="0" err="1">
                <a:latin typeface="UTM Avo" panose="02040603050506020204" pitchFamily="18" charset="0"/>
              </a:rPr>
              <a:t>Cười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tươi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sáng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hồng</a:t>
            </a:r>
            <a:endParaRPr lang="en-US" sz="4000" b="1" dirty="0">
              <a:latin typeface="UTM Avo" panose="02040603050506020204" pitchFamily="18" charset="0"/>
            </a:endParaRPr>
          </a:p>
          <a:p>
            <a:r>
              <a:rPr lang="en-US" sz="4000" b="1" dirty="0" err="1">
                <a:latin typeface="UTM Avo" panose="02040603050506020204" pitchFamily="18" charset="0"/>
              </a:rPr>
              <a:t>Hoa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mai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vườn</a:t>
            </a:r>
            <a:endParaRPr lang="en-US" sz="4000" b="1" dirty="0">
              <a:latin typeface="UTM Avo" panose="02040603050506020204" pitchFamily="18" charset="0"/>
            </a:endParaRPr>
          </a:p>
          <a:p>
            <a:r>
              <a:rPr lang="en-US" sz="4000" b="1" dirty="0">
                <a:latin typeface="UTM Avo" panose="02040603050506020204" pitchFamily="18" charset="0"/>
              </a:rPr>
              <a:t>Lung </a:t>
            </a:r>
            <a:r>
              <a:rPr lang="en-US" sz="4000" b="1" dirty="0" err="1">
                <a:latin typeface="UTM Avo" panose="02040603050506020204" pitchFamily="18" charset="0"/>
              </a:rPr>
              <a:t>linh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cánh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trắng</a:t>
            </a:r>
            <a:r>
              <a:rPr lang="en-US" sz="40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248410" y="3877256"/>
            <a:ext cx="50241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Sân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nhà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đầy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nắng</a:t>
            </a:r>
            <a:endParaRPr lang="en-US" sz="4000" b="1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Mẹ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phơi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áo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endParaRPr lang="en-US" sz="4000" b="1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dán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tranh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gà</a:t>
            </a:r>
            <a:endParaRPr lang="en-US" sz="4000" b="1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Ông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treo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đối</a:t>
            </a:r>
            <a:r>
              <a:rPr lang="en-US" sz="4000" b="1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6336792" y="4061921"/>
            <a:ext cx="591379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Tết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Sắp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tuổi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nở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</a:rPr>
              <a:t>                    (</a:t>
            </a:r>
            <a:r>
              <a:rPr lang="en-US" sz="28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Nguyễn</a:t>
            </a:r>
            <a:r>
              <a:rPr lang="en-US" sz="2800" b="1" i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Hồng</a:t>
            </a:r>
            <a:r>
              <a:rPr lang="en-US" sz="2800" b="1" i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Kiên</a:t>
            </a:r>
            <a:r>
              <a:rPr lang="en-US" sz="2800" b="1" i="1" dirty="0">
                <a:solidFill>
                  <a:srgbClr val="0070C0"/>
                </a:solidFill>
                <a:latin typeface="UTM Avo" panose="02040603050506020204" pitchFamily="18" charset="0"/>
              </a:rPr>
              <a:t>)</a:t>
            </a:r>
          </a:p>
        </p:txBody>
      </p:sp>
      <p:cxnSp>
        <p:nvCxnSpPr>
          <p:cNvPr id="20" name="Đường nối Thẳng 19"/>
          <p:cNvCxnSpPr/>
          <p:nvPr/>
        </p:nvCxnSpPr>
        <p:spPr>
          <a:xfrm>
            <a:off x="3188589" y="1957578"/>
            <a:ext cx="7646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>
            <a:off x="5391150" y="3790950"/>
            <a:ext cx="1114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/>
          <p:cNvCxnSpPr/>
          <p:nvPr/>
        </p:nvCxnSpPr>
        <p:spPr>
          <a:xfrm>
            <a:off x="3067050" y="4556579"/>
            <a:ext cx="886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/>
          <p:cNvCxnSpPr/>
          <p:nvPr/>
        </p:nvCxnSpPr>
        <p:spPr>
          <a:xfrm>
            <a:off x="1417834" y="5154528"/>
            <a:ext cx="6205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/>
          <p:cNvCxnSpPr/>
          <p:nvPr/>
        </p:nvCxnSpPr>
        <p:spPr>
          <a:xfrm>
            <a:off x="2112264" y="5117931"/>
            <a:ext cx="7376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/>
          <p:cNvCxnSpPr/>
          <p:nvPr/>
        </p:nvCxnSpPr>
        <p:spPr>
          <a:xfrm>
            <a:off x="8342376" y="4727648"/>
            <a:ext cx="8778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Hộp Văn bản 32"/>
          <p:cNvSpPr txBox="1"/>
          <p:nvPr/>
        </p:nvSpPr>
        <p:spPr>
          <a:xfrm>
            <a:off x="7189851" y="-29434"/>
            <a:ext cx="30524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1" name="Đường nối Thẳng 21"/>
          <p:cNvCxnSpPr/>
          <p:nvPr/>
        </p:nvCxnSpPr>
        <p:spPr>
          <a:xfrm>
            <a:off x="7420267" y="5943600"/>
            <a:ext cx="6855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/>
      <p:bldP spid="1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Bầu dục 3"/>
          <p:cNvSpPr/>
          <p:nvPr/>
        </p:nvSpPr>
        <p:spPr>
          <a:xfrm>
            <a:off x="173736" y="0"/>
            <a:ext cx="714104" cy="687977"/>
          </a:xfrm>
          <a:prstGeom prst="ellipse">
            <a:avLst/>
          </a:prstGeom>
          <a:solidFill>
            <a:srgbClr val="E22A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813816" y="-29864"/>
            <a:ext cx="7027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Chép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vào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vở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khổ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thơ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cuối</a:t>
            </a:r>
            <a:endParaRPr lang="en-US" sz="4000" b="1" dirty="0">
              <a:latin typeface="UTM Avo" panose="020406030505060202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3459480" y="795296"/>
            <a:ext cx="4971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Tết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đang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nhà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Sắp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tuổi</a:t>
            </a:r>
            <a:endParaRPr lang="en-US" sz="4000" b="1" dirty="0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 lvl="0"/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Đất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trời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nở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hoa</a:t>
            </a:r>
            <a:r>
              <a:rPr 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8" name="Hình ản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2651760"/>
            <a:ext cx="11265408" cy="4206240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3459480" y="3061679"/>
            <a:ext cx="3427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Tết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nhà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459480" y="3884852"/>
            <a:ext cx="3384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thêm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tuổi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3541710" y="4667451"/>
            <a:ext cx="2864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Đất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nở</a:t>
            </a:r>
            <a:r>
              <a:rPr lang="en-US" sz="32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5179" y="918993"/>
            <a:ext cx="412164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5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 BIỆT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3914" y="2011599"/>
            <a:ext cx="77441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ngoan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kumimoji="0" lang="en-US" sz="5000" b="1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213</Words>
  <Application>Microsoft Office PowerPoint</Application>
  <PresentationFormat>Widescreen</PresentationFormat>
  <Paragraphs>71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AvantGarde</vt:lpstr>
      <vt:lpstr>Calibri</vt:lpstr>
      <vt:lpstr>Calibri Light</vt:lpstr>
      <vt:lpstr>HP001 5 hàng</vt:lpstr>
      <vt:lpstr>Times New Roman</vt:lpstr>
      <vt:lpstr>UTM Avo</vt:lpstr>
      <vt:lpstr>Office Theme</vt:lpstr>
      <vt:lpstr>Minh họa Thiên nhiên 16x9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Lương Thành Trung</cp:lastModifiedBy>
  <cp:revision>27</cp:revision>
  <dcterms:created xsi:type="dcterms:W3CDTF">2023-01-02T02:44:00Z</dcterms:created>
  <dcterms:modified xsi:type="dcterms:W3CDTF">2026-01-08T13:49:18Z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C21CAEDE192E4095AF4A1216E3EFA52D_12</vt:lpwstr>
  </property>
  <property fmtid="{D5CDD505-2E9C-101B-9397-08002B2CF9AE}" pid="3" name="KSOProductBuildVer">
    <vt:lpwstr>1033-12.2.0.19805</vt:lpwstr>
  </property>
</Properties>
</file>