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3" r:id="rId3"/>
    <p:sldId id="275" r:id="rId4"/>
    <p:sldId id="274" r:id="rId5"/>
    <p:sldId id="276" r:id="rId6"/>
    <p:sldId id="286" r:id="rId7"/>
    <p:sldId id="278" r:id="rId8"/>
    <p:sldId id="279" r:id="rId9"/>
    <p:sldId id="287" r:id="rId10"/>
    <p:sldId id="282" r:id="rId11"/>
    <p:sldId id="293" r:id="rId12"/>
    <p:sldId id="283" r:id="rId13"/>
    <p:sldId id="284" r:id="rId14"/>
    <p:sldId id="257" r:id="rId15"/>
    <p:sldId id="258" r:id="rId16"/>
    <p:sldId id="285" r:id="rId17"/>
    <p:sldId id="259" r:id="rId18"/>
    <p:sldId id="264" r:id="rId19"/>
    <p:sldId id="266" r:id="rId20"/>
    <p:sldId id="268" r:id="rId21"/>
    <p:sldId id="291" r:id="rId22"/>
    <p:sldId id="290" r:id="rId23"/>
    <p:sldId id="289" r:id="rId24"/>
    <p:sldId id="288" r:id="rId25"/>
    <p:sldId id="292" r:id="rId26"/>
    <p:sldId id="271" r:id="rId27"/>
    <p:sldId id="272" r:id="rId2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2FA"/>
    <a:srgbClr val="EEB8F2"/>
    <a:srgbClr val="EBAAF0"/>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1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59977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GV giới</a:t>
            </a:r>
            <a:r>
              <a:rPr lang="en-US" baseline="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ga.com.vn/media/news/2707_background-dep-chuyen-nghiep-cho-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p:cNvSpPr txBox="1"/>
          <p:nvPr/>
        </p:nvSpPr>
        <p:spPr>
          <a:xfrm>
            <a:off x="2218888" y="0"/>
            <a:ext cx="4066819" cy="369332"/>
          </a:xfrm>
          <a:prstGeom prst="rect">
            <a:avLst/>
          </a:prstGeom>
          <a:noFill/>
          <a:ln>
            <a:solidFill>
              <a:srgbClr val="FFFF00"/>
            </a:solidFill>
          </a:ln>
        </p:spPr>
        <p:txBody>
          <a:bodyPr wrap="none" rtlCol="0">
            <a:spAutoFit/>
          </a:bodyPr>
          <a:lstStyle/>
          <a:p>
            <a:pPr defTabSz="685800">
              <a:defRPr/>
            </a:pPr>
            <a:r>
              <a:rPr lang="en-US" b="1" dirty="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TRƯỜNG TIỂU HỌC HÙNG THẮNG</a:t>
            </a:r>
          </a:p>
        </p:txBody>
      </p:sp>
      <p:sp>
        <p:nvSpPr>
          <p:cNvPr id="6" name="Hộp Văn bản 5"/>
          <p:cNvSpPr txBox="1"/>
          <p:nvPr/>
        </p:nvSpPr>
        <p:spPr>
          <a:xfrm>
            <a:off x="128191" y="899198"/>
            <a:ext cx="8775439" cy="625644"/>
          </a:xfrm>
          <a:prstGeom prst="rect">
            <a:avLst/>
          </a:prstGeom>
          <a:noFill/>
        </p:spPr>
        <p:txBody>
          <a:bodyPr wrap="none" rtlCol="0">
            <a:prstTxWarp prst="textArchUp">
              <a:avLst>
                <a:gd name="adj" fmla="val 11973504"/>
              </a:avLst>
            </a:prstTxWarp>
            <a:spAutoFit/>
          </a:bodyPr>
          <a:lstStyle/>
          <a:p>
            <a:pPr algn="ctr" defTabSz="685800">
              <a:defRPr/>
            </a:pPr>
            <a:r>
              <a:rPr lang="en-US" sz="45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CHÀO ĐÓN CÁC EM LỚP1A ĐẾN VỚI TIẾT HỌC</a:t>
            </a:r>
          </a:p>
        </p:txBody>
      </p:sp>
      <p:sp>
        <p:nvSpPr>
          <p:cNvPr id="7" name="Hộp Văn bản 6"/>
          <p:cNvSpPr txBox="1"/>
          <p:nvPr/>
        </p:nvSpPr>
        <p:spPr>
          <a:xfrm>
            <a:off x="2033913" y="1376047"/>
            <a:ext cx="5747792" cy="784830"/>
          </a:xfrm>
          <a:prstGeom prst="rect">
            <a:avLst/>
          </a:prstGeom>
          <a:noFill/>
          <a:ln>
            <a:noFill/>
          </a:ln>
        </p:spPr>
        <p:txBody>
          <a:bodyPr wrap="none" rtlCol="0">
            <a:spAutoFit/>
          </a:bodyPr>
          <a:lstStyle/>
          <a:p>
            <a:pPr defTabSz="685800">
              <a:defRPr/>
            </a:pPr>
            <a:r>
              <a:rPr lang="en-US" sz="4500" b="1"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MÔN: TIẾNG VIỆT 1</a:t>
            </a:r>
          </a:p>
        </p:txBody>
      </p:sp>
      <p:sp>
        <p:nvSpPr>
          <p:cNvPr id="8" name="Hộp Văn bản 7"/>
          <p:cNvSpPr txBox="1"/>
          <p:nvPr/>
        </p:nvSpPr>
        <p:spPr>
          <a:xfrm>
            <a:off x="1295400" y="2821191"/>
            <a:ext cx="6717099" cy="553998"/>
          </a:xfrm>
          <a:prstGeom prst="rect">
            <a:avLst/>
          </a:prstGeom>
          <a:noFill/>
        </p:spPr>
        <p:txBody>
          <a:bodyPr wrap="square" rtlCol="0">
            <a:spAutoFit/>
          </a:bodyPr>
          <a:lstStyle/>
          <a:p>
            <a:pPr defTabSz="685800">
              <a:defRPr/>
            </a:pPr>
            <a:r>
              <a:rPr lang="en-US" sz="3000" b="1" dirty="0" err="1">
                <a:solidFill>
                  <a:srgbClr val="FF0000"/>
                </a:solidFill>
                <a:latin typeface="HP001 4 hang 1 ô ly" panose="020B0603050302020204" pitchFamily="34" charset="0"/>
                <a:cs typeface="Arial" panose="020B0604020202020204"/>
                <a:sym typeface="Arial" panose="020B0604020202020204"/>
              </a:rPr>
              <a:t>Giáo</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viên</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thực</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hiện</a:t>
            </a:r>
            <a:r>
              <a:rPr lang="en-US" sz="3000" b="1" dirty="0">
                <a:solidFill>
                  <a:srgbClr val="FF0000"/>
                </a:solidFill>
                <a:latin typeface="HP001 4 hang 1 ô ly" panose="020B0603050302020204" pitchFamily="34" charset="0"/>
                <a:cs typeface="Arial" panose="020B0604020202020204"/>
                <a:sym typeface="Arial" panose="020B0604020202020204"/>
              </a:rPr>
              <a:t>: Vũ </a:t>
            </a:r>
            <a:r>
              <a:rPr lang="en-US" sz="3000" b="1" dirty="0" err="1">
                <a:solidFill>
                  <a:srgbClr val="FF0000"/>
                </a:solidFill>
                <a:latin typeface="HP001 4 hang 1 ô ly" panose="020B0603050302020204" pitchFamily="34" charset="0"/>
                <a:cs typeface="Arial" panose="020B0604020202020204"/>
                <a:sym typeface="Arial" panose="020B0604020202020204"/>
              </a:rPr>
              <a:t>Thị</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Mộng</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Thành</a:t>
            </a:r>
            <a:endParaRPr lang="en-US" sz="3000" b="1" dirty="0">
              <a:solidFill>
                <a:srgbClr val="FF0000"/>
              </a:solidFill>
              <a:latin typeface="HP001 4 hang 1 ô ly" panose="020B0603050302020204" pitchFamily="34" charset="0"/>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5248-A6C8-B8AD-2C29-0EB2E7692A67}"/>
              </a:ext>
            </a:extLst>
          </p:cNvPr>
          <p:cNvSpPr>
            <a:spLocks noGrp="1"/>
          </p:cNvSpPr>
          <p:nvPr>
            <p:ph type="title"/>
          </p:nvPr>
        </p:nvSpPr>
        <p:spPr>
          <a:xfrm>
            <a:off x="228600" y="1200150"/>
            <a:ext cx="8229600" cy="857250"/>
          </a:xfrm>
        </p:spPr>
        <p:txBody>
          <a:bodyPr/>
          <a:lstStyle/>
          <a:p>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79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A69D971-1A5C-109F-FE03-D83F2B29F223}"/>
              </a:ext>
            </a:extLst>
          </p:cNvPr>
          <p:cNvSpPr txBox="1"/>
          <p:nvPr/>
        </p:nvSpPr>
        <p:spPr>
          <a:xfrm>
            <a:off x="76200" y="75910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bang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mơn</a:t>
            </a:r>
            <a:r>
              <a:rPr lang="en-US" sz="2800" dirty="0">
                <a:latin typeface="Times New Roman" panose="02020603050405020304" pitchFamily="18" charset="0"/>
                <a:cs typeface="Times New Roman" panose="02020603050405020304" pitchFamily="18" charset="0"/>
              </a:rPr>
              <a:t> man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20C32D5-CE1B-6716-708A-EC607D005043}"/>
              </a:ext>
            </a:extLst>
          </p:cNvPr>
          <p:cNvSpPr txBox="1"/>
          <p:nvPr/>
        </p:nvSpPr>
        <p:spPr>
          <a:xfrm>
            <a:off x="3157859" y="174328"/>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70C858-8A7D-E29D-E82A-0C9DFC7E32FD}"/>
              </a:ext>
            </a:extLst>
          </p:cNvPr>
          <p:cNvSpPr txBox="1"/>
          <p:nvPr/>
        </p:nvSpPr>
        <p:spPr>
          <a:xfrm>
            <a:off x="6359640" y="4373911"/>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286978-B64D-4A6B-ACA7-1D2D37FFC2A1}"/>
              </a:ext>
            </a:extLst>
          </p:cNvPr>
          <p:cNvPicPr>
            <a:picLocks noChangeAspect="1"/>
          </p:cNvPicPr>
          <p:nvPr/>
        </p:nvPicPr>
        <p:blipFill>
          <a:blip r:embed="rId2"/>
          <a:stretch>
            <a:fillRect/>
          </a:stretch>
        </p:blipFill>
        <p:spPr>
          <a:xfrm flipV="1">
            <a:off x="216628" y="1977009"/>
            <a:ext cx="6336572" cy="93343"/>
          </a:xfrm>
          <a:prstGeom prst="rect">
            <a:avLst/>
          </a:prstGeom>
        </p:spPr>
      </p:pic>
      <p:pic>
        <p:nvPicPr>
          <p:cNvPr id="16" name="Picture 15">
            <a:extLst>
              <a:ext uri="{FF2B5EF4-FFF2-40B4-BE49-F238E27FC236}">
                <a16:creationId xmlns:a16="http://schemas.microsoft.com/office/drawing/2014/main" id="{C9296B66-9F19-48AA-BDEC-6CC766EDA90C}"/>
              </a:ext>
            </a:extLst>
          </p:cNvPr>
          <p:cNvPicPr>
            <a:picLocks noChangeAspect="1"/>
          </p:cNvPicPr>
          <p:nvPr/>
        </p:nvPicPr>
        <p:blipFill>
          <a:blip r:embed="rId2"/>
          <a:stretch>
            <a:fillRect/>
          </a:stretch>
        </p:blipFill>
        <p:spPr>
          <a:xfrm>
            <a:off x="871364" y="2863164"/>
            <a:ext cx="7868776" cy="93343"/>
          </a:xfrm>
          <a:prstGeom prst="rect">
            <a:avLst/>
          </a:prstGeom>
        </p:spPr>
      </p:pic>
      <p:cxnSp>
        <p:nvCxnSpPr>
          <p:cNvPr id="31" name="Straight Connector 30">
            <a:extLst>
              <a:ext uri="{FF2B5EF4-FFF2-40B4-BE49-F238E27FC236}">
                <a16:creationId xmlns:a16="http://schemas.microsoft.com/office/drawing/2014/main" id="{59F911CB-724F-41A4-9508-903BD26ED73E}"/>
              </a:ext>
            </a:extLst>
          </p:cNvPr>
          <p:cNvCxnSpPr>
            <a:cxnSpLocks/>
          </p:cNvCxnSpPr>
          <p:nvPr/>
        </p:nvCxnSpPr>
        <p:spPr>
          <a:xfrm>
            <a:off x="188839" y="3333750"/>
            <a:ext cx="148727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a16="http://schemas.microsoft.com/office/drawing/2014/main" id="{73345A94-CDA1-4180-94DB-6F368380EFAD}"/>
              </a:ext>
            </a:extLst>
          </p:cNvPr>
          <p:cNvCxnSpPr>
            <a:cxnSpLocks/>
          </p:cNvCxnSpPr>
          <p:nvPr/>
        </p:nvCxnSpPr>
        <p:spPr>
          <a:xfrm>
            <a:off x="7753787" y="3714750"/>
            <a:ext cx="55201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3" name="Straight Connector 32">
            <a:extLst>
              <a:ext uri="{FF2B5EF4-FFF2-40B4-BE49-F238E27FC236}">
                <a16:creationId xmlns:a16="http://schemas.microsoft.com/office/drawing/2014/main" id="{38248C78-1C25-459F-8549-2AC68A245E73}"/>
              </a:ext>
            </a:extLst>
          </p:cNvPr>
          <p:cNvCxnSpPr>
            <a:cxnSpLocks/>
          </p:cNvCxnSpPr>
          <p:nvPr/>
        </p:nvCxnSpPr>
        <p:spPr>
          <a:xfrm>
            <a:off x="146087" y="4171950"/>
            <a:ext cx="851361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Straight Connector 33">
            <a:extLst>
              <a:ext uri="{FF2B5EF4-FFF2-40B4-BE49-F238E27FC236}">
                <a16:creationId xmlns:a16="http://schemas.microsoft.com/office/drawing/2014/main" id="{4B7FC339-FE3C-43F1-AD83-B655A8E021E5}"/>
              </a:ext>
            </a:extLst>
          </p:cNvPr>
          <p:cNvCxnSpPr>
            <a:cxnSpLocks/>
          </p:cNvCxnSpPr>
          <p:nvPr/>
        </p:nvCxnSpPr>
        <p:spPr>
          <a:xfrm>
            <a:off x="216628" y="4629150"/>
            <a:ext cx="1487277" cy="0"/>
          </a:xfrm>
          <a:prstGeom prst="line">
            <a:avLst/>
          </a:prstGeom>
        </p:spPr>
        <p:style>
          <a:lnRef idx="2">
            <a:schemeClr val="accent6"/>
          </a:lnRef>
          <a:fillRef idx="0">
            <a:schemeClr val="accent6"/>
          </a:fillRef>
          <a:effectRef idx="1">
            <a:schemeClr val="accent6"/>
          </a:effectRef>
          <a:fontRef idx="minor">
            <a:schemeClr val="tx1"/>
          </a:fontRef>
        </p:style>
      </p:cxnSp>
      <p:sp>
        <p:nvSpPr>
          <p:cNvPr id="19" name="TextBox 18">
            <a:extLst>
              <a:ext uri="{FF2B5EF4-FFF2-40B4-BE49-F238E27FC236}">
                <a16:creationId xmlns:a16="http://schemas.microsoft.com/office/drawing/2014/main" id="{DFFF0F57-73A8-4818-841C-FC6ED12A17FE}"/>
              </a:ext>
            </a:extLst>
          </p:cNvPr>
          <p:cNvSpPr txBox="1"/>
          <p:nvPr/>
        </p:nvSpPr>
        <p:spPr>
          <a:xfrm>
            <a:off x="360727" y="68257"/>
            <a:ext cx="3101183"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Trả</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lời</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hỏi</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92596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3437" y="301045"/>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17" name="TextBox 16"/>
          <p:cNvSpPr txBox="1"/>
          <p:nvPr/>
        </p:nvSpPr>
        <p:spPr>
          <a:xfrm>
            <a:off x="762000" y="294958"/>
            <a:ext cx="8113488" cy="523208"/>
          </a:xfrm>
          <a:prstGeom prst="rect">
            <a:avLst/>
          </a:prstGeom>
          <a:noFill/>
        </p:spPr>
        <p:txBody>
          <a:bodyPr wrap="square" lIns="91428" tIns="45714" rIns="91428" bIns="45714"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vở</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trả</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lời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hỏi</a:t>
            </a:r>
            <a:r>
              <a:rPr lang="en-US" sz="2800" b="1" dirty="0">
                <a:latin typeface="Times New Roman" panose="02020603050405020304" pitchFamily="18" charset="0"/>
                <a:ea typeface="Arial-Rounded" pitchFamily="34" charset="0"/>
                <a:cs typeface="Times New Roman" panose="02020603050405020304" pitchFamily="18" charset="0"/>
              </a:rPr>
              <a:t> a ở </a:t>
            </a:r>
            <a:r>
              <a:rPr lang="en-US" sz="2800" b="1" dirty="0" err="1">
                <a:latin typeface="Times New Roman" panose="02020603050405020304" pitchFamily="18" charset="0"/>
                <a:ea typeface="Arial-Rounded" pitchFamily="34" charset="0"/>
                <a:cs typeface="Times New Roman" panose="02020603050405020304" pitchFamily="18" charset="0"/>
              </a:rPr>
              <a:t>mục</a:t>
            </a:r>
            <a:r>
              <a:rPr lang="en-US" sz="2800" b="1" dirty="0">
                <a:latin typeface="Times New Roman" panose="02020603050405020304" pitchFamily="18" charset="0"/>
                <a:ea typeface="Arial-Rounded" pitchFamily="34" charset="0"/>
                <a:cs typeface="Times New Roman" panose="02020603050405020304" pitchFamily="18" charset="0"/>
              </a:rPr>
              <a:t> 3</a:t>
            </a:r>
          </a:p>
        </p:txBody>
      </p:sp>
      <p:sp>
        <p:nvSpPr>
          <p:cNvPr id="7" name="TextBox 6"/>
          <p:cNvSpPr txBox="1"/>
          <p:nvPr/>
        </p:nvSpPr>
        <p:spPr>
          <a:xfrm>
            <a:off x="30151" y="954899"/>
            <a:ext cx="8196163" cy="1077206"/>
          </a:xfrm>
          <a:prstGeom prst="rect">
            <a:avLst/>
          </a:prstGeom>
          <a:solidFill>
            <a:srgbClr val="EBAAF0"/>
          </a:solidFill>
        </p:spPr>
        <p:txBody>
          <a:bodyPr wrap="square" lIns="91428" tIns="45714" rIns="91428" bIns="45714" rtlCol="0">
            <a:spAutoFit/>
          </a:bodyPr>
          <a:lstStyle/>
          <a:p>
            <a:pPr algn="just"/>
            <a:r>
              <a:rPr lang="en-US" sz="3200" dirty="0" err="1">
                <a:latin typeface="Times New Roman" panose="02020603050405020304" pitchFamily="18" charset="0"/>
                <a:ea typeface="Arial-Rounded" pitchFamily="34" charset="0"/>
                <a:cs typeface="Times New Roman" panose="02020603050405020304" pitchFamily="18" charset="0"/>
              </a:rPr>
              <a:t>Ngày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đầu</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đi</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học</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bạn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nhỏ</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thấy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cảnh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vật</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xung</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quanh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b="1" dirty="0">
                <a:latin typeface="Arial-Rounded" pitchFamily="34" charset="0"/>
                <a:ea typeface="Arial-Rounded" pitchFamily="34" charset="0"/>
                <a:cs typeface="Arial-Rounded" pitchFamily="34" charset="0"/>
              </a:rPr>
              <a:t>				</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88" y="2506416"/>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A2153B1-CCD5-2AB5-55D8-4782EBF85F41}"/>
              </a:ext>
            </a:extLst>
          </p:cNvPr>
          <p:cNvSpPr txBox="1"/>
          <p:nvPr/>
        </p:nvSpPr>
        <p:spPr>
          <a:xfrm>
            <a:off x="1066800" y="1414794"/>
            <a:ext cx="2682064" cy="584763"/>
          </a:xfrm>
          <a:prstGeom prst="rect">
            <a:avLst/>
          </a:prstGeom>
          <a:noFill/>
          <a:ln>
            <a:noFill/>
          </a:ln>
        </p:spPr>
        <p:txBody>
          <a:bodyPr wrap="square" lIns="91428" tIns="45714" rIns="91428" bIns="45714" rtlCol="0">
            <a:spAutoFit/>
          </a:bodyPr>
          <a:lstStyle/>
          <a:p>
            <a:pPr algn="ct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đều</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thay</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đổi</a:t>
            </a:r>
            <a:endParaRPr lang="en-US" sz="3200"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9586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447DE-3960-C7E0-C789-EAE84958E46E}"/>
              </a:ext>
            </a:extLst>
          </p:cNvPr>
          <p:cNvSpPr>
            <a:spLocks noGrp="1"/>
          </p:cNvSpPr>
          <p:nvPr>
            <p:ph idx="1"/>
          </p:nvPr>
        </p:nvSpPr>
        <p:spPr>
          <a:xfrm>
            <a:off x="457200" y="742950"/>
            <a:ext cx="8229600" cy="1523999"/>
          </a:xfrm>
        </p:spPr>
        <p:txBody>
          <a:bodyPr>
            <a:normAutofit/>
          </a:bodyPr>
          <a:lstStyle/>
          <a:p>
            <a:pPr marL="0" indent="0" algn="ctr">
              <a:buNone/>
            </a:pPr>
            <a:r>
              <a:rPr lang="en-US" sz="4400" dirty="0" err="1">
                <a:solidFill>
                  <a:srgbClr val="FF0000"/>
                </a:solidFill>
                <a:latin typeface="Times New Roman" panose="02020603050405020304" pitchFamily="18" charset="0"/>
                <a:cs typeface="Times New Roman" panose="02020603050405020304" pitchFamily="18" charset="0"/>
              </a:rPr>
              <a:t>Tiết</a:t>
            </a:r>
            <a:r>
              <a:rPr lang="en-US" sz="4400" dirty="0">
                <a:solidFill>
                  <a:srgbClr val="FF0000"/>
                </a:solidFill>
                <a:latin typeface="Times New Roman" panose="02020603050405020304" pitchFamily="18" charset="0"/>
                <a:cs typeface="Times New Roman" panose="02020603050405020304" pitchFamily="18" charset="0"/>
              </a:rPr>
              <a:t> 3</a:t>
            </a:r>
            <a:endParaRPr lang="vi-VN"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13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3437" y="301045"/>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762000" y="294958"/>
            <a:ext cx="8113488" cy="523208"/>
          </a:xfrm>
          <a:prstGeom prst="rect">
            <a:avLst/>
          </a:prstGeom>
          <a:noFill/>
        </p:spPr>
        <p:txBody>
          <a:bodyPr wrap="square" lIns="91428" tIns="45714" rIns="91428" bIns="45714"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Chọn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ngữ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để</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hoàn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thiện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vở</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7" name="TextBox 6"/>
          <p:cNvSpPr txBox="1"/>
          <p:nvPr/>
        </p:nvSpPr>
        <p:spPr>
          <a:xfrm>
            <a:off x="893618" y="897815"/>
            <a:ext cx="6781800" cy="584763"/>
          </a:xfrm>
          <a:prstGeom prst="rect">
            <a:avLst/>
          </a:prstGeom>
          <a:solidFill>
            <a:srgbClr val="EBAAF0"/>
          </a:solidFill>
        </p:spPr>
        <p:txBody>
          <a:bodyPr wrap="square" lIns="91428" tIns="45714" rIns="91428" bIns="45714"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bổ</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ích</a:t>
            </a:r>
            <a:r>
              <a:rPr lang="en-US" sz="3200" b="1" dirty="0">
                <a:latin typeface="Arial-Rounded" pitchFamily="34" charset="0"/>
                <a:ea typeface="Arial-Rounded" pitchFamily="34" charset="0"/>
                <a:cs typeface="Arial-Rounded" pitchFamily="34" charset="0"/>
              </a:rPr>
              <a:t>				</a:t>
            </a:r>
          </a:p>
        </p:txBody>
      </p:sp>
      <p:sp>
        <p:nvSpPr>
          <p:cNvPr id="11" name="TextBox 10"/>
          <p:cNvSpPr txBox="1"/>
          <p:nvPr/>
        </p:nvSpPr>
        <p:spPr>
          <a:xfrm>
            <a:off x="372202" y="2091959"/>
            <a:ext cx="8610600" cy="584763"/>
          </a:xfrm>
          <a:prstGeom prst="rect">
            <a:avLst/>
          </a:prstGeom>
          <a:noFill/>
        </p:spPr>
        <p:txBody>
          <a:bodyPr wrap="square" lIns="91428" tIns="45714" rIns="91428" bIns="45714" rtlCol="0">
            <a:spAutoFit/>
          </a:bodyPr>
          <a:lstStyle/>
          <a:p>
            <a:pPr algn="just"/>
            <a:r>
              <a:rPr lang="en-US" sz="3200" dirty="0" err="1">
                <a:latin typeface="Times New Roman" panose="02020603050405020304" pitchFamily="18" charset="0"/>
                <a:ea typeface="Arial-Rounded" pitchFamily="34" charset="0"/>
                <a:cs typeface="Times New Roman" panose="02020603050405020304" pitchFamily="18" charset="0"/>
              </a:rPr>
              <a:t>Cô</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giáo</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nhìn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các</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bạn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chơi</a:t>
            </a:r>
            <a:r>
              <a:rPr lang="en-US" sz="3200" dirty="0">
                <a:latin typeface="Times New Roman" panose="02020603050405020304" pitchFamily="18" charset="0"/>
                <a:ea typeface="Arial-Rounded" pitchFamily="34" charset="0"/>
                <a:cs typeface="Times New Roman" panose="02020603050405020304" pitchFamily="18" charset="0"/>
              </a:rPr>
              <a:t> ở </a:t>
            </a:r>
            <a:r>
              <a:rPr lang="en-US" sz="3200" dirty="0" err="1">
                <a:latin typeface="Times New Roman" panose="02020603050405020304" pitchFamily="18" charset="0"/>
                <a:ea typeface="Arial-Rounded" pitchFamily="34" charset="0"/>
                <a:cs typeface="Times New Roman" panose="02020603050405020304" pitchFamily="18" charset="0"/>
              </a:rPr>
              <a:t>sân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trường</a:t>
            </a:r>
            <a:r>
              <a:rPr lang="en-US" sz="3200" b="1" dirty="0">
                <a:latin typeface="Times New Roman" panose="02020603050405020304" pitchFamily="18" charset="0"/>
                <a:ea typeface="Arial-Rounded" pitchFamily="34" charset="0"/>
                <a:cs typeface="Times New Roman" panose="02020603050405020304" pitchFamily="18" charset="0"/>
              </a:rPr>
              <a:t>.</a:t>
            </a:r>
          </a:p>
        </p:txBody>
      </p:sp>
      <p:sp>
        <p:nvSpPr>
          <p:cNvPr id="12" name="TextBox 11"/>
          <p:cNvSpPr txBox="1"/>
          <p:nvPr/>
        </p:nvSpPr>
        <p:spPr>
          <a:xfrm>
            <a:off x="5560764" y="890496"/>
            <a:ext cx="2112818" cy="584763"/>
          </a:xfrm>
          <a:prstGeom prst="rect">
            <a:avLst/>
          </a:prstGeom>
          <a:solidFill>
            <a:srgbClr val="EBAAF0"/>
          </a:solidFill>
        </p:spPr>
        <p:txBody>
          <a:bodyPr wrap="square" lIns="91428" tIns="45714" rIns="91428" bIns="45714"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xa</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lạ</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13" name="TextBox 12"/>
          <p:cNvSpPr txBox="1"/>
          <p:nvPr/>
        </p:nvSpPr>
        <p:spPr>
          <a:xfrm>
            <a:off x="970234" y="890495"/>
            <a:ext cx="2112818" cy="584763"/>
          </a:xfrm>
          <a:prstGeom prst="rect">
            <a:avLst/>
          </a:prstGeom>
          <a:solidFill>
            <a:srgbClr val="EBAAF0"/>
          </a:solidFill>
        </p:spPr>
        <p:txBody>
          <a:bodyPr wrap="square" lIns="91428" tIns="45714" rIns="91428" bIns="45714"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buổi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mai</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10" name="TextBox 9"/>
          <p:cNvSpPr txBox="1"/>
          <p:nvPr/>
        </p:nvSpPr>
        <p:spPr>
          <a:xfrm>
            <a:off x="3521808" y="879980"/>
            <a:ext cx="1600200" cy="584763"/>
          </a:xfrm>
          <a:prstGeom prst="rect">
            <a:avLst/>
          </a:prstGeom>
          <a:solidFill>
            <a:srgbClr val="EBAAF0"/>
          </a:solidFill>
          <a:ln>
            <a:noFill/>
          </a:ln>
        </p:spPr>
        <p:txBody>
          <a:bodyPr wrap="square" lIns="91428" tIns="45714" rIns="91428" bIns="45714"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âu</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yếm</a:t>
            </a:r>
            <a:endParaRPr lang="en-US" sz="3200" b="1" dirty="0">
              <a:latin typeface="Times New Roman" panose="02020603050405020304" pitchFamily="18" charset="0"/>
              <a:ea typeface="Arial-Rounded" pitchFamily="34" charset="0"/>
              <a:cs typeface="Times New Roman" panose="02020603050405020304" pitchFamily="18"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A2153B1-CCD5-2AB5-55D8-4782EBF85F41}"/>
              </a:ext>
            </a:extLst>
          </p:cNvPr>
          <p:cNvSpPr txBox="1"/>
          <p:nvPr/>
        </p:nvSpPr>
        <p:spPr>
          <a:xfrm>
            <a:off x="1889936" y="2034776"/>
            <a:ext cx="1633708" cy="584763"/>
          </a:xfrm>
          <a:prstGeom prst="rect">
            <a:avLst/>
          </a:prstGeom>
          <a:noFill/>
          <a:ln>
            <a:noFill/>
          </a:ln>
        </p:spPr>
        <p:txBody>
          <a:bodyPr wrap="square" lIns="91428" tIns="45714" rIns="91428" bIns="45714"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âu</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yếm</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61111E-6 1.32221E-6 L -0.18525 0.18968 " pathEditMode="relative" rAng="0" ptsTypes="AA">
                                      <p:cBhvr>
                                        <p:cTn id="36" dur="2000" fill="hold"/>
                                        <p:tgtEl>
                                          <p:spTgt spid="10"/>
                                        </p:tgtEl>
                                        <p:attrNameLst>
                                          <p:attrName>ppt_x</p:attrName>
                                          <p:attrName>ppt_y</p:attrName>
                                        </p:attrNameLst>
                                      </p:cBhvr>
                                      <p:rCtr x="-9271" y="9484"/>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Quan </a:t>
            </a:r>
            <a:r>
              <a:rPr lang="en-US" sz="2800" b="1" dirty="0" err="1">
                <a:latin typeface="Times New Roman" panose="02020603050405020304" pitchFamily="18" charset="0"/>
                <a:ea typeface="Arial-Rounded" pitchFamily="34" charset="0"/>
                <a:cs typeface="Times New Roman" panose="02020603050405020304" pitchFamily="18" charset="0"/>
              </a:rPr>
              <a:t>sát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tranh</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dùng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ngữ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trong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khung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để</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nói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theo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tranh</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20" name="TextBox 19"/>
          <p:cNvSpPr txBox="1"/>
          <p:nvPr/>
        </p:nvSpPr>
        <p:spPr>
          <a:xfrm>
            <a:off x="2057400" y="1312671"/>
            <a:ext cx="5638800" cy="523208"/>
          </a:xfrm>
          <a:prstGeom prst="rect">
            <a:avLst/>
          </a:prstGeom>
          <a:noFill/>
          <a:ln>
            <a:solidFill>
              <a:schemeClr val="accent6"/>
            </a:solidFill>
          </a:ln>
        </p:spPr>
        <p:txBody>
          <a:bodyPr wrap="square" lIns="91428" tIns="45714" rIns="91428" bIns="45714" rtlCol="0">
            <a:spAutoFit/>
          </a:body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đông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vui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thân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thiện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nổi</a:t>
            </a:r>
            <a:endParaRPr lang="en-US" sz="2800" dirty="0">
              <a:latin typeface="Times New Roman" panose="02020603050405020304" pitchFamily="18" charset="0"/>
              <a:ea typeface="Arial-Rounded" pitchFamily="34"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82" y="2002924"/>
            <a:ext cx="7637317" cy="294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7FD4-00D4-E2A2-02BB-71A5C19DB621}"/>
              </a:ext>
            </a:extLst>
          </p:cNvPr>
          <p:cNvSpPr>
            <a:spLocks noGrp="1"/>
          </p:cNvSpPr>
          <p:nvPr>
            <p:ph type="title"/>
          </p:nvPr>
        </p:nvSpPr>
        <p:spPr>
          <a:xfrm>
            <a:off x="304800" y="1749616"/>
            <a:ext cx="8229600" cy="857250"/>
          </a:xfrm>
        </p:spPr>
        <p:txBody>
          <a:bodyPr/>
          <a:lstStyle/>
          <a:p>
            <a:r>
              <a:rPr lang="en-US" dirty="0">
                <a:latin typeface="Times New Roman" panose="02020603050405020304" pitchFamily="18" charset="0"/>
                <a:cs typeface="Times New Roman" panose="02020603050405020304" pitchFamily="18" charset="0"/>
              </a:rPr>
              <a:t>TIẾT 4</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02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grpSp>
        <p:nvGrpSpPr>
          <p:cNvPr id="2" name="Group 1"/>
          <p:cNvGrpSpPr/>
          <p:nvPr/>
        </p:nvGrpSpPr>
        <p:grpSpPr>
          <a:xfrm>
            <a:off x="167465" y="812101"/>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523208"/>
          </a:xfrm>
          <a:prstGeom prst="rect">
            <a:avLst/>
          </a:prstGeom>
          <a:noFill/>
        </p:spPr>
        <p:txBody>
          <a:bodyPr wrap="square" lIns="91428" tIns="45714" rIns="91428" bIns="45714" rtlCol="0">
            <a:spAutoFit/>
          </a:body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Mẹ</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dẫn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trên</a:t>
            </a:r>
            <a:r>
              <a:rPr lang="en-US" sz="2800" dirty="0">
                <a:latin typeface="Times New Roman" panose="02020603050405020304" pitchFamily="18" charset="0"/>
                <a:ea typeface="Arial-Rounded" pitchFamily="34" charset="0"/>
                <a:cs typeface="Times New Roman" panose="02020603050405020304" pitchFamily="18" charset="0"/>
              </a:rPr>
              <a:t> con </a:t>
            </a:r>
            <a:r>
              <a:rPr lang="en-US" sz="2800" dirty="0" err="1">
                <a:latin typeface="Times New Roman" panose="02020603050405020304" pitchFamily="18" charset="0"/>
                <a:ea typeface="Arial-Rounded" pitchFamily="34" charset="0"/>
                <a:cs typeface="Times New Roman" panose="02020603050405020304" pitchFamily="18" charset="0"/>
              </a:rPr>
              <a:t>đường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làng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dài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hẹp</a:t>
            </a:r>
            <a:r>
              <a:rPr lang="en-US" sz="2800" dirty="0">
                <a:latin typeface="Times New Roman" panose="02020603050405020304" pitchFamily="18" charset="0"/>
                <a:ea typeface="Arial-Rounded" pitchFamily="34" charset="0"/>
                <a:cs typeface="Times New Roman" panose="02020603050405020304" pitchFamily="18" charset="0"/>
              </a:rPr>
              <a:t>.</a:t>
            </a:r>
          </a:p>
        </p:txBody>
      </p:sp>
      <p:sp>
        <p:nvSpPr>
          <p:cNvPr id="7" name="TextBox 6"/>
          <p:cNvSpPr txBox="1"/>
          <p:nvPr/>
        </p:nvSpPr>
        <p:spPr>
          <a:xfrm>
            <a:off x="1018310" y="1841048"/>
            <a:ext cx="6677890" cy="523208"/>
          </a:xfrm>
          <a:prstGeom prst="rect">
            <a:avLst/>
          </a:prstGeom>
          <a:noFill/>
        </p:spPr>
        <p:txBody>
          <a:bodyPr wrap="square" lIns="91428" tIns="45714" rIns="91428" bIns="45714" rtlCol="0">
            <a:spAutoFit/>
          </a:bodyPr>
          <a:lstStyle/>
          <a:p>
            <a:pPr algn="just"/>
            <a:r>
              <a:rPr lang="en-US" sz="2800" dirty="0">
                <a:latin typeface="Times New Roman" panose="02020603050405020304" pitchFamily="18" charset="0"/>
                <a:ea typeface="Arial-Rounded" pitchFamily="34" charset="0"/>
                <a:cs typeface="Times New Roman" panose="02020603050405020304" pitchFamily="18" charset="0"/>
              </a:rPr>
              <a:t>Con </a:t>
            </a:r>
            <a:r>
              <a:rPr lang="en-US" sz="2800" dirty="0" err="1">
                <a:latin typeface="Times New Roman" panose="02020603050405020304" pitchFamily="18" charset="0"/>
                <a:ea typeface="Arial-Rounded" pitchFamily="34" charset="0"/>
                <a:cs typeface="Times New Roman" panose="02020603050405020304" pitchFamily="18" charset="0"/>
              </a:rPr>
              <a:t>đường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đã</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lại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nhiều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sao</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thấy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lạ</a:t>
            </a:r>
            <a:r>
              <a:rPr lang="en-US" sz="2800" dirty="0">
                <a:latin typeface="Times New Roman" panose="02020603050405020304" pitchFamily="18" charset="0"/>
                <a:ea typeface="Arial-Rounded" pitchFamily="34" charset="0"/>
                <a:cs typeface="Times New Roman" panose="02020603050405020304" pitchFamily="18" charset="0"/>
              </a:rPr>
              <a:t>.</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dirty="0">
                <a:latin typeface="Times New Roman" panose="02020603050405020304" pitchFamily="18" charset="0"/>
                <a:ea typeface="Arial-Rounded" pitchFamily="34" charset="0"/>
                <a:cs typeface="Times New Roman" panose="02020603050405020304" pitchFamily="18" charset="0"/>
              </a:rPr>
              <a:t>Khi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đầu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dòng</a:t>
            </a:r>
            <a:r>
              <a:rPr lang="en-US" sz="2800" b="1" dirty="0">
                <a:latin typeface="Times New Roman" panose="02020603050405020304" pitchFamily="18" charset="0"/>
                <a:ea typeface="Arial-Rounded" pitchFamily="34" charset="0"/>
                <a:cs typeface="Times New Roman" panose="02020603050405020304" pitchFamily="18" charset="0"/>
              </a:rPr>
              <a:t>, ta </a:t>
            </a:r>
            <a:r>
              <a:rPr lang="en-US" sz="2800" b="1" dirty="0" err="1">
                <a:latin typeface="Times New Roman" panose="02020603050405020304" pitchFamily="18" charset="0"/>
                <a:ea typeface="Arial-Rounded" pitchFamily="34" charset="0"/>
                <a:cs typeface="Times New Roman" panose="02020603050405020304" pitchFamily="18" charset="0"/>
              </a:rPr>
              <a:t>lưu</a:t>
            </a:r>
            <a:r>
              <a:rPr lang="en-US" sz="2800" b="1" dirty="0">
                <a:latin typeface="Times New Roman" panose="02020603050405020304" pitchFamily="18" charset="0"/>
                <a:ea typeface="Arial-Rounded" pitchFamily="34" charset="0"/>
                <a:cs typeface="Times New Roman" panose="02020603050405020304" pitchFamily="18" charset="0"/>
              </a:rPr>
              <a:t> ý </a:t>
            </a:r>
            <a:r>
              <a:rPr lang="en-US" sz="2800" b="1" dirty="0" err="1">
                <a:latin typeface="Times New Roman" panose="02020603050405020304" pitchFamily="18" charset="0"/>
                <a:ea typeface="Arial-Rounded" pitchFamily="34" charset="0"/>
                <a:cs typeface="Times New Roman" panose="02020603050405020304" pitchFamily="18" charset="0"/>
              </a:rPr>
              <a:t>gì</a:t>
            </a:r>
            <a:r>
              <a:rPr lang="en-US" sz="2800" b="1" dirty="0">
                <a:latin typeface="Times New Roman" panose="02020603050405020304" pitchFamily="18" charset="0"/>
                <a:ea typeface="Arial-Rounded" pitchFamily="34" charset="0"/>
                <a:cs typeface="Times New Roman" panose="02020603050405020304" pitchFamily="18" charset="0"/>
              </a:rPr>
              <a:t>?</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651" y="4473082"/>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Times New Roman" panose="02020603050405020304" pitchFamily="18" charset="0"/>
                <a:ea typeface="Arial-Rounded" pitchFamily="34" charset="0"/>
                <a:cs typeface="Times New Roman" panose="02020603050405020304" pitchFamily="18" charset="0"/>
              </a:rPr>
              <a:t>Những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hoa</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Vì</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sao</a:t>
            </a:r>
            <a:r>
              <a:rPr lang="en-US" sz="2800" b="1" dirty="0">
                <a:latin typeface="Times New Roman" panose="02020603050405020304" pitchFamily="18" charset="0"/>
                <a:ea typeface="Arial-Rounded" pitchFamily="34" charset="0"/>
                <a:cs typeface="Times New Roman" panose="02020603050405020304" pitchFamily="18" charset="0"/>
              </a:rPr>
              <a:t>?</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65429" y="225869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664" y="4517764"/>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Times New Roman" panose="02020603050405020304" pitchFamily="18" charset="0"/>
                <a:ea typeface="Arial-Rounded" pitchFamily="34" charset="0"/>
                <a:cs typeface="Times New Roman" panose="02020603050405020304" pitchFamily="18" charset="0"/>
              </a:rPr>
              <a:t>Kết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thúc</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có</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dấu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gì</a:t>
            </a:r>
            <a:r>
              <a:rPr lang="en-US" sz="2800" b="1" dirty="0">
                <a:latin typeface="Times New Roman" panose="02020603050405020304" pitchFamily="18" charset="0"/>
                <a:ea typeface="Arial-Rounded" pitchFamily="34" charset="0"/>
                <a:cs typeface="Times New Roman" panose="02020603050405020304" pitchFamily="18" charset="0"/>
              </a:rPr>
              <a:t>?</a:t>
            </a:r>
          </a:p>
        </p:txBody>
      </p:sp>
      <p:sp>
        <p:nvSpPr>
          <p:cNvPr id="20" name="Oval 19"/>
          <p:cNvSpPr/>
          <p:nvPr/>
        </p:nvSpPr>
        <p:spPr>
          <a:xfrm>
            <a:off x="7887769" y="159568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752600" y="4500193"/>
            <a:ext cx="6918037" cy="523208"/>
          </a:xfrm>
          <a:prstGeom prst="rect">
            <a:avLst/>
          </a:prstGeom>
          <a:solidFill>
            <a:schemeClr val="bg1"/>
          </a:solidFill>
        </p:spPr>
        <p:txBody>
          <a:bodyPr wrap="square" lIns="91428" tIns="45714" rIns="91428" bIns="45714" rtlCol="0">
            <a:spAutoFit/>
          </a:bodyPr>
          <a:lstStyle/>
          <a:p>
            <a:pPr algn="ctr"/>
            <a:r>
              <a:rPr lang="en-US" sz="2800" b="1" dirty="0">
                <a:latin typeface="Times New Roman" panose="02020603050405020304" pitchFamily="18" charset="0"/>
                <a:ea typeface="Arial-Rounded" pitchFamily="34" charset="0"/>
                <a:cs typeface="Times New Roman" panose="02020603050405020304" pitchFamily="18" charset="0"/>
              </a:rPr>
              <a:t>Em </a:t>
            </a:r>
            <a:r>
              <a:rPr lang="en-US" sz="2800" b="1" dirty="0" err="1">
                <a:latin typeface="Times New Roman" panose="02020603050405020304" pitchFamily="18" charset="0"/>
                <a:ea typeface="Arial-Rounded" pitchFamily="34" charset="0"/>
                <a:cs typeface="Times New Roman" panose="02020603050405020304" pitchFamily="18" charset="0"/>
              </a:rPr>
              <a:t>hãy</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tìm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dễ</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lẫn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trong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bài</a:t>
            </a:r>
            <a:r>
              <a:rPr lang="en-US" sz="2800" b="1" dirty="0">
                <a:latin typeface="Times New Roman" panose="02020603050405020304" pitchFamily="18" charset="0"/>
                <a:ea typeface="Arial-Rounded" pitchFamily="34" charset="0"/>
                <a:cs typeface="Times New Roman" panose="02020603050405020304" pitchFamily="18" charset="0"/>
              </a:rPr>
              <a:t>.</a:t>
            </a:r>
          </a:p>
        </p:txBody>
      </p:sp>
      <p:sp>
        <p:nvSpPr>
          <p:cNvPr id="26" name="Oval 25"/>
          <p:cNvSpPr/>
          <p:nvPr/>
        </p:nvSpPr>
        <p:spPr>
          <a:xfrm>
            <a:off x="7391400" y="204535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37" y="2323565"/>
            <a:ext cx="3553077" cy="17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1372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56059"/>
            <a:ext cx="8451273" cy="523208"/>
          </a:xfrm>
          <a:prstGeom prst="rect">
            <a:avLst/>
          </a:prstGeom>
          <a:noFill/>
        </p:spPr>
        <p:txBody>
          <a:bodyPr wrap="square" lIns="91428" tIns="45714" rIns="91428" bIns="45714"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Tìm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tiếng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cùng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vần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với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mỗi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tiếng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ương</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ươn</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ươi</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ươu</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20" name="Oval 19"/>
          <p:cNvSpPr/>
          <p:nvPr/>
        </p:nvSpPr>
        <p:spPr>
          <a:xfrm>
            <a:off x="834318" y="594186"/>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ương</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23" name="Group 22"/>
          <p:cNvGrpSpPr/>
          <p:nvPr/>
        </p:nvGrpSpPr>
        <p:grpSpPr>
          <a:xfrm>
            <a:off x="869568" y="1363554"/>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1838237"/>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ea typeface="Arial-Rounded" pitchFamily="34" charset="0"/>
                <a:cs typeface="Times New Roman" panose="02020603050405020304" pitchFamily="18" charset="0"/>
              </a:rPr>
              <a:t>nương</a:t>
            </a:r>
            <a:endParaRPr lang="en-US" sz="20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36" name="Rectangle 35"/>
          <p:cNvSpPr/>
          <p:nvPr/>
        </p:nvSpPr>
        <p:spPr>
          <a:xfrm>
            <a:off x="1171770" y="2151391"/>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lương</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37" name="Rectangle 36"/>
          <p:cNvSpPr/>
          <p:nvPr/>
        </p:nvSpPr>
        <p:spPr>
          <a:xfrm rot="19920687">
            <a:off x="2275642" y="1892316"/>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ea typeface="Arial-Rounded" pitchFamily="34" charset="0"/>
                <a:cs typeface="Times New Roman" panose="02020603050405020304" pitchFamily="18" charset="0"/>
              </a:rPr>
              <a:t>nướng</a:t>
            </a:r>
            <a:endParaRPr lang="en-US" sz="20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52" name="Oval 51"/>
          <p:cNvSpPr/>
          <p:nvPr/>
        </p:nvSpPr>
        <p:spPr>
          <a:xfrm>
            <a:off x="4722481" y="57631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ươn</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53" name="Group 52"/>
          <p:cNvGrpSpPr/>
          <p:nvPr/>
        </p:nvGrpSpPr>
        <p:grpSpPr>
          <a:xfrm>
            <a:off x="4757731" y="1345686"/>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182036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sườn</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58" name="Rectangle 57"/>
          <p:cNvSpPr/>
          <p:nvPr/>
        </p:nvSpPr>
        <p:spPr>
          <a:xfrm>
            <a:off x="5059933" y="213352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mượn</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59" name="Rectangle 58"/>
          <p:cNvSpPr/>
          <p:nvPr/>
        </p:nvSpPr>
        <p:spPr>
          <a:xfrm rot="19920687">
            <a:off x="6194505" y="191129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ươn</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0" name="Oval 59"/>
          <p:cNvSpPr/>
          <p:nvPr/>
        </p:nvSpPr>
        <p:spPr>
          <a:xfrm>
            <a:off x="2521559" y="272159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ươi</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61" name="Group 60"/>
          <p:cNvGrpSpPr/>
          <p:nvPr/>
        </p:nvGrpSpPr>
        <p:grpSpPr>
          <a:xfrm>
            <a:off x="2556809" y="3490966"/>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396564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cười</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6" name="Rectangle 65"/>
          <p:cNvSpPr/>
          <p:nvPr/>
        </p:nvSpPr>
        <p:spPr>
          <a:xfrm>
            <a:off x="2859011" y="427880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tươi</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7" name="Rectangle 66"/>
          <p:cNvSpPr/>
          <p:nvPr/>
        </p:nvSpPr>
        <p:spPr>
          <a:xfrm rot="19920687">
            <a:off x="3993583" y="405657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tưới</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8" name="Oval 67"/>
          <p:cNvSpPr/>
          <p:nvPr/>
        </p:nvSpPr>
        <p:spPr>
          <a:xfrm>
            <a:off x="6569471" y="279132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ươu</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69" name="Group 68"/>
          <p:cNvGrpSpPr/>
          <p:nvPr/>
        </p:nvGrpSpPr>
        <p:grpSpPr>
          <a:xfrm>
            <a:off x="6613296" y="3516297"/>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3990980"/>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hươu</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74" name="Rectangle 73"/>
          <p:cNvSpPr/>
          <p:nvPr/>
        </p:nvSpPr>
        <p:spPr>
          <a:xfrm>
            <a:off x="6915498" y="4304134"/>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rượu</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75" name="Rectangle 74"/>
          <p:cNvSpPr/>
          <p:nvPr/>
        </p:nvSpPr>
        <p:spPr>
          <a:xfrm rot="19920687">
            <a:off x="8050070" y="4081908"/>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ea typeface="Arial-Rounded" pitchFamily="34" charset="0"/>
                <a:cs typeface="Times New Roman" panose="02020603050405020304" pitchFamily="18" charset="0"/>
              </a:rPr>
              <a:t>khướu</a:t>
            </a:r>
            <a:endParaRPr lang="en-US" sz="20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dirty="0" err="1">
                <a:latin typeface="Times New Roman" panose="02020603050405020304" pitchFamily="18" charset="0"/>
                <a:ea typeface="Arial-Rounded" pitchFamily="34" charset="0"/>
                <a:cs typeface="Times New Roman" panose="02020603050405020304" pitchFamily="18" charset="0"/>
              </a:rPr>
              <a:t>Ôn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và</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khởi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động</a:t>
            </a:r>
            <a:endParaRPr lang="en-US"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79674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Hát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một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bài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hát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về</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ngày</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đầu</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tiên</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học</a:t>
            </a:r>
            <a:endParaRPr lang="en-US" sz="3200" b="1" dirty="0">
              <a:latin typeface="Times New Roman" panose="02020603050405020304" pitchFamily="18" charset="0"/>
              <a:ea typeface="Arial-Rounded" pitchFamily="34"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7" y="989158"/>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1950"/>
            <a:ext cx="8763000" cy="3970318"/>
          </a:xfrm>
          <a:prstGeom prst="rect">
            <a:avLst/>
          </a:prstGeom>
        </p:spPr>
        <p:txBody>
          <a:bodyPr wrap="square">
            <a:spAutoFit/>
          </a:bodyPr>
          <a:lstStyle/>
          <a:p>
            <a:pPr algn="just"/>
            <a:r>
              <a:rPr lang="vi-VN" sz="2800" b="1" dirty="0">
                <a:solidFill>
                  <a:srgbClr val="000000"/>
                </a:solidFill>
                <a:latin typeface="Times New Roman" panose="02020603050405020304" pitchFamily="18" charset="0"/>
                <a:cs typeface="Times New Roman" panose="02020603050405020304" pitchFamily="18" charset="0"/>
              </a:rPr>
              <a:t>Bài tập bắt buộc</a:t>
            </a:r>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800" b="1" dirty="0">
                <a:solidFill>
                  <a:srgbClr val="000000"/>
                </a:solidFill>
                <a:latin typeface="Times New Roman" panose="02020603050405020304" pitchFamily="18" charset="0"/>
                <a:cs typeface="Times New Roman" panose="02020603050405020304" pitchFamily="18" charset="0"/>
              </a:rPr>
              <a:t>Câu hỏi (Trang 21 VBT Tiếng Việt lớp 1 Tập 2 )</a:t>
            </a:r>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Sắp xếp các từ ngữ thành câu và viết lại câu </a:t>
            </a:r>
          </a:p>
          <a:p>
            <a:pPr marL="514350" indent="-514350" algn="just">
              <a:buAutoNum type="alphaLcPeriod"/>
            </a:pPr>
            <a:r>
              <a:rPr lang="vi-VN" sz="2800" dirty="0">
                <a:solidFill>
                  <a:srgbClr val="000000"/>
                </a:solidFill>
                <a:latin typeface="Times New Roman" panose="02020603050405020304" pitchFamily="18" charset="0"/>
                <a:cs typeface="Times New Roman" panose="02020603050405020304" pitchFamily="18" charset="0"/>
              </a:rPr>
              <a:t>tôi, đi học, hôm nay </a:t>
            </a:r>
            <a:endParaRPr lang="en-US" sz="2800" dirty="0">
              <a:solidFill>
                <a:srgbClr val="000000"/>
              </a:solidFill>
              <a:latin typeface="Times New Roman" panose="02020603050405020304" pitchFamily="18" charset="0"/>
              <a:cs typeface="Times New Roman" panose="02020603050405020304" pitchFamily="18" charset="0"/>
            </a:endParaRPr>
          </a:p>
          <a:p>
            <a:pPr marL="514350" indent="-514350" algn="just">
              <a:buAutoNum type="alphaLcPeriod"/>
            </a:pPr>
            <a:endParaRPr lang="en-US" sz="2800" dirty="0">
              <a:solidFill>
                <a:srgbClr val="000000"/>
              </a:solidFill>
              <a:latin typeface="Times New Roman" panose="02020603050405020304" pitchFamily="18" charset="0"/>
              <a:cs typeface="Times New Roman" panose="02020603050405020304" pitchFamily="18" charset="0"/>
            </a:endParaRPr>
          </a:p>
          <a:p>
            <a:pPr algn="just"/>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800" dirty="0">
                <a:solidFill>
                  <a:srgbClr val="000000"/>
                </a:solidFill>
                <a:latin typeface="Times New Roman" panose="02020603050405020304" pitchFamily="18" charset="0"/>
                <a:cs typeface="Times New Roman" panose="02020603050405020304" pitchFamily="18" charset="0"/>
              </a:rPr>
              <a:t>b. cũng, nhớ, ngày đầu, ai, đến trường </a:t>
            </a:r>
            <a:endParaRPr lang="en-US" sz="2800" dirty="0">
              <a:solidFill>
                <a:srgbClr val="000000"/>
              </a:solidFill>
              <a:latin typeface="Times New Roman" panose="02020603050405020304" pitchFamily="18" charset="0"/>
              <a:cs typeface="Times New Roman" panose="02020603050405020304" pitchFamily="18" charset="0"/>
            </a:endParaRP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just"/>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2266950"/>
            <a:ext cx="4724400" cy="646331"/>
          </a:xfrm>
          <a:prstGeom prst="rect">
            <a:avLst/>
          </a:prstGeom>
          <a:noFill/>
        </p:spPr>
        <p:txBody>
          <a:bodyPr wrap="square" rtlCol="0">
            <a:spAutoFit/>
          </a:bodyPr>
          <a:lstStyle/>
          <a:p>
            <a:r>
              <a:rPr lang="en-US" sz="3600" b="1" dirty="0" err="1">
                <a:solidFill>
                  <a:srgbClr val="FF0000"/>
                </a:solidFill>
                <a:latin typeface="HP001 4 hang 1 ô ly" panose="020B0603050302020204" pitchFamily="34" charset="0"/>
              </a:rPr>
              <a:t>Hôm</a:t>
            </a:r>
            <a:r>
              <a:rPr lang="en-US" sz="3600" b="1" dirty="0">
                <a:solidFill>
                  <a:srgbClr val="FF0000"/>
                </a:solidFill>
                <a:latin typeface="HP001 4 hang 1 ô ly" panose="020B0603050302020204" pitchFamily="34" charset="0"/>
              </a:rPr>
              <a:t> nay </a:t>
            </a:r>
            <a:r>
              <a:rPr lang="en-US" sz="3600" b="1" dirty="0" err="1">
                <a:solidFill>
                  <a:srgbClr val="FF0000"/>
                </a:solidFill>
                <a:latin typeface="HP001 4 hang 1 ô ly" panose="020B0603050302020204" pitchFamily="34" charset="0"/>
              </a:rPr>
              <a:t>tôi</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đi</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học</a:t>
            </a:r>
            <a:r>
              <a:rPr lang="en-US" sz="3600" b="1" dirty="0">
                <a:solidFill>
                  <a:srgbClr val="FF0000"/>
                </a:solidFill>
                <a:latin typeface="HP001 4 hang 1 ô ly" panose="020B0603050302020204" pitchFamily="34" charset="0"/>
              </a:rPr>
              <a:t>.</a:t>
            </a:r>
          </a:p>
        </p:txBody>
      </p:sp>
      <p:sp>
        <p:nvSpPr>
          <p:cNvPr id="4" name="TextBox 3"/>
          <p:cNvSpPr txBox="1"/>
          <p:nvPr/>
        </p:nvSpPr>
        <p:spPr>
          <a:xfrm>
            <a:off x="457200" y="3686579"/>
            <a:ext cx="8001000" cy="646331"/>
          </a:xfrm>
          <a:prstGeom prst="rect">
            <a:avLst/>
          </a:prstGeom>
          <a:noFill/>
        </p:spPr>
        <p:txBody>
          <a:bodyPr wrap="square" rtlCol="0">
            <a:spAutoFit/>
          </a:bodyPr>
          <a:lstStyle/>
          <a:p>
            <a:r>
              <a:rPr lang="en-US" sz="3600" b="1" dirty="0">
                <a:solidFill>
                  <a:srgbClr val="FF0000"/>
                </a:solidFill>
                <a:latin typeface="HP001 4 hang 1 ô ly" panose="020B0603050302020204" pitchFamily="34" charset="0"/>
              </a:rPr>
              <a:t>Ai </a:t>
            </a:r>
            <a:r>
              <a:rPr lang="en-US" sz="3600" b="1" dirty="0" err="1">
                <a:solidFill>
                  <a:srgbClr val="FF0000"/>
                </a:solidFill>
                <a:latin typeface="HP001 4 hang 1 ô ly" panose="020B0603050302020204" pitchFamily="34" charset="0"/>
              </a:rPr>
              <a:t>cũng</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nhớ</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ngày</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đầu</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đến</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trường</a:t>
            </a:r>
            <a:r>
              <a:rPr lang="en-US" sz="3600" b="1" dirty="0">
                <a:solidFill>
                  <a:srgbClr val="FF0000"/>
                </a:solidFill>
                <a:latin typeface="HP001 4 hang 1 ô ly" panose="020B0603050302020204" pitchFamily="34" charset="0"/>
              </a:rPr>
              <a:t>.</a:t>
            </a:r>
          </a:p>
        </p:txBody>
      </p:sp>
    </p:spTree>
    <p:extLst>
      <p:ext uri="{BB962C8B-B14F-4D97-AF65-F5344CB8AC3E}">
        <p14:creationId xmlns:p14="http://schemas.microsoft.com/office/powerpoint/2010/main" val="4462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2" y="285750"/>
            <a:ext cx="8991600" cy="3970318"/>
          </a:xfrm>
          <a:prstGeom prst="rect">
            <a:avLst/>
          </a:prstGeom>
        </p:spPr>
        <p:txBody>
          <a:bodyPr wrap="square">
            <a:spAutoFit/>
          </a:bodyPr>
          <a:lstStyle/>
          <a:p>
            <a:pPr algn="just"/>
            <a:r>
              <a:rPr lang="en-US" sz="2800" b="1" dirty="0" err="1">
                <a:solidFill>
                  <a:srgbClr val="000000"/>
                </a:solidFill>
                <a:latin typeface="HP001 4 hang 1 ô ly" panose="020B0603050302020204" pitchFamily="34" charset="0"/>
                <a:cs typeface="Times New Roman" panose="02020603050405020304" pitchFamily="18" charset="0"/>
              </a:rPr>
              <a:t>Bài</a:t>
            </a:r>
            <a:r>
              <a:rPr lang="en-US" sz="2800" b="1" dirty="0">
                <a:solidFill>
                  <a:srgbClr val="000000"/>
                </a:solidFill>
                <a:latin typeface="HP001 4 hang 1 ô ly" panose="020B0603050302020204" pitchFamily="34" charset="0"/>
                <a:cs typeface="Times New Roman" panose="02020603050405020304" pitchFamily="18" charset="0"/>
              </a:rPr>
              <a:t> </a:t>
            </a:r>
            <a:r>
              <a:rPr lang="en-US" sz="2800" b="1" dirty="0" err="1">
                <a:solidFill>
                  <a:srgbClr val="000000"/>
                </a:solidFill>
                <a:latin typeface="HP001 4 hang 1 ô ly" panose="020B0603050302020204" pitchFamily="34" charset="0"/>
                <a:cs typeface="Times New Roman" panose="02020603050405020304" pitchFamily="18" charset="0"/>
              </a:rPr>
              <a:t>tập</a:t>
            </a:r>
            <a:r>
              <a:rPr lang="en-US" sz="2800" b="1" dirty="0">
                <a:solidFill>
                  <a:srgbClr val="000000"/>
                </a:solidFill>
                <a:latin typeface="HP001 4 hang 1 ô ly" panose="020B0603050302020204" pitchFamily="34" charset="0"/>
                <a:cs typeface="Times New Roman" panose="02020603050405020304" pitchFamily="18" charset="0"/>
              </a:rPr>
              <a:t> </a:t>
            </a:r>
            <a:r>
              <a:rPr lang="en-US" sz="2800" b="1" dirty="0" err="1">
                <a:solidFill>
                  <a:srgbClr val="000000"/>
                </a:solidFill>
                <a:latin typeface="HP001 4 hang 1 ô ly" panose="020B0603050302020204" pitchFamily="34" charset="0"/>
                <a:cs typeface="Times New Roman" panose="02020603050405020304" pitchFamily="18" charset="0"/>
              </a:rPr>
              <a:t>tự</a:t>
            </a:r>
            <a:r>
              <a:rPr lang="en-US" sz="2800" b="1" dirty="0">
                <a:solidFill>
                  <a:srgbClr val="000000"/>
                </a:solidFill>
                <a:latin typeface="HP001 4 hang 1 ô ly" panose="020B0603050302020204" pitchFamily="34" charset="0"/>
                <a:cs typeface="Times New Roman" panose="02020603050405020304" pitchFamily="18" charset="0"/>
              </a:rPr>
              <a:t> </a:t>
            </a:r>
            <a:r>
              <a:rPr lang="en-US" sz="2800" b="1" dirty="0" err="1">
                <a:solidFill>
                  <a:srgbClr val="000000"/>
                </a:solidFill>
                <a:latin typeface="HP001 4 hang 1 ô ly" panose="020B0603050302020204" pitchFamily="34" charset="0"/>
                <a:cs typeface="Times New Roman" panose="02020603050405020304" pitchFamily="18" charset="0"/>
              </a:rPr>
              <a:t>chọn</a:t>
            </a:r>
            <a:endParaRPr lang="en-US" sz="2800" dirty="0">
              <a:solidFill>
                <a:srgbClr val="000000"/>
              </a:solidFill>
              <a:latin typeface="HP001 4 hang 1 ô ly" panose="020B0603050302020204" pitchFamily="34" charset="0"/>
              <a:cs typeface="Times New Roman" panose="02020603050405020304" pitchFamily="18" charset="0"/>
            </a:endParaRPr>
          </a:p>
          <a:p>
            <a:pPr algn="just"/>
            <a:r>
              <a:rPr lang="en-US" sz="2800" b="1" dirty="0" err="1">
                <a:solidFill>
                  <a:srgbClr val="000000"/>
                </a:solidFill>
                <a:latin typeface="HP001 4 hang 1 ô ly" panose="020B0603050302020204" pitchFamily="34" charset="0"/>
                <a:cs typeface="Times New Roman" panose="02020603050405020304" pitchFamily="18" charset="0"/>
              </a:rPr>
              <a:t>Câu</a:t>
            </a:r>
            <a:r>
              <a:rPr lang="en-US" sz="2800" b="1" dirty="0">
                <a:solidFill>
                  <a:srgbClr val="000000"/>
                </a:solidFill>
                <a:latin typeface="HP001 4 hang 1 ô ly" panose="020B0603050302020204" pitchFamily="34" charset="0"/>
                <a:cs typeface="Times New Roman" panose="02020603050405020304" pitchFamily="18" charset="0"/>
              </a:rPr>
              <a:t> 1 (</a:t>
            </a:r>
            <a:r>
              <a:rPr lang="en-US" sz="2800" b="1" dirty="0" err="1">
                <a:solidFill>
                  <a:srgbClr val="000000"/>
                </a:solidFill>
                <a:latin typeface="HP001 4 hang 1 ô ly" panose="020B0603050302020204" pitchFamily="34" charset="0"/>
                <a:cs typeface="Times New Roman" panose="02020603050405020304" pitchFamily="18" charset="0"/>
              </a:rPr>
              <a:t>Trang</a:t>
            </a:r>
            <a:r>
              <a:rPr lang="en-US" sz="2800" b="1" dirty="0">
                <a:solidFill>
                  <a:srgbClr val="000000"/>
                </a:solidFill>
                <a:latin typeface="HP001 4 hang 1 ô ly" panose="020B0603050302020204" pitchFamily="34" charset="0"/>
                <a:cs typeface="Times New Roman" panose="02020603050405020304" pitchFamily="18" charset="0"/>
              </a:rPr>
              <a:t> 21 VBT </a:t>
            </a:r>
            <a:r>
              <a:rPr lang="en-US" sz="2800" b="1" dirty="0" err="1">
                <a:solidFill>
                  <a:srgbClr val="000000"/>
                </a:solidFill>
                <a:latin typeface="HP001 4 hang 1 ô ly" panose="020B0603050302020204" pitchFamily="34" charset="0"/>
                <a:cs typeface="Times New Roman" panose="02020603050405020304" pitchFamily="18" charset="0"/>
              </a:rPr>
              <a:t>Tiếng</a:t>
            </a:r>
            <a:r>
              <a:rPr lang="en-US" sz="2800" b="1" dirty="0">
                <a:solidFill>
                  <a:srgbClr val="000000"/>
                </a:solidFill>
                <a:latin typeface="HP001 4 hang 1 ô ly" panose="020B0603050302020204" pitchFamily="34" charset="0"/>
                <a:cs typeface="Times New Roman" panose="02020603050405020304" pitchFamily="18" charset="0"/>
              </a:rPr>
              <a:t> </a:t>
            </a:r>
            <a:r>
              <a:rPr lang="en-US" sz="2800" b="1" dirty="0" err="1">
                <a:solidFill>
                  <a:srgbClr val="000000"/>
                </a:solidFill>
                <a:latin typeface="HP001 4 hang 1 ô ly" panose="020B0603050302020204" pitchFamily="34" charset="0"/>
                <a:cs typeface="Times New Roman" panose="02020603050405020304" pitchFamily="18" charset="0"/>
              </a:rPr>
              <a:t>Việt</a:t>
            </a:r>
            <a:r>
              <a:rPr lang="en-US" sz="2800" b="1" dirty="0">
                <a:solidFill>
                  <a:srgbClr val="000000"/>
                </a:solidFill>
                <a:latin typeface="HP001 4 hang 1 ô ly" panose="020B0603050302020204" pitchFamily="34" charset="0"/>
                <a:cs typeface="Times New Roman" panose="02020603050405020304" pitchFamily="18" charset="0"/>
              </a:rPr>
              <a:t> </a:t>
            </a:r>
            <a:r>
              <a:rPr lang="en-US" sz="2800" b="1" dirty="0" err="1">
                <a:solidFill>
                  <a:srgbClr val="000000"/>
                </a:solidFill>
                <a:latin typeface="HP001 4 hang 1 ô ly" panose="020B0603050302020204" pitchFamily="34" charset="0"/>
                <a:cs typeface="Times New Roman" panose="02020603050405020304" pitchFamily="18" charset="0"/>
              </a:rPr>
              <a:t>lớp</a:t>
            </a:r>
            <a:r>
              <a:rPr lang="en-US" sz="2800" b="1" dirty="0">
                <a:solidFill>
                  <a:srgbClr val="000000"/>
                </a:solidFill>
                <a:latin typeface="HP001 4 hang 1 ô ly" panose="020B0603050302020204" pitchFamily="34" charset="0"/>
                <a:cs typeface="Times New Roman" panose="02020603050405020304" pitchFamily="18" charset="0"/>
              </a:rPr>
              <a:t> 1 </a:t>
            </a:r>
            <a:r>
              <a:rPr lang="en-US" sz="2800" b="1" dirty="0" err="1">
                <a:solidFill>
                  <a:srgbClr val="000000"/>
                </a:solidFill>
                <a:latin typeface="HP001 4 hang 1 ô ly" panose="020B0603050302020204" pitchFamily="34" charset="0"/>
                <a:cs typeface="Times New Roman" panose="02020603050405020304" pitchFamily="18" charset="0"/>
              </a:rPr>
              <a:t>Tập</a:t>
            </a:r>
            <a:r>
              <a:rPr lang="en-US" sz="2800" b="1" dirty="0">
                <a:solidFill>
                  <a:srgbClr val="000000"/>
                </a:solidFill>
                <a:latin typeface="HP001 4 hang 1 ô ly" panose="020B0603050302020204" pitchFamily="34" charset="0"/>
                <a:cs typeface="Times New Roman" panose="02020603050405020304" pitchFamily="18" charset="0"/>
              </a:rPr>
              <a:t> 2 )</a:t>
            </a:r>
            <a:endParaRPr lang="en-US" sz="2800" dirty="0">
              <a:solidFill>
                <a:srgbClr val="000000"/>
              </a:solidFill>
              <a:latin typeface="HP001 4 hang 1 ô ly" panose="020B0603050302020204" pitchFamily="34" charset="0"/>
              <a:cs typeface="Times New Roman" panose="02020603050405020304" pitchFamily="18" charset="0"/>
            </a:endParaRPr>
          </a:p>
          <a:p>
            <a:pPr algn="just"/>
            <a:r>
              <a:rPr lang="en-US" sz="2800" dirty="0" err="1">
                <a:solidFill>
                  <a:srgbClr val="000000"/>
                </a:solidFill>
                <a:latin typeface="HP001 4 hang 1 ô ly" panose="020B0603050302020204" pitchFamily="34" charset="0"/>
                <a:cs typeface="Times New Roman" panose="02020603050405020304" pitchFamily="18" charset="0"/>
              </a:rPr>
              <a:t>Điền</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vào</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chỗ</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trống</a:t>
            </a:r>
            <a:r>
              <a:rPr lang="en-US" sz="2800" dirty="0">
                <a:solidFill>
                  <a:srgbClr val="000000"/>
                </a:solidFill>
                <a:latin typeface="HP001 4 hang 1 ô ly" panose="020B0603050302020204" pitchFamily="34" charset="0"/>
                <a:cs typeface="Times New Roman" panose="02020603050405020304" pitchFamily="18" charset="0"/>
              </a:rPr>
              <a:t> </a:t>
            </a:r>
          </a:p>
          <a:p>
            <a:pPr algn="just"/>
            <a:r>
              <a:rPr lang="en-US" sz="2800" dirty="0">
                <a:solidFill>
                  <a:srgbClr val="000000"/>
                </a:solidFill>
                <a:latin typeface="HP001 4 hang 1 ô ly" panose="020B0603050302020204" pitchFamily="34" charset="0"/>
                <a:cs typeface="Times New Roman" panose="02020603050405020304" pitchFamily="18" charset="0"/>
              </a:rPr>
              <a:t>a. </a:t>
            </a:r>
            <a:r>
              <a:rPr lang="en-US" sz="2800" i="1" dirty="0" err="1">
                <a:solidFill>
                  <a:srgbClr val="000000"/>
                </a:solidFill>
                <a:latin typeface="HP001 4 hang 1 ô ly" panose="020B0603050302020204" pitchFamily="34" charset="0"/>
                <a:cs typeface="Times New Roman" panose="02020603050405020304" pitchFamily="18" charset="0"/>
              </a:rPr>
              <a:t>iêm</a:t>
            </a:r>
            <a:r>
              <a:rPr lang="en-US" sz="2800" i="1" dirty="0">
                <a:solidFill>
                  <a:srgbClr val="000000"/>
                </a:solidFill>
                <a:latin typeface="HP001 4 hang 1 ô ly" panose="020B0603050302020204" pitchFamily="34" charset="0"/>
                <a:cs typeface="Times New Roman" panose="02020603050405020304" pitchFamily="18" charset="0"/>
              </a:rPr>
              <a:t> </a:t>
            </a:r>
            <a:r>
              <a:rPr lang="en-US" sz="2800" dirty="0">
                <a:solidFill>
                  <a:srgbClr val="000000"/>
                </a:solidFill>
                <a:latin typeface="HP001 4 hang 1 ô ly" panose="020B0603050302020204" pitchFamily="34" charset="0"/>
                <a:cs typeface="Times New Roman" panose="02020603050405020304" pitchFamily="18" charset="0"/>
              </a:rPr>
              <a:t>hay </a:t>
            </a:r>
            <a:r>
              <a:rPr lang="en-US" sz="2800" i="1" dirty="0" err="1">
                <a:solidFill>
                  <a:srgbClr val="000000"/>
                </a:solidFill>
                <a:latin typeface="HP001 4 hang 1 ô ly" panose="020B0603050302020204" pitchFamily="34" charset="0"/>
                <a:cs typeface="Times New Roman" panose="02020603050405020304" pitchFamily="18" charset="0"/>
              </a:rPr>
              <a:t>im</a:t>
            </a:r>
            <a:r>
              <a:rPr lang="en-US" sz="2800" i="1" dirty="0">
                <a:solidFill>
                  <a:srgbClr val="000000"/>
                </a:solidFill>
                <a:latin typeface="HP001 4 hang 1 ô ly" panose="020B0603050302020204" pitchFamily="34" charset="0"/>
                <a:cs typeface="Times New Roman" panose="02020603050405020304" pitchFamily="18" charset="0"/>
              </a:rPr>
              <a:t>? </a:t>
            </a:r>
            <a:endParaRPr lang="en-US" sz="2800" dirty="0">
              <a:solidFill>
                <a:srgbClr val="000000"/>
              </a:solidFill>
              <a:latin typeface="HP001 4 hang 1 ô ly" panose="020B0603050302020204" pitchFamily="34" charset="0"/>
              <a:cs typeface="Times New Roman" panose="02020603050405020304" pitchFamily="18" charset="0"/>
            </a:endParaRPr>
          </a:p>
          <a:p>
            <a:pPr algn="just"/>
            <a:r>
              <a:rPr lang="en-US" sz="2800" dirty="0">
                <a:solidFill>
                  <a:srgbClr val="000000"/>
                </a:solidFill>
                <a:latin typeface="HP001 4 hang 1 ô ly" panose="020B0603050302020204" pitchFamily="34" charset="0"/>
                <a:cs typeface="Times New Roman" panose="02020603050405020304" pitchFamily="18" charset="0"/>
              </a:rPr>
              <a:t>Ch...   </a:t>
            </a:r>
            <a:r>
              <a:rPr lang="en-US" sz="2800" dirty="0" err="1">
                <a:solidFill>
                  <a:srgbClr val="000000"/>
                </a:solidFill>
                <a:latin typeface="HP001 4 hang 1 ô ly" panose="020B0603050302020204" pitchFamily="34" charset="0"/>
                <a:cs typeface="Times New Roman" panose="02020603050405020304" pitchFamily="18" charset="0"/>
              </a:rPr>
              <a:t>hót</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líu</a:t>
            </a:r>
            <a:r>
              <a:rPr lang="en-US" sz="2800" dirty="0">
                <a:solidFill>
                  <a:srgbClr val="000000"/>
                </a:solidFill>
                <a:latin typeface="HP001 4 hang 1 ô ly" panose="020B0603050302020204" pitchFamily="34" charset="0"/>
                <a:cs typeface="Times New Roman" panose="02020603050405020304" pitchFamily="18" charset="0"/>
              </a:rPr>
              <a:t> lo </a:t>
            </a:r>
            <a:r>
              <a:rPr lang="en-US" sz="2800" dirty="0" err="1">
                <a:solidFill>
                  <a:srgbClr val="000000"/>
                </a:solidFill>
                <a:latin typeface="HP001 4 hang 1 ô ly" panose="020B0603050302020204" pitchFamily="34" charset="0"/>
                <a:cs typeface="Times New Roman" panose="02020603050405020304" pitchFamily="18" charset="0"/>
              </a:rPr>
              <a:t>trên</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cây</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bàng</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gần</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cửa</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lớp</a:t>
            </a:r>
            <a:r>
              <a:rPr lang="en-US" sz="2800" dirty="0">
                <a:solidFill>
                  <a:srgbClr val="000000"/>
                </a:solidFill>
                <a:latin typeface="HP001 4 hang 1 ô ly" panose="020B0603050302020204" pitchFamily="34" charset="0"/>
                <a:cs typeface="Times New Roman" panose="02020603050405020304" pitchFamily="18" charset="0"/>
              </a:rPr>
              <a:t>. </a:t>
            </a:r>
          </a:p>
          <a:p>
            <a:pPr algn="just"/>
            <a:r>
              <a:rPr lang="en-US" sz="2800" dirty="0">
                <a:solidFill>
                  <a:srgbClr val="000000"/>
                </a:solidFill>
                <a:latin typeface="HP001 4 hang 1 ô ly" panose="020B0603050302020204" pitchFamily="34" charset="0"/>
                <a:cs typeface="Times New Roman" panose="02020603050405020304" pitchFamily="18" charset="0"/>
              </a:rPr>
              <a:t>b. </a:t>
            </a:r>
            <a:r>
              <a:rPr lang="en-US" sz="2800" dirty="0" err="1">
                <a:solidFill>
                  <a:srgbClr val="000000"/>
                </a:solidFill>
                <a:latin typeface="HP001 4 hang 1 ô ly" panose="020B0603050302020204" pitchFamily="34" charset="0"/>
                <a:cs typeface="Times New Roman" panose="02020603050405020304" pitchFamily="18" charset="0"/>
              </a:rPr>
              <a:t>y</a:t>
            </a:r>
            <a:r>
              <a:rPr lang="en-US" sz="2800" i="1" dirty="0" err="1">
                <a:solidFill>
                  <a:srgbClr val="000000"/>
                </a:solidFill>
                <a:latin typeface="HP001 4 hang 1 ô ly" panose="020B0603050302020204" pitchFamily="34" charset="0"/>
                <a:cs typeface="Times New Roman" panose="02020603050405020304" pitchFamily="18" charset="0"/>
              </a:rPr>
              <a:t>êm</a:t>
            </a:r>
            <a:r>
              <a:rPr lang="en-US" sz="2800" i="1" dirty="0">
                <a:solidFill>
                  <a:srgbClr val="000000"/>
                </a:solidFill>
                <a:latin typeface="HP001 4 hang 1 ô ly" panose="020B0603050302020204" pitchFamily="34" charset="0"/>
                <a:cs typeface="Times New Roman" panose="02020603050405020304" pitchFamily="18" charset="0"/>
              </a:rPr>
              <a:t> </a:t>
            </a:r>
            <a:r>
              <a:rPr lang="en-US" sz="2800" dirty="0">
                <a:solidFill>
                  <a:srgbClr val="000000"/>
                </a:solidFill>
                <a:latin typeface="HP001 4 hang 1 ô ly" panose="020B0603050302020204" pitchFamily="34" charset="0"/>
                <a:cs typeface="Times New Roman" panose="02020603050405020304" pitchFamily="18" charset="0"/>
              </a:rPr>
              <a:t>hay </a:t>
            </a:r>
            <a:r>
              <a:rPr lang="en-US" sz="2800" i="1" dirty="0" err="1">
                <a:solidFill>
                  <a:srgbClr val="000000"/>
                </a:solidFill>
                <a:latin typeface="HP001 4 hang 1 ô ly" panose="020B0603050302020204" pitchFamily="34" charset="0"/>
                <a:cs typeface="Times New Roman" panose="02020603050405020304" pitchFamily="18" charset="0"/>
              </a:rPr>
              <a:t>yên</a:t>
            </a:r>
            <a:r>
              <a:rPr lang="en-US" sz="2800" i="1" dirty="0">
                <a:solidFill>
                  <a:srgbClr val="000000"/>
                </a:solidFill>
                <a:latin typeface="HP001 4 hang 1 ô ly" panose="020B0603050302020204" pitchFamily="34" charset="0"/>
                <a:cs typeface="Times New Roman" panose="02020603050405020304" pitchFamily="18" charset="0"/>
              </a:rPr>
              <a:t>? </a:t>
            </a:r>
            <a:endParaRPr lang="en-US" sz="2800" dirty="0">
              <a:solidFill>
                <a:srgbClr val="000000"/>
              </a:solidFill>
              <a:latin typeface="HP001 4 hang 1 ô ly" panose="020B0603050302020204" pitchFamily="34" charset="0"/>
              <a:cs typeface="Times New Roman" panose="02020603050405020304" pitchFamily="18" charset="0"/>
            </a:endParaRPr>
          </a:p>
          <a:p>
            <a:pPr algn="just"/>
            <a:r>
              <a:rPr lang="en-US" sz="2800" dirty="0" err="1">
                <a:solidFill>
                  <a:srgbClr val="000000"/>
                </a:solidFill>
                <a:latin typeface="HP001 4 hang 1 ô ly" panose="020B0603050302020204" pitchFamily="34" charset="0"/>
                <a:cs typeface="Times New Roman" panose="02020603050405020304" pitchFamily="18" charset="0"/>
              </a:rPr>
              <a:t>Cô</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giáo</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âu</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nhìn</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theo</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chúng</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tôi</a:t>
            </a:r>
            <a:r>
              <a:rPr lang="en-US" sz="2800" dirty="0">
                <a:solidFill>
                  <a:srgbClr val="000000"/>
                </a:solidFill>
                <a:latin typeface="HP001 4 hang 1 ô ly" panose="020B0603050302020204" pitchFamily="34" charset="0"/>
                <a:cs typeface="Times New Roman" panose="02020603050405020304" pitchFamily="18" charset="0"/>
              </a:rPr>
              <a:t>. </a:t>
            </a:r>
          </a:p>
          <a:p>
            <a:pPr algn="just"/>
            <a:r>
              <a:rPr lang="en-US" sz="2800" i="1" dirty="0">
                <a:solidFill>
                  <a:srgbClr val="000000"/>
                </a:solidFill>
                <a:latin typeface="HP001 4 hang 1 ô ly" panose="020B0603050302020204" pitchFamily="34" charset="0"/>
                <a:cs typeface="Times New Roman" panose="02020603050405020304" pitchFamily="18" charset="0"/>
              </a:rPr>
              <a:t>C. </a:t>
            </a:r>
            <a:r>
              <a:rPr lang="en-US" sz="2800" i="1" dirty="0" err="1">
                <a:solidFill>
                  <a:srgbClr val="000000"/>
                </a:solidFill>
                <a:latin typeface="HP001 4 hang 1 ô ly" panose="020B0603050302020204" pitchFamily="34" charset="0"/>
                <a:cs typeface="Times New Roman" panose="02020603050405020304" pitchFamily="18" charset="0"/>
              </a:rPr>
              <a:t>iêng</a:t>
            </a:r>
            <a:r>
              <a:rPr lang="en-US" sz="2800" i="1" dirty="0">
                <a:solidFill>
                  <a:srgbClr val="000000"/>
                </a:solidFill>
                <a:latin typeface="HP001 4 hang 1 ô ly" panose="020B0603050302020204" pitchFamily="34" charset="0"/>
                <a:cs typeface="Times New Roman" panose="02020603050405020304" pitchFamily="18" charset="0"/>
              </a:rPr>
              <a:t> h</a:t>
            </a:r>
            <a:r>
              <a:rPr lang="en-US" sz="2800" dirty="0">
                <a:solidFill>
                  <a:srgbClr val="000000"/>
                </a:solidFill>
                <a:latin typeface="HP001 4 hang 1 ô ly" panose="020B0603050302020204" pitchFamily="34" charset="0"/>
                <a:cs typeface="Times New Roman" panose="02020603050405020304" pitchFamily="18" charset="0"/>
              </a:rPr>
              <a:t>ay </a:t>
            </a:r>
            <a:r>
              <a:rPr lang="en-US" sz="2800" i="1" dirty="0" err="1">
                <a:solidFill>
                  <a:srgbClr val="000000"/>
                </a:solidFill>
                <a:latin typeface="HP001 4 hang 1 ô ly" panose="020B0603050302020204" pitchFamily="34" charset="0"/>
                <a:cs typeface="Times New Roman" panose="02020603050405020304" pitchFamily="18" charset="0"/>
              </a:rPr>
              <a:t>iên</a:t>
            </a:r>
            <a:r>
              <a:rPr lang="en-US" sz="2800" i="1" dirty="0">
                <a:solidFill>
                  <a:srgbClr val="000000"/>
                </a:solidFill>
                <a:latin typeface="HP001 4 hang 1 ô ly" panose="020B0603050302020204" pitchFamily="34" charset="0"/>
                <a:cs typeface="Times New Roman" panose="02020603050405020304" pitchFamily="18" charset="0"/>
              </a:rPr>
              <a:t>? </a:t>
            </a:r>
            <a:endParaRPr lang="en-US" sz="2800" dirty="0">
              <a:solidFill>
                <a:srgbClr val="000000"/>
              </a:solidFill>
              <a:latin typeface="HP001 4 hang 1 ô ly" panose="020B0603050302020204" pitchFamily="34" charset="0"/>
              <a:cs typeface="Times New Roman" panose="02020603050405020304" pitchFamily="18" charset="0"/>
            </a:endParaRPr>
          </a:p>
          <a:p>
            <a:pPr algn="just"/>
            <a:r>
              <a:rPr lang="en-US" sz="2800" dirty="0" err="1">
                <a:solidFill>
                  <a:srgbClr val="000000"/>
                </a:solidFill>
                <a:latin typeface="HP001 4 hang 1 ô ly" panose="020B0603050302020204" pitchFamily="34" charset="0"/>
                <a:cs typeface="Times New Roman" panose="02020603050405020304" pitchFamily="18" charset="0"/>
              </a:rPr>
              <a:t>Các</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bạn</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cùng</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nhau</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kh</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cái</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bàn</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xuống</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cuối</a:t>
            </a:r>
            <a:r>
              <a:rPr lang="en-US" sz="2800" dirty="0">
                <a:solidFill>
                  <a:srgbClr val="000000"/>
                </a:solidFill>
                <a:latin typeface="HP001 4 hang 1 ô ly" panose="020B0603050302020204" pitchFamily="34" charset="0"/>
                <a:cs typeface="Times New Roman" panose="02020603050405020304" pitchFamily="18" charset="0"/>
              </a:rPr>
              <a:t> </a:t>
            </a:r>
            <a:r>
              <a:rPr lang="en-US" sz="2800" dirty="0" err="1">
                <a:solidFill>
                  <a:srgbClr val="000000"/>
                </a:solidFill>
                <a:latin typeface="HP001 4 hang 1 ô ly" panose="020B0603050302020204" pitchFamily="34" charset="0"/>
                <a:cs typeface="Times New Roman" panose="02020603050405020304" pitchFamily="18" charset="0"/>
              </a:rPr>
              <a:t>lớp</a:t>
            </a:r>
            <a:r>
              <a:rPr lang="en-US" sz="2800" dirty="0">
                <a:solidFill>
                  <a:srgbClr val="000000"/>
                </a:solidFill>
                <a:latin typeface="HP001 4 hang 1 ô ly" panose="020B0603050302020204" pitchFamily="34" charset="0"/>
                <a:cs typeface="Times New Roman" panose="02020603050405020304" pitchFamily="18" charset="0"/>
              </a:rPr>
              <a:t>. </a:t>
            </a:r>
            <a:endParaRPr lang="en-US" sz="2800" b="0" i="0" dirty="0">
              <a:solidFill>
                <a:srgbClr val="000000"/>
              </a:solidFill>
              <a:effectLst/>
              <a:latin typeface="HP001 4 hang 1 ô ly" panose="020B0603050302020204" pitchFamily="34" charset="0"/>
              <a:cs typeface="Times New Roman" panose="02020603050405020304" pitchFamily="18" charset="0"/>
            </a:endParaRPr>
          </a:p>
        </p:txBody>
      </p:sp>
      <p:sp>
        <p:nvSpPr>
          <p:cNvPr id="3" name="TextBox 2"/>
          <p:cNvSpPr txBox="1"/>
          <p:nvPr/>
        </p:nvSpPr>
        <p:spPr>
          <a:xfrm>
            <a:off x="533400" y="1962150"/>
            <a:ext cx="685800" cy="523220"/>
          </a:xfrm>
          <a:prstGeom prst="rect">
            <a:avLst/>
          </a:prstGeom>
          <a:noFill/>
        </p:spPr>
        <p:txBody>
          <a:bodyPr wrap="square" rtlCol="0">
            <a:spAutoFit/>
          </a:bodyPr>
          <a:lstStyle/>
          <a:p>
            <a:r>
              <a:rPr lang="en-US" sz="2800" dirty="0" err="1">
                <a:solidFill>
                  <a:srgbClr val="FF0000"/>
                </a:solidFill>
                <a:latin typeface="HP001 4 hang 1 ô ly" panose="020B0603050302020204" pitchFamily="34" charset="0"/>
              </a:rPr>
              <a:t>im</a:t>
            </a:r>
            <a:endParaRPr lang="en-US" sz="2800" dirty="0">
              <a:solidFill>
                <a:srgbClr val="FF0000"/>
              </a:solidFill>
              <a:latin typeface="HP001 4 hang 1 ô ly" panose="020B0603050302020204" pitchFamily="34" charset="0"/>
            </a:endParaRPr>
          </a:p>
        </p:txBody>
      </p:sp>
      <p:sp>
        <p:nvSpPr>
          <p:cNvPr id="4" name="TextBox 3"/>
          <p:cNvSpPr txBox="1"/>
          <p:nvPr/>
        </p:nvSpPr>
        <p:spPr>
          <a:xfrm>
            <a:off x="1752600" y="2876550"/>
            <a:ext cx="838200" cy="523220"/>
          </a:xfrm>
          <a:prstGeom prst="rect">
            <a:avLst/>
          </a:prstGeom>
          <a:noFill/>
        </p:spPr>
        <p:txBody>
          <a:bodyPr wrap="square" rtlCol="0">
            <a:spAutoFit/>
          </a:bodyPr>
          <a:lstStyle/>
          <a:p>
            <a:r>
              <a:rPr lang="en-US" sz="2800" dirty="0" err="1">
                <a:solidFill>
                  <a:srgbClr val="FF0000"/>
                </a:solidFill>
                <a:latin typeface="HP001 4 hang 1 ô ly" panose="020B0603050302020204" pitchFamily="34" charset="0"/>
              </a:rPr>
              <a:t>yếm</a:t>
            </a:r>
            <a:endParaRPr lang="en-US" sz="2800" dirty="0">
              <a:solidFill>
                <a:srgbClr val="FF0000"/>
              </a:solidFill>
              <a:latin typeface="HP001 4 hang 1 ô ly" panose="020B0603050302020204" pitchFamily="34" charset="0"/>
            </a:endParaRPr>
          </a:p>
        </p:txBody>
      </p:sp>
      <p:sp>
        <p:nvSpPr>
          <p:cNvPr id="5" name="TextBox 4"/>
          <p:cNvSpPr txBox="1"/>
          <p:nvPr/>
        </p:nvSpPr>
        <p:spPr>
          <a:xfrm>
            <a:off x="3733800" y="3698387"/>
            <a:ext cx="838200" cy="523220"/>
          </a:xfrm>
          <a:prstGeom prst="rect">
            <a:avLst/>
          </a:prstGeom>
          <a:noFill/>
        </p:spPr>
        <p:txBody>
          <a:bodyPr wrap="square" rtlCol="0">
            <a:spAutoFit/>
          </a:bodyPr>
          <a:lstStyle/>
          <a:p>
            <a:r>
              <a:rPr lang="en-US" sz="2800" dirty="0" err="1">
                <a:solidFill>
                  <a:srgbClr val="FF0000"/>
                </a:solidFill>
                <a:latin typeface="HP001 4 hang 1 ô ly" panose="020B0603050302020204" pitchFamily="34" charset="0"/>
              </a:rPr>
              <a:t>iêng</a:t>
            </a:r>
            <a:endParaRPr lang="en-US" sz="2800" dirty="0">
              <a:solidFill>
                <a:srgbClr val="FF0000"/>
              </a:solidFill>
              <a:latin typeface="HP001 4 hang 1 ô ly" panose="020B0603050302020204" pitchFamily="34" charset="0"/>
            </a:endParaRPr>
          </a:p>
        </p:txBody>
      </p:sp>
    </p:spTree>
    <p:extLst>
      <p:ext uri="{BB962C8B-B14F-4D97-AF65-F5344CB8AC3E}">
        <p14:creationId xmlns:p14="http://schemas.microsoft.com/office/powerpoint/2010/main" val="30676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9668398"/>
              </p:ext>
            </p:extLst>
          </p:nvPr>
        </p:nvGraphicFramePr>
        <p:xfrm>
          <a:off x="609600" y="1504950"/>
          <a:ext cx="6781800" cy="1798320"/>
        </p:xfrm>
        <a:graphic>
          <a:graphicData uri="http://schemas.openxmlformats.org/drawingml/2006/table">
            <a:tbl>
              <a:tblPr/>
              <a:tblGrid>
                <a:gridCol w="1231219">
                  <a:extLst>
                    <a:ext uri="{9D8B030D-6E8A-4147-A177-3AD203B41FA5}">
                      <a16:colId xmlns:a16="http://schemas.microsoft.com/office/drawing/2014/main" val="20000"/>
                    </a:ext>
                  </a:extLst>
                </a:gridCol>
                <a:gridCol w="5550581">
                  <a:extLst>
                    <a:ext uri="{9D8B030D-6E8A-4147-A177-3AD203B41FA5}">
                      <a16:colId xmlns:a16="http://schemas.microsoft.com/office/drawing/2014/main" val="20001"/>
                    </a:ext>
                  </a:extLst>
                </a:gridCol>
              </a:tblGrid>
              <a:tr h="0">
                <a:tc>
                  <a:txBody>
                    <a:bodyPr/>
                    <a:lstStyle/>
                    <a:p>
                      <a:pPr algn="just" fontAlgn="t"/>
                      <a:br>
                        <a:rPr lang="en-US">
                          <a:solidFill>
                            <a:srgbClr val="000000"/>
                          </a:solidFill>
                          <a:effectLst/>
                        </a:rPr>
                      </a:br>
                      <a:endParaRPr lang="en-US">
                        <a:solidFill>
                          <a:srgbClr val="000000"/>
                        </a:solidFill>
                        <a:effectLst/>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800" dirty="0" err="1">
                          <a:solidFill>
                            <a:srgbClr val="000000"/>
                          </a:solidFill>
                          <a:effectLst/>
                          <a:latin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trào</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bố</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fontAlgn="t"/>
                      <a:br>
                        <a:rPr lang="en-US" dirty="0">
                          <a:solidFill>
                            <a:srgbClr val="000000"/>
                          </a:solidFill>
                          <a:effectLst/>
                        </a:rPr>
                      </a:br>
                      <a:endParaRPr lang="en-US" dirty="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dirty="0">
                          <a:solidFill>
                            <a:srgbClr val="000000"/>
                          </a:solidFill>
                          <a:effectLst/>
                          <a:latin typeface="Times New Roman" panose="02020603050405020304" pitchFamily="18" charset="0"/>
                          <a:cs typeface="Times New Roman" panose="02020603050405020304" pitchFamily="18" charset="0"/>
                        </a:rPr>
                        <a:t>Cô giáo nhìn chúng tôi và mỉm cười.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fontAlgn="t"/>
                      <a:br>
                        <a:rPr lang="en-US">
                          <a:solidFill>
                            <a:srgbClr val="000000"/>
                          </a:solidFill>
                          <a:effectLst/>
                        </a:rPr>
                      </a:br>
                      <a:endParaRPr lang="en-US">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800" dirty="0">
                          <a:solidFill>
                            <a:srgbClr val="000000"/>
                          </a:solidFill>
                          <a:effectLst/>
                          <a:latin typeface="Times New Roman" panose="02020603050405020304" pitchFamily="18" charset="0"/>
                          <a:cs typeface="Times New Roman" panose="02020603050405020304" pitchFamily="18" charset="0"/>
                        </a:rPr>
                        <a:t>Ai </a:t>
                      </a:r>
                      <a:r>
                        <a:rPr lang="en-US" sz="2800" dirty="0" err="1">
                          <a:solidFill>
                            <a:srgbClr val="000000"/>
                          </a:solidFill>
                          <a:effectLst/>
                          <a:latin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buổi</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Hôm</a:t>
                      </a:r>
                      <a:r>
                        <a:rPr lang="en-US" sz="2800" dirty="0">
                          <a:solidFill>
                            <a:srgbClr val="000000"/>
                          </a:solidFill>
                          <a:effectLst/>
                          <a:latin typeface="Times New Roman" panose="02020603050405020304" pitchFamily="18" charset="0"/>
                          <a:cs typeface="Times New Roman" panose="02020603050405020304" pitchFamily="18" charset="0"/>
                        </a:rPr>
                        <a:t> nay.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1712" y="209550"/>
            <a:ext cx="71974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Trang</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21 VBT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Tiếng</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Việt</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Tập</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Đánh</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dấu</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X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ô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trống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trước</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viết</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đúng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2190750"/>
            <a:ext cx="6096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140004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9550"/>
            <a:ext cx="9144000" cy="4401205"/>
          </a:xfrm>
          <a:prstGeom prst="rect">
            <a:avLst/>
          </a:prstGeom>
        </p:spPr>
        <p:txBody>
          <a:bodyPr wrap="square">
            <a:spAutoFit/>
          </a:bodyPr>
          <a:lstStyle/>
          <a:p>
            <a:pPr algn="just"/>
            <a:r>
              <a:rPr lang="vi-VN" sz="2800" b="1" dirty="0">
                <a:solidFill>
                  <a:srgbClr val="000000"/>
                </a:solidFill>
                <a:latin typeface="+mj-lt"/>
              </a:rPr>
              <a:t>Câu 3 ( Trang 22 VBT Tiếng Việt lớp 1 Tập 2 )</a:t>
            </a:r>
            <a:endParaRPr lang="vi-VN" sz="2800" dirty="0">
              <a:solidFill>
                <a:srgbClr val="000000"/>
              </a:solidFill>
              <a:latin typeface="+mj-lt"/>
            </a:endParaRPr>
          </a:p>
          <a:p>
            <a:pPr algn="just"/>
            <a:r>
              <a:rPr lang="vi-VN" sz="2800" dirty="0">
                <a:solidFill>
                  <a:srgbClr val="000000"/>
                </a:solidFill>
                <a:latin typeface="+mj-lt"/>
              </a:rPr>
              <a:t>Tìm trong bài đọc </a:t>
            </a:r>
            <a:r>
              <a:rPr lang="vi-VN" sz="2800" i="1" dirty="0">
                <a:solidFill>
                  <a:srgbClr val="000000"/>
                </a:solidFill>
                <a:latin typeface="+mj-lt"/>
              </a:rPr>
              <a:t>Tôi đi học </a:t>
            </a:r>
            <a:r>
              <a:rPr lang="vi-VN" sz="2800" dirty="0">
                <a:solidFill>
                  <a:srgbClr val="000000"/>
                </a:solidFill>
                <a:latin typeface="+mj-lt"/>
              </a:rPr>
              <a:t>từ ngữ </a:t>
            </a:r>
          </a:p>
          <a:p>
            <a:pPr marL="514350" indent="-514350" algn="just">
              <a:buAutoNum type="alphaLcPeriod"/>
            </a:pPr>
            <a:r>
              <a:rPr lang="vi-VN" sz="2800" dirty="0">
                <a:solidFill>
                  <a:srgbClr val="000000"/>
                </a:solidFill>
                <a:latin typeface="+mj-lt"/>
              </a:rPr>
              <a:t>thể hiện tình cảm của mẹ dành cho bạn nhỏ </a:t>
            </a:r>
            <a:endParaRPr lang="en-US" sz="2800" dirty="0">
              <a:solidFill>
                <a:srgbClr val="000000"/>
              </a:solidFill>
              <a:latin typeface="+mj-lt"/>
            </a:endParaRPr>
          </a:p>
          <a:p>
            <a:pPr marL="514350" indent="-514350" algn="just">
              <a:buAutoNum type="alphaLcPeriod"/>
            </a:pPr>
            <a:endParaRPr lang="en-US" sz="2800" dirty="0">
              <a:solidFill>
                <a:srgbClr val="000000"/>
              </a:solidFill>
              <a:latin typeface="+mj-lt"/>
            </a:endParaRPr>
          </a:p>
          <a:p>
            <a:pPr marL="514350" indent="-514350" algn="just">
              <a:buAutoNum type="alphaLcPeriod"/>
            </a:pPr>
            <a:endParaRPr lang="vi-VN" sz="2800" dirty="0">
              <a:solidFill>
                <a:srgbClr val="000000"/>
              </a:solidFill>
              <a:latin typeface="+mj-lt"/>
            </a:endParaRPr>
          </a:p>
          <a:p>
            <a:pPr algn="just"/>
            <a:r>
              <a:rPr lang="vi-VN" sz="2800" dirty="0">
                <a:solidFill>
                  <a:srgbClr val="000000"/>
                </a:solidFill>
                <a:latin typeface="+mj-lt"/>
              </a:rPr>
              <a:t>b. tả con đường làng </a:t>
            </a:r>
            <a:endParaRPr lang="en-US" sz="2800" dirty="0">
              <a:solidFill>
                <a:srgbClr val="000000"/>
              </a:solidFill>
              <a:latin typeface="+mj-lt"/>
            </a:endParaRPr>
          </a:p>
          <a:p>
            <a:pPr algn="just"/>
            <a:endParaRPr lang="en-US" sz="2800" dirty="0">
              <a:solidFill>
                <a:srgbClr val="000000"/>
              </a:solidFill>
              <a:latin typeface="+mj-lt"/>
            </a:endParaRPr>
          </a:p>
          <a:p>
            <a:pPr algn="just"/>
            <a:endParaRPr lang="vi-VN" sz="2800" dirty="0">
              <a:solidFill>
                <a:srgbClr val="000000"/>
              </a:solidFill>
              <a:latin typeface="+mj-lt"/>
            </a:endParaRPr>
          </a:p>
          <a:p>
            <a:pPr algn="just"/>
            <a:r>
              <a:rPr lang="vi-VN" sz="2800" dirty="0">
                <a:solidFill>
                  <a:srgbClr val="000000"/>
                </a:solidFill>
                <a:latin typeface="+mj-lt"/>
              </a:rPr>
              <a:t>c. tả gương mặt của thầy giáo</a:t>
            </a:r>
            <a:endParaRPr lang="en-US" sz="2800" dirty="0">
              <a:solidFill>
                <a:srgbClr val="000000"/>
              </a:solidFill>
              <a:latin typeface="+mj-lt"/>
            </a:endParaRPr>
          </a:p>
          <a:p>
            <a:pPr algn="just"/>
            <a:endParaRPr lang="vi-VN" sz="2800" b="0" i="0" dirty="0">
              <a:solidFill>
                <a:srgbClr val="000000"/>
              </a:solidFill>
              <a:effectLst/>
              <a:latin typeface="+mj-lt"/>
            </a:endParaRPr>
          </a:p>
        </p:txBody>
      </p:sp>
      <p:sp>
        <p:nvSpPr>
          <p:cNvPr id="4" name="TextBox 3"/>
          <p:cNvSpPr txBox="1"/>
          <p:nvPr/>
        </p:nvSpPr>
        <p:spPr>
          <a:xfrm>
            <a:off x="304800" y="1581150"/>
            <a:ext cx="8686800" cy="523220"/>
          </a:xfrm>
          <a:prstGeom prst="rect">
            <a:avLst/>
          </a:prstGeom>
          <a:noFill/>
        </p:spPr>
        <p:txBody>
          <a:bodyPr wrap="square" rtlCol="0">
            <a:spAutoFit/>
          </a:bodyPr>
          <a:lstStyle/>
          <a:p>
            <a:r>
              <a:rPr lang="en-US" sz="2800" b="1" dirty="0">
                <a:latin typeface="HP001 4 hang 1 ô ly" panose="020B0603050302020204" pitchFamily="34" charset="0"/>
              </a:rPr>
              <a:t>M</a:t>
            </a:r>
            <a:r>
              <a:rPr lang="vi-VN" sz="2800" b="1" dirty="0">
                <a:latin typeface="HP001 4 hang 1 ô ly" panose="020B0603050302020204" pitchFamily="34" charset="0"/>
              </a:rPr>
              <a:t>ẹ âu yếm nắm tay dẫn đi trên con đường làng</a:t>
            </a:r>
            <a:r>
              <a:rPr lang="en-US" sz="2800" b="1" dirty="0">
                <a:latin typeface="HP001 4 hang 1 ô ly" panose="020B0603050302020204" pitchFamily="34" charset="0"/>
              </a:rPr>
              <a:t>.</a:t>
            </a:r>
            <a:r>
              <a:rPr lang="vi-VN" sz="2800" b="1" dirty="0">
                <a:latin typeface="HP001 4 hang 1 ô ly" panose="020B0603050302020204" pitchFamily="34" charset="0"/>
              </a:rPr>
              <a:t> </a:t>
            </a:r>
            <a:endParaRPr lang="en-US" sz="2800" b="1" dirty="0">
              <a:latin typeface="HP001 4 hang 1 ô ly" panose="020B0603050302020204" pitchFamily="34" charset="0"/>
            </a:endParaRPr>
          </a:p>
        </p:txBody>
      </p:sp>
      <p:sp>
        <p:nvSpPr>
          <p:cNvPr id="5" name="TextBox 4"/>
          <p:cNvSpPr txBox="1"/>
          <p:nvPr/>
        </p:nvSpPr>
        <p:spPr>
          <a:xfrm>
            <a:off x="152400" y="2952750"/>
            <a:ext cx="8686800" cy="523220"/>
          </a:xfrm>
          <a:prstGeom prst="rect">
            <a:avLst/>
          </a:prstGeom>
          <a:noFill/>
        </p:spPr>
        <p:txBody>
          <a:bodyPr wrap="square" rtlCol="0">
            <a:spAutoFit/>
          </a:bodyPr>
          <a:lstStyle/>
          <a:p>
            <a:r>
              <a:rPr lang="vi-VN" sz="2800" b="1" dirty="0">
                <a:latin typeface="HP001 4 hang 1 ô ly" panose="020B0603050302020204" pitchFamily="34" charset="0"/>
              </a:rPr>
              <a:t>Con đường làng: dài và hẹp</a:t>
            </a:r>
            <a:r>
              <a:rPr lang="en-US" sz="2800" b="1" dirty="0">
                <a:latin typeface="HP001 4 hang 1 ô ly" panose="020B0603050302020204" pitchFamily="34" charset="0"/>
              </a:rPr>
              <a:t>.</a:t>
            </a:r>
            <a:r>
              <a:rPr lang="vi-VN" sz="2800" b="1" dirty="0">
                <a:latin typeface="HP001 4 hang 1 ô ly" panose="020B0603050302020204" pitchFamily="34" charset="0"/>
              </a:rPr>
              <a:t> </a:t>
            </a:r>
            <a:endParaRPr lang="en-US" sz="2800" b="1" dirty="0">
              <a:latin typeface="HP001 4 hang 1 ô ly" panose="020B0603050302020204" pitchFamily="34" charset="0"/>
            </a:endParaRPr>
          </a:p>
        </p:txBody>
      </p:sp>
      <p:sp>
        <p:nvSpPr>
          <p:cNvPr id="6" name="TextBox 5"/>
          <p:cNvSpPr txBox="1"/>
          <p:nvPr/>
        </p:nvSpPr>
        <p:spPr>
          <a:xfrm>
            <a:off x="0" y="4324350"/>
            <a:ext cx="8686800" cy="523220"/>
          </a:xfrm>
          <a:prstGeom prst="rect">
            <a:avLst/>
          </a:prstGeom>
          <a:noFill/>
        </p:spPr>
        <p:txBody>
          <a:bodyPr wrap="square" rtlCol="0">
            <a:spAutoFit/>
          </a:bodyPr>
          <a:lstStyle/>
          <a:p>
            <a:r>
              <a:rPr lang="vi-VN" sz="2800" dirty="0">
                <a:latin typeface="HP001 4 hang 1 ô ly" panose="020B0603050302020204" pitchFamily="34" charset="0"/>
              </a:rPr>
              <a:t>Thầy giáo có gương mặt hiền từ</a:t>
            </a:r>
            <a:r>
              <a:rPr lang="en-US" sz="2800" dirty="0">
                <a:latin typeface="HP001 4 hang 1 ô ly" panose="020B0603050302020204" pitchFamily="34" charset="0"/>
              </a:rPr>
              <a:t>.</a:t>
            </a:r>
            <a:endParaRPr lang="en-US" sz="2800" b="1" dirty="0">
              <a:latin typeface="HP001 4 hang 1 ô ly" panose="020B0603050302020204" pitchFamily="34" charset="0"/>
            </a:endParaRPr>
          </a:p>
        </p:txBody>
      </p:sp>
    </p:spTree>
    <p:extLst>
      <p:ext uri="{BB962C8B-B14F-4D97-AF65-F5344CB8AC3E}">
        <p14:creationId xmlns:p14="http://schemas.microsoft.com/office/powerpoint/2010/main" val="6386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5906"/>
            <a:ext cx="9144000" cy="5262979"/>
          </a:xfrm>
          <a:prstGeom prst="rect">
            <a:avLst/>
          </a:prstGeom>
        </p:spPr>
        <p:txBody>
          <a:bodyPr wrap="square">
            <a:spAutoFit/>
          </a:bodyPr>
          <a:lstStyle/>
          <a:p>
            <a:pPr algn="just"/>
            <a:r>
              <a:rPr lang="vi-VN" sz="2400" b="1" dirty="0">
                <a:solidFill>
                  <a:srgbClr val="000000"/>
                </a:solidFill>
                <a:latin typeface="Times New Roman" panose="02020603050405020304" pitchFamily="18" charset="0"/>
                <a:cs typeface="Times New Roman" panose="02020603050405020304" pitchFamily="18" charset="0"/>
              </a:rPr>
              <a:t>Câu 4 (Trang 22 VBT Tiếng Việt lớp 1 Tập 2 )</a:t>
            </a:r>
            <a:endParaRPr lang="vi-VN" sz="2400" dirty="0">
              <a:solidFill>
                <a:srgbClr val="000000"/>
              </a:solidFill>
              <a:latin typeface="Times New Roman" panose="02020603050405020304" pitchFamily="18" charset="0"/>
              <a:cs typeface="Times New Roman" panose="02020603050405020304" pitchFamily="18" charset="0"/>
            </a:endParaRPr>
          </a:p>
          <a:p>
            <a:pPr algn="just"/>
            <a:r>
              <a:rPr lang="vi-VN" sz="2400" b="1" dirty="0">
                <a:solidFill>
                  <a:srgbClr val="000000"/>
                </a:solidFill>
                <a:latin typeface="Times New Roman" panose="02020603050405020304" pitchFamily="18" charset="0"/>
                <a:cs typeface="Times New Roman" panose="02020603050405020304" pitchFamily="18" charset="0"/>
              </a:rPr>
              <a:t>Đọc </a:t>
            </a:r>
            <a:endParaRPr lang="vi-VN" sz="2400" dirty="0">
              <a:solidFill>
                <a:srgbClr val="000000"/>
              </a:solidFill>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cs typeface="Times New Roman" panose="02020603050405020304" pitchFamily="18" charset="0"/>
              </a:rPr>
              <a:t>         Hôm nay, thỏ bố và thỏ mẹ đến một khu rừng khá xa để trồng cà rốt. Thấy bố mẹ bận, thỏ con xin phép tự đi đến trường. Thỏ mẹ âu yếm dặn: “Con nhớ đi lề đường bên phải nhé”. Thỏ con vâng lời mẹ và đến lớp. Nó vui lắm, vì đây là lần đầu tiên nó đi học một mình. </a:t>
            </a:r>
          </a:p>
          <a:p>
            <a:pPr algn="just"/>
            <a:r>
              <a:rPr lang="vi-VN" sz="2400" dirty="0">
                <a:solidFill>
                  <a:srgbClr val="000000"/>
                </a:solidFill>
                <a:latin typeface="Times New Roman" panose="02020603050405020304" pitchFamily="18" charset="0"/>
                <a:cs typeface="Times New Roman" panose="02020603050405020304" pitchFamily="18" charset="0"/>
              </a:rPr>
              <a:t>a. Câu chu</a:t>
            </a:r>
            <a:r>
              <a:rPr lang="vi-VN" sz="2400" i="1" dirty="0">
                <a:solidFill>
                  <a:srgbClr val="000000"/>
                </a:solidFill>
                <a:latin typeface="Times New Roman" panose="02020603050405020304" pitchFamily="18" charset="0"/>
                <a:cs typeface="Times New Roman" panose="02020603050405020304" pitchFamily="18" charset="0"/>
              </a:rPr>
              <a:t>y</a:t>
            </a:r>
            <a:r>
              <a:rPr lang="vi-VN" sz="2400" dirty="0">
                <a:solidFill>
                  <a:srgbClr val="000000"/>
                </a:solidFill>
                <a:latin typeface="Times New Roman" panose="02020603050405020304" pitchFamily="18" charset="0"/>
                <a:cs typeface="Times New Roman" panose="02020603050405020304" pitchFamily="18" charset="0"/>
              </a:rPr>
              <a:t>ện kể về điều gì? </a:t>
            </a:r>
          </a:p>
          <a:p>
            <a:pPr algn="just"/>
            <a:r>
              <a:rPr lang="vi-VN" sz="2400" dirty="0">
                <a:solidFill>
                  <a:srgbClr val="000000"/>
                </a:solidFill>
                <a:latin typeface="Times New Roman" panose="02020603050405020304" pitchFamily="18" charset="0"/>
                <a:cs typeface="Times New Roman" panose="02020603050405020304" pitchFamily="18" charset="0"/>
              </a:rPr>
              <a:t>cảnh nhà thỏ trồng cà rốt </a:t>
            </a:r>
          </a:p>
          <a:p>
            <a:pPr algn="just"/>
            <a:r>
              <a:rPr lang="vi-VN" sz="2400" dirty="0">
                <a:solidFill>
                  <a:srgbClr val="000000"/>
                </a:solidFill>
                <a:latin typeface="Times New Roman" panose="02020603050405020304" pitchFamily="18" charset="0"/>
                <a:cs typeface="Times New Roman" panose="02020603050405020304" pitchFamily="18" charset="0"/>
              </a:rPr>
              <a:t>tình cảm của thỏ mẹ và thỏ con </a:t>
            </a:r>
          </a:p>
          <a:p>
            <a:pPr algn="just"/>
            <a:r>
              <a:rPr lang="vi-VN" sz="2400" dirty="0">
                <a:solidFill>
                  <a:srgbClr val="000000"/>
                </a:solidFill>
                <a:latin typeface="Times New Roman" panose="02020603050405020304" pitchFamily="18" charset="0"/>
                <a:cs typeface="Times New Roman" panose="02020603050405020304" pitchFamily="18" charset="0"/>
              </a:rPr>
              <a:t>lần đầu thỏ con tự đi học </a:t>
            </a:r>
          </a:p>
          <a:p>
            <a:pPr algn="just"/>
            <a:r>
              <a:rPr lang="vi-VN" sz="2400" dirty="0">
                <a:solidFill>
                  <a:srgbClr val="000000"/>
                </a:solidFill>
                <a:latin typeface="Times New Roman" panose="02020603050405020304" pitchFamily="18" charset="0"/>
                <a:cs typeface="Times New Roman" panose="02020603050405020304" pitchFamily="18" charset="0"/>
              </a:rPr>
              <a:t>b. Mẹ dặn điều gì khi lần đầu thỏ con tự đi đến trường? </a:t>
            </a:r>
          </a:p>
          <a:p>
            <a:pPr algn="just"/>
            <a:r>
              <a:rPr lang="vi-VN" sz="2400" dirty="0">
                <a:solidFill>
                  <a:srgbClr val="000000"/>
                </a:solidFill>
                <a:latin typeface="Times New Roman" panose="02020603050405020304" pitchFamily="18" charset="0"/>
                <a:cs typeface="Times New Roman" panose="02020603050405020304" pitchFamily="18" charset="0"/>
              </a:rPr>
              <a:t>phải xin phép bố mẹ </a:t>
            </a:r>
          </a:p>
          <a:p>
            <a:pPr algn="just"/>
            <a:r>
              <a:rPr lang="vi-VN" sz="2400" dirty="0">
                <a:solidFill>
                  <a:srgbClr val="000000"/>
                </a:solidFill>
                <a:latin typeface="Times New Roman" panose="02020603050405020304" pitchFamily="18" charset="0"/>
                <a:cs typeface="Times New Roman" panose="02020603050405020304" pitchFamily="18" charset="0"/>
              </a:rPr>
              <a:t>nhớ đi lề đường bên phải </a:t>
            </a:r>
          </a:p>
          <a:p>
            <a:pPr algn="just"/>
            <a:r>
              <a:rPr lang="vi-VN" sz="2400" dirty="0">
                <a:solidFill>
                  <a:srgbClr val="000000"/>
                </a:solidFill>
                <a:latin typeface="Times New Roman" panose="02020603050405020304" pitchFamily="18" charset="0"/>
                <a:cs typeface="Times New Roman" panose="02020603050405020304" pitchFamily="18" charset="0"/>
              </a:rPr>
              <a:t>phải chăm chỉ học hành </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418" y="3181350"/>
            <a:ext cx="4953000" cy="46166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lần đầu thỏ con tự đi học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418" y="4248150"/>
            <a:ext cx="5029200" cy="46166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nhớ đi lề đường bên phải</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3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717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19150"/>
            <a:ext cx="7162800" cy="1384995"/>
          </a:xfrm>
          <a:prstGeom prst="rect">
            <a:avLst/>
          </a:prstGeom>
          <a:noFill/>
        </p:spPr>
        <p:txBody>
          <a:bodyPr wrap="square" rtlCol="0">
            <a:spAutoFit/>
          </a:bodyPr>
          <a:lstStyle/>
          <a:p>
            <a:pPr algn="ctr"/>
            <a:r>
              <a:rPr lang="en-US" sz="2800" b="1" dirty="0" err="1">
                <a:latin typeface="Times New Roman" panose="02020603050405020304" pitchFamily="18" charset="0"/>
                <a:ea typeface="Arial-Rounded" pitchFamily="34" charset="0"/>
                <a:cs typeface="Times New Roman" panose="02020603050405020304" pitchFamily="18" charset="0"/>
              </a:rPr>
              <a:t>Dặn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dò</a:t>
            </a:r>
            <a:r>
              <a:rPr lang="en-US" sz="2800" b="1" dirty="0">
                <a:latin typeface="Times New Roman" panose="02020603050405020304" pitchFamily="18" charset="0"/>
                <a:ea typeface="Arial-Rounded" pitchFamily="34" charset="0"/>
                <a:cs typeface="Times New Roman" panose="02020603050405020304" pitchFamily="18" charset="0"/>
              </a:rPr>
              <a:t>:</a:t>
            </a:r>
          </a:p>
          <a:p>
            <a:pPr algn="ctr"/>
            <a:r>
              <a:rPr lang="en-US" sz="2800" b="1" dirty="0">
                <a:latin typeface="Times New Roman" panose="02020603050405020304" pitchFamily="18" charset="0"/>
                <a:ea typeface="Arial-Rounded" pitchFamily="34" charset="0"/>
                <a:cs typeface="Times New Roman" panose="02020603050405020304" pitchFamily="18" charset="0"/>
              </a:rPr>
              <a:t> + </a:t>
            </a:r>
            <a:r>
              <a:rPr lang="en-US" sz="2800" b="1" dirty="0" err="1">
                <a:latin typeface="Times New Roman" panose="02020603050405020304" pitchFamily="18" charset="0"/>
                <a:ea typeface="Arial-Rounded" pitchFamily="34" charset="0"/>
                <a:cs typeface="Times New Roman" panose="02020603050405020304" pitchFamily="18" charset="0"/>
              </a:rPr>
              <a:t>Xem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lại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bài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trang</a:t>
            </a:r>
            <a:r>
              <a:rPr lang="en-US" sz="2800" b="1" dirty="0">
                <a:latin typeface="Times New Roman" panose="02020603050405020304" pitchFamily="18" charset="0"/>
                <a:ea typeface="Arial-Rounded" pitchFamily="34" charset="0"/>
                <a:cs typeface="Times New Roman" panose="02020603050405020304" pitchFamily="18" charset="0"/>
              </a:rPr>
              <a:t> 44 </a:t>
            </a:r>
            <a:r>
              <a:rPr lang="en-US" sz="2800" b="1" dirty="0" err="1">
                <a:latin typeface="Times New Roman" panose="02020603050405020304" pitchFamily="18" charset="0"/>
                <a:ea typeface="Arial-Rounded" pitchFamily="34" charset="0"/>
                <a:cs typeface="Times New Roman" panose="02020603050405020304" pitchFamily="18" charset="0"/>
              </a:rPr>
              <a:t>đến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trang</a:t>
            </a:r>
            <a:r>
              <a:rPr lang="en-US" sz="2800" b="1" dirty="0">
                <a:latin typeface="Times New Roman" panose="02020603050405020304" pitchFamily="18" charset="0"/>
                <a:ea typeface="Arial-Rounded" pitchFamily="34" charset="0"/>
                <a:cs typeface="Times New Roman" panose="02020603050405020304" pitchFamily="18" charset="0"/>
              </a:rPr>
              <a:t> 47</a:t>
            </a:r>
          </a:p>
          <a:p>
            <a:pPr algn="ct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Xem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bài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Đi</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học</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dirty="0">
                <a:latin typeface="Times New Roman" panose="02020603050405020304" pitchFamily="18" charset="0"/>
                <a:ea typeface="Arial-Rounded" pitchFamily="34" charset="0"/>
                <a:cs typeface="Times New Roman" panose="02020603050405020304" pitchFamily="18" charset="0"/>
              </a:rPr>
              <a:t>(</a:t>
            </a:r>
            <a:r>
              <a:rPr lang="en-US" sz="2800" b="1" dirty="0" err="1">
                <a:latin typeface="Times New Roman" panose="02020603050405020304" pitchFamily="18" charset="0"/>
                <a:ea typeface="Arial-Rounded" pitchFamily="34" charset="0"/>
                <a:cs typeface="Times New Roman" panose="02020603050405020304" pitchFamily="18" charset="0"/>
              </a:rPr>
              <a:t>trang</a:t>
            </a:r>
            <a:r>
              <a:rPr lang="en-US" sz="2800" b="1" dirty="0">
                <a:latin typeface="Times New Roman" panose="02020603050405020304" pitchFamily="18" charset="0"/>
                <a:ea typeface="Arial-Rounded" pitchFamily="34" charset="0"/>
                <a:cs typeface="Times New Roman" panose="02020603050405020304" pitchFamily="18" charset="0"/>
              </a:rPr>
              <a:t> 48 + 49)</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13896"/>
            <a:ext cx="6856536" cy="609600"/>
          </a:xfrm>
          <a:solidFill>
            <a:srgbClr val="F8E2FA"/>
          </a:solidFill>
          <a:ln>
            <a:solidFill>
              <a:schemeClr val="tx1"/>
            </a:solidFill>
          </a:ln>
        </p:spPr>
        <p:txBody>
          <a:bodyPr>
            <a:noAutofit/>
          </a:bodyPr>
          <a:lstStyle/>
          <a:p>
            <a:pPr algn="just"/>
            <a:r>
              <a:rPr lang="en-US" sz="2800" dirty="0">
                <a:latin typeface="Times New Roman" panose="02020603050405020304" pitchFamily="18" charset="0"/>
                <a:ea typeface="Arial-Rounded" pitchFamily="34" charset="0"/>
                <a:cs typeface="Times New Roman" panose="02020603050405020304" pitchFamily="18" charset="0"/>
              </a:rPr>
              <a:t>Em </a:t>
            </a:r>
            <a:r>
              <a:rPr lang="en-US" sz="2800" dirty="0" err="1">
                <a:latin typeface="Times New Roman" panose="02020603050405020304" pitchFamily="18" charset="0"/>
                <a:ea typeface="Arial-Rounded" pitchFamily="34" charset="0"/>
                <a:cs typeface="Times New Roman" panose="02020603050405020304" pitchFamily="18" charset="0"/>
              </a:rPr>
              <a:t>hãy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đọc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đoạn</a:t>
            </a:r>
            <a:r>
              <a:rPr lang="en-US" sz="2800" dirty="0">
                <a:latin typeface="Times New Roman" panose="02020603050405020304" pitchFamily="18" charset="0"/>
                <a:ea typeface="Arial-Rounded" pitchFamily="34" charset="0"/>
                <a:cs typeface="Times New Roman" panose="02020603050405020304" pitchFamily="18" charset="0"/>
              </a:rPr>
              <a:t> 1 </a:t>
            </a:r>
            <a:r>
              <a:rPr lang="en-US" sz="2800" dirty="0" err="1">
                <a:latin typeface="Times New Roman" panose="02020603050405020304" pitchFamily="18" charset="0"/>
                <a:ea typeface="Arial-Rounded" pitchFamily="34" charset="0"/>
                <a:cs typeface="Times New Roman" panose="02020603050405020304" pitchFamily="18" charset="0"/>
              </a:rPr>
              <a:t>bài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i="1" dirty="0" err="1">
                <a:latin typeface="Times New Roman" panose="02020603050405020304" pitchFamily="18" charset="0"/>
                <a:ea typeface="Arial-Rounded" pitchFamily="34" charset="0"/>
                <a:cs typeface="Times New Roman" panose="02020603050405020304" pitchFamily="18" charset="0"/>
              </a:rPr>
              <a:t>Tôi</a:t>
            </a:r>
            <a:r>
              <a:rPr lang="en-US" sz="2800" i="1" dirty="0">
                <a:latin typeface="Times New Roman" panose="02020603050405020304" pitchFamily="18" charset="0"/>
                <a:ea typeface="Arial-Rounded" pitchFamily="34" charset="0"/>
                <a:cs typeface="Times New Roman" panose="02020603050405020304" pitchFamily="18" charset="0"/>
              </a:rPr>
              <a:t> </a:t>
            </a:r>
            <a:r>
              <a:rPr lang="en-US" sz="2800" i="1" dirty="0" err="1">
                <a:latin typeface="Times New Roman" panose="02020603050405020304" pitchFamily="18" charset="0"/>
                <a:ea typeface="Arial-Rounded" pitchFamily="34" charset="0"/>
                <a:cs typeface="Times New Roman" panose="02020603050405020304" pitchFamily="18" charset="0"/>
              </a:rPr>
              <a:t>đi</a:t>
            </a:r>
            <a:r>
              <a:rPr lang="en-US" sz="2800" i="1" dirty="0">
                <a:latin typeface="Times New Roman" panose="02020603050405020304" pitchFamily="18" charset="0"/>
                <a:ea typeface="Arial-Rounded" pitchFamily="34" charset="0"/>
                <a:cs typeface="Times New Roman" panose="02020603050405020304" pitchFamily="18" charset="0"/>
              </a:rPr>
              <a:t> </a:t>
            </a:r>
            <a:r>
              <a:rPr lang="en-US" sz="2800" i="1" dirty="0" err="1">
                <a:latin typeface="Times New Roman" panose="02020603050405020304" pitchFamily="18" charset="0"/>
                <a:ea typeface="Arial-Rounded" pitchFamily="34" charset="0"/>
                <a:cs typeface="Times New Roman" panose="02020603050405020304" pitchFamily="18" charset="0"/>
              </a:rPr>
              <a:t>học</a:t>
            </a:r>
            <a:endParaRPr lang="en-US" sz="2800" dirty="0">
              <a:latin typeface="Times New Roman" panose="02020603050405020304" pitchFamily="18" charset="0"/>
              <a:ea typeface="Arial-Rounded" pitchFamily="34" charset="0"/>
              <a:cs typeface="Times New Roman" panose="02020603050405020304" pitchFamily="18"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36" y="1010835"/>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70" y="2380055"/>
            <a:ext cx="927099" cy="9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7128" y="1365550"/>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40" y="3654650"/>
            <a:ext cx="7016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Cũng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như</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mấy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cậu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học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trò</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mới</a:t>
            </a:r>
            <a:r>
              <a:rPr lang="en-US" sz="2800" dirty="0">
                <a:latin typeface="Times New Roman" panose="02020603050405020304" pitchFamily="18" charset="0"/>
                <a:ea typeface="Arial-Rounded" pitchFamily="34" charset="0"/>
                <a:cs typeface="Times New Roman" panose="02020603050405020304" pitchFamily="18" charset="0"/>
              </a:rPr>
              <a:t> (…) </a:t>
            </a:r>
            <a:r>
              <a:rPr lang="en-US" sz="2800" dirty="0" err="1">
                <a:latin typeface="Times New Roman" panose="02020603050405020304" pitchFamily="18" charset="0"/>
                <a:ea typeface="Arial-Rounded" pitchFamily="34" charset="0"/>
                <a:cs typeface="Times New Roman" panose="02020603050405020304" pitchFamily="18" charset="0"/>
              </a:rPr>
              <a:t>đứng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nép</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bên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người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thân</a:t>
            </a:r>
            <a:r>
              <a:rPr lang="en-US" sz="2800" dirty="0">
                <a:latin typeface="Times New Roman" panose="02020603050405020304" pitchFamily="18" charset="0"/>
                <a:ea typeface="Arial-Rounded" pitchFamily="34" charset="0"/>
                <a:cs typeface="Times New Roman" panose="02020603050405020304" pitchFamily="18" charset="0"/>
              </a:rPr>
              <a:t>.</a:t>
            </a: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Nếu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được</a:t>
            </a:r>
            <a:r>
              <a:rPr lang="en-US" sz="2800" dirty="0">
                <a:latin typeface="Times New Roman" panose="02020603050405020304" pitchFamily="18" charset="0"/>
                <a:ea typeface="Arial-Rounded" pitchFamily="34" charset="0"/>
                <a:cs typeface="Times New Roman" panose="02020603050405020304" pitchFamily="18" charset="0"/>
              </a:rPr>
              <a:t> quay </a:t>
            </a:r>
            <a:r>
              <a:rPr lang="en-US" sz="2800" dirty="0" err="1">
                <a:latin typeface="Times New Roman" panose="02020603050405020304" pitchFamily="18" charset="0"/>
                <a:ea typeface="Arial-Rounded" pitchFamily="34" charset="0"/>
                <a:cs typeface="Times New Roman" panose="02020603050405020304" pitchFamily="18" charset="0"/>
              </a:rPr>
              <a:t>lại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ngày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đầu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học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em</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sẽ</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thế</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nào</a:t>
            </a:r>
            <a:r>
              <a:rPr lang="en-US" sz="2800" dirty="0">
                <a:latin typeface="Times New Roman" panose="02020603050405020304" pitchFamily="18" charset="0"/>
                <a:ea typeface="Arial-Rounded" pitchFamily="34" charset="0"/>
                <a:cs typeface="Times New Roman" panose="02020603050405020304" pitchFamily="18" charset="0"/>
              </a:rPr>
              <a:t>?</a:t>
            </a:r>
          </a:p>
        </p:txBody>
      </p:sp>
      <p:grpSp>
        <p:nvGrpSpPr>
          <p:cNvPr id="5" name="Group 4"/>
          <p:cNvGrpSpPr/>
          <p:nvPr/>
        </p:nvGrpSpPr>
        <p:grpSpPr>
          <a:xfrm>
            <a:off x="3086100" y="1262690"/>
            <a:ext cx="4343400" cy="864158"/>
            <a:chOff x="2729345" y="1268839"/>
            <a:chExt cx="4343400" cy="864158"/>
          </a:xfrm>
        </p:grpSpPr>
        <p:pic>
          <p:nvPicPr>
            <p:cNvPr id="411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285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4193849" y="2499124"/>
            <a:ext cx="1814945" cy="864158"/>
            <a:chOff x="4343400" y="1268839"/>
            <a:chExt cx="1814945" cy="864158"/>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1307" y="3867150"/>
            <a:ext cx="1005320"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25779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40344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TÔI ĐI HỌC</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69D971-1A5C-109F-FE03-D83F2B29F223}"/>
              </a:ext>
            </a:extLst>
          </p:cNvPr>
          <p:cNvSpPr txBox="1"/>
          <p:nvPr/>
        </p:nvSpPr>
        <p:spPr>
          <a:xfrm>
            <a:off x="76200" y="75910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bang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mơn</a:t>
            </a:r>
            <a:r>
              <a:rPr lang="en-US" sz="2800" dirty="0">
                <a:latin typeface="Times New Roman" panose="02020603050405020304" pitchFamily="18" charset="0"/>
                <a:cs typeface="Times New Roman" panose="02020603050405020304" pitchFamily="18" charset="0"/>
              </a:rPr>
              <a:t> man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20C32D5-CE1B-6716-708A-EC607D005043}"/>
              </a:ext>
            </a:extLst>
          </p:cNvPr>
          <p:cNvSpPr txBox="1"/>
          <p:nvPr/>
        </p:nvSpPr>
        <p:spPr>
          <a:xfrm>
            <a:off x="3157859" y="174328"/>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70C858-8A7D-E29D-E82A-0C9DFC7E32FD}"/>
              </a:ext>
            </a:extLst>
          </p:cNvPr>
          <p:cNvSpPr txBox="1"/>
          <p:nvPr/>
        </p:nvSpPr>
        <p:spPr>
          <a:xfrm>
            <a:off x="6359640" y="4373911"/>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2B99182-E920-9280-154D-D75D30DF745F}"/>
              </a:ext>
            </a:extLst>
          </p:cNvPr>
          <p:cNvSpPr txBox="1"/>
          <p:nvPr/>
        </p:nvSpPr>
        <p:spPr>
          <a:xfrm>
            <a:off x="1287023" y="4579210"/>
            <a:ext cx="25146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yêm</a:t>
            </a:r>
            <a:endParaRPr lang="vi-VN"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01FD2C1D-84BB-BE71-D5D0-491FDA722707}"/>
              </a:ext>
            </a:extLst>
          </p:cNvPr>
          <p:cNvSpPr txBox="1"/>
          <p:nvPr/>
        </p:nvSpPr>
        <p:spPr>
          <a:xfrm>
            <a:off x="986506" y="2051324"/>
            <a:ext cx="18288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Buổi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mai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1FD2C1D-84BB-BE71-D5D0-491FDA722707}"/>
              </a:ext>
            </a:extLst>
          </p:cNvPr>
          <p:cNvSpPr txBox="1"/>
          <p:nvPr/>
        </p:nvSpPr>
        <p:spPr>
          <a:xfrm>
            <a:off x="1887077" y="2474629"/>
            <a:ext cx="18288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yếm</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1FD2C1D-84BB-BE71-D5D0-491FDA722707}"/>
              </a:ext>
            </a:extLst>
          </p:cNvPr>
          <p:cNvSpPr txBox="1"/>
          <p:nvPr/>
        </p:nvSpPr>
        <p:spPr>
          <a:xfrm>
            <a:off x="7598104" y="1189397"/>
            <a:ext cx="18288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nức</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1FD2C1D-84BB-BE71-D5D0-491FDA722707}"/>
              </a:ext>
            </a:extLst>
          </p:cNvPr>
          <p:cNvSpPr txBox="1"/>
          <p:nvPr/>
        </p:nvSpPr>
        <p:spPr>
          <a:xfrm>
            <a:off x="2243459" y="1605929"/>
            <a:ext cx="18288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mơn</a:t>
            </a:r>
            <a:r>
              <a:rPr lang="en-US" sz="2800" dirty="0">
                <a:solidFill>
                  <a:srgbClr val="FF0000"/>
                </a:solidFill>
                <a:latin typeface="Times New Roman" panose="02020603050405020304" pitchFamily="18" charset="0"/>
                <a:cs typeface="Times New Roman" panose="02020603050405020304" pitchFamily="18" charset="0"/>
              </a:rPr>
              <a:t> man</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5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6" grpId="0"/>
      <p:bldP spid="21" grpId="0"/>
      <p:bldP spid="18"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69D971-1A5C-109F-FE03-D83F2B29F223}"/>
              </a:ext>
            </a:extLst>
          </p:cNvPr>
          <p:cNvSpPr txBox="1"/>
          <p:nvPr/>
        </p:nvSpPr>
        <p:spPr>
          <a:xfrm>
            <a:off x="76200" y="75910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bang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mơn</a:t>
            </a:r>
            <a:r>
              <a:rPr lang="en-US" sz="2800" dirty="0">
                <a:latin typeface="Times New Roman" panose="02020603050405020304" pitchFamily="18" charset="0"/>
                <a:cs typeface="Times New Roman" panose="02020603050405020304" pitchFamily="18" charset="0"/>
              </a:rPr>
              <a:t> man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20C32D5-CE1B-6716-708A-EC607D005043}"/>
              </a:ext>
            </a:extLst>
          </p:cNvPr>
          <p:cNvSpPr txBox="1"/>
          <p:nvPr/>
        </p:nvSpPr>
        <p:spPr>
          <a:xfrm>
            <a:off x="3157859" y="174328"/>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70C858-8A7D-E29D-E82A-0C9DFC7E32FD}"/>
              </a:ext>
            </a:extLst>
          </p:cNvPr>
          <p:cNvSpPr txBox="1"/>
          <p:nvPr/>
        </p:nvSpPr>
        <p:spPr>
          <a:xfrm>
            <a:off x="6359640" y="4373911"/>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2B99182-E920-9280-154D-D75D30DF745F}"/>
              </a:ext>
            </a:extLst>
          </p:cNvPr>
          <p:cNvSpPr txBox="1"/>
          <p:nvPr/>
        </p:nvSpPr>
        <p:spPr>
          <a:xfrm>
            <a:off x="1287023" y="4579210"/>
            <a:ext cx="25146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yêm</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E61B8E5-D8CA-584F-752D-B199714A1C02}"/>
              </a:ext>
            </a:extLst>
          </p:cNvPr>
          <p:cNvSpPr txBox="1"/>
          <p:nvPr/>
        </p:nvSpPr>
        <p:spPr>
          <a:xfrm>
            <a:off x="7700693" y="258139"/>
            <a:ext cx="1162453"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endParaRPr lang="vi-VN"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14595" y="840369"/>
            <a:ext cx="301686"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1</a:t>
            </a:r>
          </a:p>
        </p:txBody>
      </p:sp>
      <p:sp>
        <p:nvSpPr>
          <p:cNvPr id="19" name="TextBox 18"/>
          <p:cNvSpPr txBox="1"/>
          <p:nvPr/>
        </p:nvSpPr>
        <p:spPr>
          <a:xfrm>
            <a:off x="806072" y="2108606"/>
            <a:ext cx="300082"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2</a:t>
            </a:r>
          </a:p>
        </p:txBody>
      </p:sp>
      <p:sp>
        <p:nvSpPr>
          <p:cNvPr id="25" name="TextBox 24"/>
          <p:cNvSpPr txBox="1"/>
          <p:nvPr/>
        </p:nvSpPr>
        <p:spPr>
          <a:xfrm>
            <a:off x="821644" y="2574544"/>
            <a:ext cx="300082"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3</a:t>
            </a:r>
          </a:p>
        </p:txBody>
      </p:sp>
      <p:sp>
        <p:nvSpPr>
          <p:cNvPr id="29" name="TextBox 28"/>
          <p:cNvSpPr txBox="1"/>
          <p:nvPr/>
        </p:nvSpPr>
        <p:spPr>
          <a:xfrm>
            <a:off x="1227799" y="2974030"/>
            <a:ext cx="300082"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4</a:t>
            </a:r>
          </a:p>
        </p:txBody>
      </p:sp>
      <p:sp>
        <p:nvSpPr>
          <p:cNvPr id="31" name="TextBox 30"/>
          <p:cNvSpPr txBox="1"/>
          <p:nvPr/>
        </p:nvSpPr>
        <p:spPr>
          <a:xfrm>
            <a:off x="3962400" y="3409950"/>
            <a:ext cx="300082"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4349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6" grpId="0"/>
      <p:bldP spid="2" grpId="0"/>
      <p:bldP spid="19" grpId="0"/>
      <p:bldP spid="25"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69D971-1A5C-109F-FE03-D83F2B29F223}"/>
              </a:ext>
            </a:extLst>
          </p:cNvPr>
          <p:cNvSpPr txBox="1"/>
          <p:nvPr/>
        </p:nvSpPr>
        <p:spPr>
          <a:xfrm>
            <a:off x="76200" y="759103"/>
            <a:ext cx="88265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D20C32D5-CE1B-6716-708A-EC607D005043}"/>
              </a:ext>
            </a:extLst>
          </p:cNvPr>
          <p:cNvSpPr txBox="1"/>
          <p:nvPr/>
        </p:nvSpPr>
        <p:spPr>
          <a:xfrm>
            <a:off x="7430643" y="237657"/>
            <a:ext cx="1414141"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endParaRPr lang="vi-VN"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1D542747-7283-6FE9-8505-355DF57D0A33}"/>
              </a:ext>
            </a:extLst>
          </p:cNvPr>
          <p:cNvCxnSpPr/>
          <p:nvPr/>
        </p:nvCxnSpPr>
        <p:spPr>
          <a:xfrm flipH="1">
            <a:off x="3182914" y="759103"/>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4" name="Straight Connector 3">
            <a:extLst>
              <a:ext uri="{FF2B5EF4-FFF2-40B4-BE49-F238E27FC236}">
                <a16:creationId xmlns:a16="http://schemas.microsoft.com/office/drawing/2014/main" id="{E288E3EF-2F95-6FAE-6016-43A4907A9E0C}"/>
              </a:ext>
            </a:extLst>
          </p:cNvPr>
          <p:cNvCxnSpPr/>
          <p:nvPr/>
        </p:nvCxnSpPr>
        <p:spPr>
          <a:xfrm flipH="1">
            <a:off x="6172202" y="792745"/>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2678375E-0F68-1F8C-5267-8D4B97DF6647}"/>
              </a:ext>
            </a:extLst>
          </p:cNvPr>
          <p:cNvCxnSpPr/>
          <p:nvPr/>
        </p:nvCxnSpPr>
        <p:spPr>
          <a:xfrm flipH="1">
            <a:off x="4114800" y="1251483"/>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874F2CE3-DB68-F765-0C88-D3C0E4001E25}"/>
              </a:ext>
            </a:extLst>
          </p:cNvPr>
          <p:cNvCxnSpPr/>
          <p:nvPr/>
        </p:nvCxnSpPr>
        <p:spPr>
          <a:xfrm flipH="1">
            <a:off x="5943600" y="1278638"/>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2B1EC688-285C-14D0-B709-64FD96608D6A}"/>
              </a:ext>
            </a:extLst>
          </p:cNvPr>
          <p:cNvCxnSpPr/>
          <p:nvPr/>
        </p:nvCxnSpPr>
        <p:spPr>
          <a:xfrm flipH="1">
            <a:off x="1524000" y="1621768"/>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6F5C69B5-4101-ACF2-F754-9C04803BA232}"/>
              </a:ext>
            </a:extLst>
          </p:cNvPr>
          <p:cNvCxnSpPr/>
          <p:nvPr/>
        </p:nvCxnSpPr>
        <p:spPr>
          <a:xfrm flipH="1">
            <a:off x="3841750" y="1699073"/>
            <a:ext cx="152400" cy="451655"/>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503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795A-D64A-7FB7-C7BD-EB9FBA9CC2AC}"/>
              </a:ext>
            </a:extLst>
          </p:cNvPr>
          <p:cNvSpPr>
            <a:spLocks noGrp="1"/>
          </p:cNvSpPr>
          <p:nvPr>
            <p:ph type="title"/>
          </p:nvPr>
        </p:nvSpPr>
        <p:spPr>
          <a:xfrm>
            <a:off x="457200" y="502843"/>
            <a:ext cx="1752600" cy="613171"/>
          </a:xfrm>
        </p:spPr>
        <p:txBody>
          <a:bodyPr>
            <a:normAutofit/>
          </a:bodyPr>
          <a:lstStyle/>
          <a:p>
            <a:pPr algn="l"/>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0C8258-3547-D61A-9BE9-EF456EB90E36}"/>
              </a:ext>
            </a:extLst>
          </p:cNvPr>
          <p:cNvSpPr>
            <a:spLocks noGrp="1"/>
          </p:cNvSpPr>
          <p:nvPr>
            <p:ph idx="1"/>
          </p:nvPr>
        </p:nvSpPr>
        <p:spPr>
          <a:xfrm>
            <a:off x="39477" y="1428749"/>
            <a:ext cx="1371600" cy="761999"/>
          </a:xfrm>
        </p:spPr>
        <p:txBody>
          <a:bodyPr>
            <a:normAutofit fontScale="92500"/>
          </a:bodyPr>
          <a:lstStyle/>
          <a:p>
            <a:pPr marL="0" indent="0">
              <a:buNone/>
            </a:pP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E92E0FB-C617-FB5D-A4DD-0DEF8DCCECE9}"/>
              </a:ext>
            </a:extLst>
          </p:cNvPr>
          <p:cNvSpPr txBox="1">
            <a:spLocks/>
          </p:cNvSpPr>
          <p:nvPr/>
        </p:nvSpPr>
        <p:spPr>
          <a:xfrm>
            <a:off x="7209622" y="0"/>
            <a:ext cx="1890311" cy="613171"/>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endParaRPr lang="vi-VN"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8447059-9E86-01E2-62C2-B36002BD51F0}"/>
              </a:ext>
            </a:extLst>
          </p:cNvPr>
          <p:cNvSpPr txBox="1">
            <a:spLocks/>
          </p:cNvSpPr>
          <p:nvPr/>
        </p:nvSpPr>
        <p:spPr>
          <a:xfrm>
            <a:off x="2199701" y="502843"/>
            <a:ext cx="2895600" cy="613171"/>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endParaRPr lang="vi-VN" sz="28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DE80784-BA74-48DC-E9E3-01F549E93D80}"/>
              </a:ext>
            </a:extLst>
          </p:cNvPr>
          <p:cNvSpPr txBox="1">
            <a:spLocks/>
          </p:cNvSpPr>
          <p:nvPr/>
        </p:nvSpPr>
        <p:spPr>
          <a:xfrm>
            <a:off x="1143000" y="1504950"/>
            <a:ext cx="8229600" cy="613172"/>
          </a:xfrm>
          <a:prstGeom prst="rect">
            <a:avLst/>
          </a:prstGeom>
        </p:spPr>
        <p:txBody>
          <a:bodyPr vert="horz" lIns="91428" tIns="45714" rIns="91428" bIns="45714" rtlCol="0">
            <a:normAutofit fontScale="85000" lnSpcReduction="10000"/>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endParaRPr lang="vi-VN"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73B3619C-04E6-F4CA-708A-60B60B04EC84}"/>
              </a:ext>
            </a:extLst>
          </p:cNvPr>
          <p:cNvSpPr txBox="1">
            <a:spLocks/>
          </p:cNvSpPr>
          <p:nvPr/>
        </p:nvSpPr>
        <p:spPr>
          <a:xfrm>
            <a:off x="39477" y="2118122"/>
            <a:ext cx="1560723" cy="613172"/>
          </a:xfrm>
          <a:prstGeom prst="rect">
            <a:avLst/>
          </a:prstGeom>
        </p:spPr>
        <p:txBody>
          <a:bodyPr vert="horz" lIns="91428" tIns="45714" rIns="91428" bIns="45714" rtlCol="0">
            <a:normAutofit/>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183B95D4-E82C-7F11-4EC8-51E7DD8EA8B8}"/>
              </a:ext>
            </a:extLst>
          </p:cNvPr>
          <p:cNvSpPr txBox="1">
            <a:spLocks/>
          </p:cNvSpPr>
          <p:nvPr/>
        </p:nvSpPr>
        <p:spPr>
          <a:xfrm>
            <a:off x="1459735" y="2137631"/>
            <a:ext cx="7379465" cy="613172"/>
          </a:xfrm>
          <a:prstGeom prst="rect">
            <a:avLst/>
          </a:prstGeom>
        </p:spPr>
        <p:txBody>
          <a:bodyPr vert="horz" lIns="91428" tIns="45714" rIns="91428" bIns="45714" rtlCol="0">
            <a:normAutofit/>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21E108D-03B5-61D7-3B45-512046C37579}"/>
              </a:ext>
            </a:extLst>
          </p:cNvPr>
          <p:cNvSpPr txBox="1">
            <a:spLocks/>
          </p:cNvSpPr>
          <p:nvPr/>
        </p:nvSpPr>
        <p:spPr>
          <a:xfrm>
            <a:off x="39477" y="2703315"/>
            <a:ext cx="874923" cy="613172"/>
          </a:xfrm>
          <a:prstGeom prst="rect">
            <a:avLst/>
          </a:prstGeom>
        </p:spPr>
        <p:txBody>
          <a:bodyPr vert="horz" lIns="91428" tIns="45714" rIns="91428" bIns="45714" rtlCol="0">
            <a:normAutofit fontScale="92500"/>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nép</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BDB57501-A921-6893-2DD3-36018A0EB73E}"/>
              </a:ext>
            </a:extLst>
          </p:cNvPr>
          <p:cNvSpPr txBox="1">
            <a:spLocks/>
          </p:cNvSpPr>
          <p:nvPr/>
        </p:nvSpPr>
        <p:spPr>
          <a:xfrm>
            <a:off x="819838" y="2770313"/>
            <a:ext cx="8185533" cy="792038"/>
          </a:xfrm>
          <a:prstGeom prst="rect">
            <a:avLst/>
          </a:prstGeom>
        </p:spPr>
        <p:txBody>
          <a:bodyPr vert="horz" lIns="91428" tIns="45714" rIns="91428" bIns="45714" rtlCol="0">
            <a:normAutofit fontScale="70000" lnSpcReduction="20000"/>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2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69D971-1A5C-109F-FE03-D83F2B29F223}"/>
              </a:ext>
            </a:extLst>
          </p:cNvPr>
          <p:cNvSpPr txBox="1"/>
          <p:nvPr/>
        </p:nvSpPr>
        <p:spPr>
          <a:xfrm>
            <a:off x="76200" y="75910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bang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mơn</a:t>
            </a:r>
            <a:r>
              <a:rPr lang="en-US" sz="2800" dirty="0">
                <a:latin typeface="Times New Roman" panose="02020603050405020304" pitchFamily="18" charset="0"/>
                <a:cs typeface="Times New Roman" panose="02020603050405020304" pitchFamily="18" charset="0"/>
              </a:rPr>
              <a:t> man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20C32D5-CE1B-6716-708A-EC607D005043}"/>
              </a:ext>
            </a:extLst>
          </p:cNvPr>
          <p:cNvSpPr txBox="1"/>
          <p:nvPr/>
        </p:nvSpPr>
        <p:spPr>
          <a:xfrm>
            <a:off x="3157859" y="174328"/>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70C858-8A7D-E29D-E82A-0C9DFC7E32FD}"/>
              </a:ext>
            </a:extLst>
          </p:cNvPr>
          <p:cNvSpPr txBox="1"/>
          <p:nvPr/>
        </p:nvSpPr>
        <p:spPr>
          <a:xfrm>
            <a:off x="6359640" y="4373911"/>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72896" y="859824"/>
            <a:ext cx="45720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1</a:t>
            </a:r>
          </a:p>
        </p:txBody>
      </p:sp>
      <p:sp>
        <p:nvSpPr>
          <p:cNvPr id="17" name="TextBox 16"/>
          <p:cNvSpPr txBox="1"/>
          <p:nvPr/>
        </p:nvSpPr>
        <p:spPr>
          <a:xfrm>
            <a:off x="646574" y="2172080"/>
            <a:ext cx="45720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2</a:t>
            </a:r>
          </a:p>
        </p:txBody>
      </p:sp>
      <p:pic>
        <p:nvPicPr>
          <p:cNvPr id="3" name="Picture 2">
            <a:extLst>
              <a:ext uri="{FF2B5EF4-FFF2-40B4-BE49-F238E27FC236}">
                <a16:creationId xmlns:a16="http://schemas.microsoft.com/office/drawing/2014/main" id="{8F286978-B64D-4A6B-ACA7-1D2D37FFC2A1}"/>
              </a:ext>
            </a:extLst>
          </p:cNvPr>
          <p:cNvPicPr>
            <a:picLocks noChangeAspect="1"/>
          </p:cNvPicPr>
          <p:nvPr/>
        </p:nvPicPr>
        <p:blipFill>
          <a:blip r:embed="rId2"/>
          <a:stretch>
            <a:fillRect/>
          </a:stretch>
        </p:blipFill>
        <p:spPr>
          <a:xfrm flipV="1">
            <a:off x="216628" y="1977009"/>
            <a:ext cx="6336572" cy="93343"/>
          </a:xfrm>
          <a:prstGeom prst="rect">
            <a:avLst/>
          </a:prstGeom>
        </p:spPr>
      </p:pic>
      <p:pic>
        <p:nvPicPr>
          <p:cNvPr id="16" name="Picture 15">
            <a:extLst>
              <a:ext uri="{FF2B5EF4-FFF2-40B4-BE49-F238E27FC236}">
                <a16:creationId xmlns:a16="http://schemas.microsoft.com/office/drawing/2014/main" id="{C9296B66-9F19-48AA-BDEC-6CC766EDA90C}"/>
              </a:ext>
            </a:extLst>
          </p:cNvPr>
          <p:cNvPicPr>
            <a:picLocks noChangeAspect="1"/>
          </p:cNvPicPr>
          <p:nvPr/>
        </p:nvPicPr>
        <p:blipFill>
          <a:blip r:embed="rId2"/>
          <a:stretch>
            <a:fillRect/>
          </a:stretch>
        </p:blipFill>
        <p:spPr>
          <a:xfrm>
            <a:off x="871364" y="2863164"/>
            <a:ext cx="7868776" cy="93343"/>
          </a:xfrm>
          <a:prstGeom prst="rect">
            <a:avLst/>
          </a:prstGeom>
        </p:spPr>
      </p:pic>
      <p:cxnSp>
        <p:nvCxnSpPr>
          <p:cNvPr id="31" name="Straight Connector 30">
            <a:extLst>
              <a:ext uri="{FF2B5EF4-FFF2-40B4-BE49-F238E27FC236}">
                <a16:creationId xmlns:a16="http://schemas.microsoft.com/office/drawing/2014/main" id="{59F911CB-724F-41A4-9508-903BD26ED73E}"/>
              </a:ext>
            </a:extLst>
          </p:cNvPr>
          <p:cNvCxnSpPr>
            <a:cxnSpLocks/>
          </p:cNvCxnSpPr>
          <p:nvPr/>
        </p:nvCxnSpPr>
        <p:spPr>
          <a:xfrm>
            <a:off x="188839" y="3333750"/>
            <a:ext cx="148727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a16="http://schemas.microsoft.com/office/drawing/2014/main" id="{73345A94-CDA1-4180-94DB-6F368380EFAD}"/>
              </a:ext>
            </a:extLst>
          </p:cNvPr>
          <p:cNvCxnSpPr>
            <a:cxnSpLocks/>
          </p:cNvCxnSpPr>
          <p:nvPr/>
        </p:nvCxnSpPr>
        <p:spPr>
          <a:xfrm>
            <a:off x="7753787" y="3714750"/>
            <a:ext cx="55201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3" name="Straight Connector 32">
            <a:extLst>
              <a:ext uri="{FF2B5EF4-FFF2-40B4-BE49-F238E27FC236}">
                <a16:creationId xmlns:a16="http://schemas.microsoft.com/office/drawing/2014/main" id="{38248C78-1C25-459F-8549-2AC68A245E73}"/>
              </a:ext>
            </a:extLst>
          </p:cNvPr>
          <p:cNvCxnSpPr>
            <a:cxnSpLocks/>
          </p:cNvCxnSpPr>
          <p:nvPr/>
        </p:nvCxnSpPr>
        <p:spPr>
          <a:xfrm>
            <a:off x="146087" y="4171950"/>
            <a:ext cx="851361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Straight Connector 33">
            <a:extLst>
              <a:ext uri="{FF2B5EF4-FFF2-40B4-BE49-F238E27FC236}">
                <a16:creationId xmlns:a16="http://schemas.microsoft.com/office/drawing/2014/main" id="{4B7FC339-FE3C-43F1-AD83-B655A8E021E5}"/>
              </a:ext>
            </a:extLst>
          </p:cNvPr>
          <p:cNvCxnSpPr>
            <a:cxnSpLocks/>
          </p:cNvCxnSpPr>
          <p:nvPr/>
        </p:nvCxnSpPr>
        <p:spPr>
          <a:xfrm>
            <a:off x="216628" y="4629150"/>
            <a:ext cx="1487277"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73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1566</Words>
  <Application>Microsoft Office PowerPoint</Application>
  <PresentationFormat>On-screen Show (16:9)</PresentationFormat>
  <Paragraphs>183</Paragraphs>
  <Slides>27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Rounded MT Bold</vt:lpstr>
      <vt:lpstr>Arial-Rounded</vt:lpstr>
      <vt:lpstr>Calibri</vt:lpstr>
      <vt:lpstr>HP001 4 hang 1 ô ly</vt:lpstr>
      <vt:lpstr>Times New Roman</vt:lpstr>
      <vt:lpstr>Office Theme</vt:lpstr>
      <vt:lpstr>PowerPoint Presentation</vt:lpstr>
      <vt:lpstr>Ôn và khởi động</vt:lpstr>
      <vt:lpstr>Em hãy đọc đoạn 1 bài Tôi đi học</vt:lpstr>
      <vt:lpstr>PowerPoint Presentation</vt:lpstr>
      <vt:lpstr>PowerPoint Presentation</vt:lpstr>
      <vt:lpstr>PowerPoint Presentation</vt:lpstr>
      <vt:lpstr>PowerPoint Presentation</vt:lpstr>
      <vt:lpstr>Buổi mai: </vt:lpstr>
      <vt:lpstr>PowerPoint Presentation</vt:lpstr>
      <vt:lpstr>Tiết 2</vt:lpstr>
      <vt:lpstr>PowerPoint Presentation</vt:lpstr>
      <vt:lpstr>PowerPoint Presentation</vt:lpstr>
      <vt:lpstr>PowerPoint Presentation</vt:lpstr>
      <vt:lpstr>PowerPoint Presentation</vt:lpstr>
      <vt:lpstr>PowerPoint Presentation</vt:lpstr>
      <vt:lpstr>TIẾT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Phương Anh</cp:lastModifiedBy>
  <cp:revision>159</cp:revision>
  <dcterms:created xsi:type="dcterms:W3CDTF">2020-12-08T15:48:47Z</dcterms:created>
  <dcterms:modified xsi:type="dcterms:W3CDTF">2026-02-11T14:22:45Z</dcterms:modified>
</cp:coreProperties>
</file>