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75" r:id="rId2"/>
    <p:sldMasterId id="2147483701" r:id="rId3"/>
    <p:sldMasterId id="2147483727" r:id="rId4"/>
    <p:sldMasterId id="2147483740" r:id="rId5"/>
    <p:sldMasterId id="2147483752" r:id="rId6"/>
    <p:sldMasterId id="2147483764" r:id="rId7"/>
    <p:sldMasterId id="2147483779" r:id="rId8"/>
  </p:sldMasterIdLst>
  <p:notesMasterIdLst>
    <p:notesMasterId r:id="rId27"/>
  </p:notesMasterIdLst>
  <p:sldIdLst>
    <p:sldId id="256" r:id="rId9"/>
    <p:sldId id="321" r:id="rId10"/>
    <p:sldId id="257" r:id="rId11"/>
    <p:sldId id="280" r:id="rId12"/>
    <p:sldId id="259" r:id="rId13"/>
    <p:sldId id="300" r:id="rId14"/>
    <p:sldId id="309" r:id="rId15"/>
    <p:sldId id="310" r:id="rId16"/>
    <p:sldId id="320" r:id="rId17"/>
    <p:sldId id="322" r:id="rId18"/>
    <p:sldId id="312" r:id="rId19"/>
    <p:sldId id="313" r:id="rId20"/>
    <p:sldId id="316" r:id="rId21"/>
    <p:sldId id="315" r:id="rId22"/>
    <p:sldId id="317" r:id="rId23"/>
    <p:sldId id="318" r:id="rId24"/>
    <p:sldId id="279" r:id="rId25"/>
    <p:sldId id="31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8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84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45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107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44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44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01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59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84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026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838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41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548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5203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15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7167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668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73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5271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3872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5979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5999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94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887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2188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9113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891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938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8945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976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347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8035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7434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8707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60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1961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8350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25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89702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6583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0352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6069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2740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1473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6734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196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314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225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75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2845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93739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9044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7884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180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499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6339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7489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945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945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228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0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2026/2/6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2026/2/6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gif"/><Relationship Id="rId3" Type="http://schemas.openxmlformats.org/officeDocument/2006/relationships/image" Target="../media/image46.gif"/><Relationship Id="rId7" Type="http://schemas.openxmlformats.org/officeDocument/2006/relationships/image" Target="../media/image49.gif"/><Relationship Id="rId12" Type="http://schemas.openxmlformats.org/officeDocument/2006/relationships/image" Target="../media/image5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42.gif"/><Relationship Id="rId11" Type="http://schemas.openxmlformats.org/officeDocument/2006/relationships/image" Target="../media/image52.png"/><Relationship Id="rId5" Type="http://schemas.openxmlformats.org/officeDocument/2006/relationships/image" Target="../media/image48.gif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500651" y="1463020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754099" y="4643314"/>
            <a:ext cx="234882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 </a:t>
            </a:r>
            <a:r>
              <a:rPr lang="en-US" sz="1400" b="1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800">
              <a:buClr>
                <a:srgbClr val="4472C4"/>
              </a:buClr>
              <a:buFont typeface="Chivo Light"/>
              <a:buNone/>
            </a:pPr>
            <a:r>
              <a:rPr lang="en-US" sz="10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81911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6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033" y="0"/>
            <a:ext cx="9161725" cy="7463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600" b="1">
                <a:solidFill>
                  <a:prstClr val="black"/>
                </a:solidFill>
                <a:latin typeface="HP001 4 hàng" panose="020B0603050302020204" pitchFamily="34" charset="0"/>
              </a:rPr>
              <a:t>Thứ năm ngày 27 tháng 2 năm 2025</a:t>
            </a:r>
          </a:p>
          <a:p>
            <a:pPr algn="ctr" defTabSz="685783">
              <a:defRPr/>
            </a:pPr>
            <a:r>
              <a:rPr lang="en-US" sz="1600" b="1" u="sng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6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6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259+ 260. 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6:</a:t>
            </a:r>
            <a:r>
              <a:rPr lang="en-US" sz="1200" b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 NHÀ</a:t>
            </a: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863665" y="121066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656357" y="34966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492" y="748997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1312" y="349666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2918" y="2350411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0994" y="1182496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77" y="630403"/>
            <a:ext cx="6151418" cy="31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88327" y="1623460"/>
            <a:ext cx="450908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Trước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ngõ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nhỏ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gì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?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54583" y="2037794"/>
            <a:ext cx="473768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Tiếng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chim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hót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thế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nào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?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9491" y="2556848"/>
            <a:ext cx="437485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c. 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nào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hình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ảnh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mái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?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88894" y="1210662"/>
            <a:ext cx="2390643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b="1" kern="12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1800" b="1" kern="1200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800" b="1" kern="12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800" b="1" kern="12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800" b="1" kern="12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1800" b="1" kern="1200" dirty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1800" b="1" kern="12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24878" y="1251789"/>
            <a:ext cx="485756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71455" y="1623460"/>
            <a:ext cx="432579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Trước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ngõ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nhỏ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hàng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xoan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70219" y="2556848"/>
            <a:ext cx="4025314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c. 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thơ:Mái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thơm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phức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54744" y="2058575"/>
            <a:ext cx="447501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Tiếng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chim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hót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lảnh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lót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32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8713" y="2921500"/>
            <a:ext cx="3564365" cy="104601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09" y="2921500"/>
            <a:ext cx="3560370" cy="220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944376" y="3158837"/>
            <a:ext cx="2576659" cy="1888264"/>
            <a:chOff x="584566" y="2595917"/>
            <a:chExt cx="4156670" cy="25475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6" y="2595917"/>
              <a:ext cx="4156670" cy="2547583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3789267" y="2670685"/>
              <a:ext cx="843836" cy="89433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722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16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8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9" y="0"/>
            <a:ext cx="4821382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81878" y="191793"/>
            <a:ext cx="2618024" cy="540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pPr>
              <a:spcBef>
                <a:spcPts val="600"/>
              </a:spcBef>
            </a:pPr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Em yêu nhà em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Hàng xoan trước ngõ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Hoa xao xuyến nở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prstClr val="black"/>
                </a:solidFill>
                <a:latin typeface="Arial Rounded"/>
                <a:sym typeface="Arial Rounded"/>
              </a:rPr>
              <a:t>                            </a:t>
            </a:r>
            <a:endParaRPr lang="vi-VN" sz="1600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121" y="2659926"/>
            <a:ext cx="289731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Em yêu tiếng chim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Đầu hồi lảnh lót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Mái vàng thơm phức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482" y="945222"/>
            <a:ext cx="1340592" cy="47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07572" y="122580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26438" y="162591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47334" y="2026025"/>
            <a:ext cx="11068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54215" y="2655041"/>
            <a:ext cx="1231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9965" y="3036952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154878" y="3413978"/>
            <a:ext cx="12732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19820" y="3791004"/>
            <a:ext cx="883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53863" y="837237"/>
            <a:ext cx="936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56186" y="1225805"/>
            <a:ext cx="1267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66915" y="162591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81961" y="2002941"/>
            <a:ext cx="1275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047212" y="2671469"/>
            <a:ext cx="12897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053862" y="3036952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061318" y="3390894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2914564" y="814153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061318" y="1605203"/>
            <a:ext cx="6671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914559" y="3791004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32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2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1904576" y="838689"/>
            <a:ext cx="5368637" cy="852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3" y="0"/>
            <a:ext cx="9161725" cy="8386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>
                <a:solidFill>
                  <a:prstClr val="black"/>
                </a:solidFill>
                <a:latin typeface="HP001 4 hàng" panose="020B0603050302020204" pitchFamily="34" charset="0"/>
              </a:rPr>
              <a:t>Thứ năm ngày 27 tháng 2 năm 2025</a:t>
            </a:r>
          </a:p>
          <a:p>
            <a:pPr algn="ctr" defTabSz="685783">
              <a:defRPr/>
            </a:pPr>
            <a:r>
              <a:rPr lang="en-US" sz="1800" b="1" u="sng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8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259+ 260. 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6:</a:t>
            </a:r>
            <a:r>
              <a:rPr lang="en-US" b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 NHÀ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0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5" y="2001981"/>
            <a:ext cx="2874816" cy="31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3emi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33" y="1621472"/>
            <a:ext cx="1584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90" y="1752600"/>
            <a:ext cx="4822825" cy="339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752600"/>
            <a:ext cx="4638675" cy="340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" y="1752600"/>
            <a:ext cx="4377710" cy="334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4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dụng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1981200" y="1142999"/>
            <a:ext cx="4876800" cy="2628901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308225" y="1971645"/>
            <a:ext cx="42989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</a:rPr>
              <a:t>Chuẩn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bị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bài</a:t>
            </a:r>
            <a:r>
              <a:rPr lang="en-US" sz="2800" dirty="0">
                <a:solidFill>
                  <a:srgbClr val="00B050"/>
                </a:solidFill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00B050"/>
                </a:solidFill>
              </a:rPr>
              <a:t>Ôn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tập</a:t>
            </a:r>
            <a:r>
              <a:rPr lang="en-US" sz="2800" dirty="0">
                <a:solidFill>
                  <a:srgbClr val="00B050"/>
                </a:solidFill>
              </a:rPr>
              <a:t> ( </a:t>
            </a:r>
            <a:r>
              <a:rPr lang="en-US" sz="2800" dirty="0" err="1">
                <a:solidFill>
                  <a:srgbClr val="00B050"/>
                </a:solidFill>
              </a:rPr>
              <a:t>Trang</a:t>
            </a:r>
            <a:r>
              <a:rPr lang="en-US" sz="2800" dirty="0">
                <a:solidFill>
                  <a:srgbClr val="00B050"/>
                </a:solidFill>
              </a:rPr>
              <a:t> 42, 43)</a:t>
            </a:r>
          </a:p>
        </p:txBody>
      </p:sp>
    </p:spTree>
    <p:extLst>
      <p:ext uri="{BB962C8B-B14F-4D97-AF65-F5344CB8AC3E}">
        <p14:creationId xmlns:p14="http://schemas.microsoft.com/office/powerpoint/2010/main" val="1065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800">
              <a:buClr>
                <a:srgbClr val="4472C4"/>
              </a:buClr>
              <a:buFont typeface="Chivo Light"/>
              <a:buNone/>
            </a:pPr>
            <a:r>
              <a:rPr lang="en-US" sz="10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8191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031" y="62208"/>
            <a:ext cx="9161725" cy="7463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600" b="1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600" b="1">
                <a:solidFill>
                  <a:prstClr val="black"/>
                </a:solidFill>
                <a:latin typeface="HP001 4 hàng" panose="020B0603050302020204" pitchFamily="34" charset="0"/>
              </a:rPr>
              <a:t> 27 </a:t>
            </a:r>
            <a:r>
              <a:rPr lang="en-US" sz="1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 </a:t>
            </a:r>
            <a:r>
              <a:rPr lang="en-US" sz="1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600" b="1">
                <a:solidFill>
                  <a:prstClr val="black"/>
                </a:solidFill>
                <a:latin typeface="HP001 4 hàng" panose="020B0603050302020204" pitchFamily="34" charset="0"/>
              </a:rPr>
              <a:t> 2025</a:t>
            </a:r>
          </a:p>
          <a:p>
            <a:pPr algn="ctr" defTabSz="685783">
              <a:defRPr/>
            </a:pPr>
            <a:r>
              <a:rPr lang="en-US" sz="1600" b="1" u="sng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6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6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259+ 260. 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6:</a:t>
            </a:r>
            <a:r>
              <a:rPr lang="en-US" sz="1200" b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 NHÀ</a:t>
            </a: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4414117" y="1441701"/>
            <a:ext cx="249981" cy="38009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Cloud 34"/>
          <p:cNvSpPr/>
          <p:nvPr/>
        </p:nvSpPr>
        <p:spPr>
          <a:xfrm>
            <a:off x="4463904" y="2811108"/>
            <a:ext cx="249981" cy="38009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2997265" y="128847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2817667" y="35734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" y="771595"/>
            <a:ext cx="1133404" cy="435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4219" y="832451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3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322725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571087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720033"/>
            <a:ext cx="43699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455340"/>
            <a:ext cx="43699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076970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821798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899385"/>
            <a:ext cx="46158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648983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211794"/>
            <a:ext cx="437950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981155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6" y="4249234"/>
            <a:ext cx="462542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4550549"/>
            <a:ext cx="46158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677542" y="2076970"/>
            <a:ext cx="871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967796" y="2931940"/>
            <a:ext cx="621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72" y="3191205"/>
            <a:ext cx="877887" cy="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3909207" y="4181243"/>
            <a:ext cx="738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626338" y="1288397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132223" y="1538529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087126" y="204297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177320" y="204297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852750" y="2455340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682701" y="2686042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753856" y="362984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128955" y="298115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706072" y="3241213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872646" y="182179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772895" y="392213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827549" y="423341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944723" y="4550549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865876" y="4516557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807918" y="3241213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033" y="0"/>
            <a:ext cx="9161725" cy="7463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600" b="1">
                <a:solidFill>
                  <a:prstClr val="black"/>
                </a:solidFill>
                <a:latin typeface="HP001 4 hàng" panose="020B0603050302020204" pitchFamily="34" charset="0"/>
              </a:rPr>
              <a:t>Thứ năm ngày 27 tháng 2 năm 2025</a:t>
            </a:r>
          </a:p>
          <a:p>
            <a:pPr algn="ctr" defTabSz="685783">
              <a:defRPr/>
            </a:pPr>
            <a:r>
              <a:rPr lang="en-US" sz="1600" b="1" u="sng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6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6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259+ 260. 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6:</a:t>
            </a:r>
            <a:r>
              <a:rPr lang="en-US" sz="1200" b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 NHÀ</a:t>
            </a: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863665" y="121066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656357" y="34966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492" y="748997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1312" y="349666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2918" y="2350411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0994" y="1182496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5" y="630401"/>
            <a:ext cx="6151418" cy="426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015494" y="1695291"/>
            <a:ext cx="139181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Xao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xuyến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15494" y="2108184"/>
            <a:ext cx="133288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6332" y="2556255"/>
            <a:ext cx="128819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Lảnh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lót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54120" y="2975846"/>
            <a:ext cx="128097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Mái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973" y="3769886"/>
            <a:ext cx="128040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Rạ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54120" y="3371976"/>
            <a:ext cx="13075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Mộc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mạc</a:t>
            </a:r>
            <a:r>
              <a:rPr lang="en-US" altLang="zh-CN" sz="1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9201" y="1227442"/>
            <a:ext cx="1946562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b="1" kern="12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800" b="1" kern="12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1800" b="1" kern="12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1800" b="1" kern="12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b="1" kern="12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1800" b="1" kern="1200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48379" y="1698188"/>
            <a:ext cx="295045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trạng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thái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xúc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động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kéo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dài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48379" y="2103323"/>
            <a:ext cx="283989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phần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tường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hai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4525" y="2556255"/>
            <a:ext cx="309592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âm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thanh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cao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trong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1452" y="2971181"/>
            <a:ext cx="374020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lợp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bằng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rạ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màu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61715" y="3371976"/>
            <a:ext cx="208562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giản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dị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đơn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giản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54788" y="3764115"/>
            <a:ext cx="378228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phần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của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cây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lúa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còn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sau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1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gặt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6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3848" y="1967867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4366" y="1021141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0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033" y="0"/>
            <a:ext cx="9161725" cy="7463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600" b="1">
                <a:solidFill>
                  <a:prstClr val="black"/>
                </a:solidFill>
                <a:latin typeface="HP001 4 hàng" panose="020B0603050302020204" pitchFamily="34" charset="0"/>
              </a:rPr>
              <a:t>Thứ năm ngày 27 tháng 2 năm 2025</a:t>
            </a:r>
          </a:p>
          <a:p>
            <a:pPr algn="ctr" defTabSz="685783">
              <a:defRPr/>
            </a:pPr>
            <a:r>
              <a:rPr lang="en-US" sz="1600" b="1" u="sng">
                <a:solidFill>
                  <a:prstClr val="black"/>
                </a:solidFill>
                <a:latin typeface="HP001 4 hàng" panose="020B0603050302020204" pitchFamily="34" charset="0"/>
              </a:rPr>
              <a:t>Tiếng </a:t>
            </a:r>
            <a:r>
              <a:rPr lang="en-US" sz="16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6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259+ 260.  </a:t>
            </a:r>
            <a:r>
              <a:rPr lang="en-US" sz="1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6:</a:t>
            </a:r>
            <a:r>
              <a:rPr lang="en-US" sz="1200" b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 NHÀ</a:t>
            </a: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700" y="900244"/>
            <a:ext cx="681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1800" b="1" kern="1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1800" b="1" kern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i="1" kern="1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1800" b="1" i="1" kern="1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b="1" i="1" kern="1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1800" b="1" i="1" kern="1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b="1" i="1" kern="1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zh-CN" altLang="en-US" sz="1800" b="1" i="1" kern="1200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C8B42379-244F-4A6F-97DD-D5CBB821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98" y="1269576"/>
            <a:ext cx="3889982" cy="9341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46106" y="1536618"/>
            <a:ext cx="89921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000" b="1" dirty="0"/>
              <a:t>chùm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588895" y="1536618"/>
            <a:ext cx="89921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  </a:t>
            </a:r>
            <a:r>
              <a:rPr lang="en-US" sz="2000" b="1" dirty="0" err="1"/>
              <a:t>cụm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03180" y="2328903"/>
            <a:ext cx="701503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800" b="1" dirty="0"/>
              <a:t>Tiếng cùng vần với tiếng </a:t>
            </a:r>
            <a:r>
              <a:rPr lang="vi-VN" sz="1800" b="1" i="1" dirty="0">
                <a:solidFill>
                  <a:srgbClr val="FF0000"/>
                </a:solidFill>
              </a:rPr>
              <a:t>chùm</a:t>
            </a:r>
            <a:r>
              <a:rPr lang="vi-VN" sz="1800" b="1" dirty="0"/>
              <a:t>: </a:t>
            </a:r>
            <a:r>
              <a:rPr lang="vi-VN" sz="1800" dirty="0"/>
              <a:t>trùm (trùm chăn), cúm (cảm cúm), cụm (cụm từ)…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49037" y="3211834"/>
            <a:ext cx="69800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Tiếng cùng vần với tiếng 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phơi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mồng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tơi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mặt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thiếp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mời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60417" y="4158891"/>
            <a:ext cx="678872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800" b="1" dirty="0"/>
              <a:t>Tiếng cùng vần với tiếng </a:t>
            </a:r>
            <a:r>
              <a:rPr lang="vi-VN" sz="1800" b="1" i="1" dirty="0"/>
              <a:t>nước</a:t>
            </a:r>
            <a:r>
              <a:rPr lang="vi-VN" sz="1800" b="1" dirty="0"/>
              <a:t>: </a:t>
            </a:r>
            <a:r>
              <a:rPr lang="vi-VN" sz="1800" dirty="0"/>
              <a:t>xước (vết xước), bước (bước chân), trước (phía trước), được, ước (điều ước)…</a:t>
            </a:r>
          </a:p>
        </p:txBody>
      </p:sp>
    </p:spTree>
    <p:extLst>
      <p:ext uri="{BB962C8B-B14F-4D97-AF65-F5344CB8AC3E}">
        <p14:creationId xmlns:p14="http://schemas.microsoft.com/office/powerpoint/2010/main" val="14423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473</Words>
  <Application>Microsoft Office PowerPoint</Application>
  <PresentationFormat>On-screen Show (16:9)</PresentationFormat>
  <Paragraphs>132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Arial</vt:lpstr>
      <vt:lpstr>Arial Rounded</vt:lpstr>
      <vt:lpstr>Arial-Rounded</vt:lpstr>
      <vt:lpstr>Arial-Rounded</vt:lpstr>
      <vt:lpstr>Calibri</vt:lpstr>
      <vt:lpstr>Calibri Light</vt:lpstr>
      <vt:lpstr>Chivo Light</vt:lpstr>
      <vt:lpstr>DFPOP1-W9</vt:lpstr>
      <vt:lpstr>HP001 4 hàng</vt:lpstr>
      <vt:lpstr>Times New Roman</vt:lpstr>
      <vt:lpstr>Tw Cen MT</vt:lpstr>
      <vt:lpstr>Office Theme</vt:lpstr>
      <vt:lpstr>Office 主题</vt:lpstr>
      <vt:lpstr>1_Office Theme</vt:lpstr>
      <vt:lpstr>3_Office Theme</vt:lpstr>
      <vt:lpstr>2_Office Theme</vt:lpstr>
      <vt:lpstr>4_Office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huong vu</cp:lastModifiedBy>
  <cp:revision>72</cp:revision>
  <dcterms:created xsi:type="dcterms:W3CDTF">2020-08-13T09:19:08Z</dcterms:created>
  <dcterms:modified xsi:type="dcterms:W3CDTF">2026-02-06T09:04:03Z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