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7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embeddedFontLs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Impact" pitchFamily="34" charset="0"/>
      <p:regular r:id="rId26"/>
    </p:embeddedFont>
    <p:embeddedFont>
      <p:font typeface="HP001 4 hàng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6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6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0.png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39.png"/><Relationship Id="rId5" Type="http://schemas.openxmlformats.org/officeDocument/2006/relationships/audio" Target="../media/audio3.wav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="" xmlns:a16="http://schemas.microsoft.com/office/drawing/2014/main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" y="914400"/>
            <a:ext cx="11573692" cy="53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90990" y="2295993"/>
            <a:ext cx="10730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HP001 4 hàng" pitchFamily="34" charset="0"/>
              </a:rPr>
              <a:t>Đèn đỏ báo hiệu dừng lại. Đèn xanh báo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63675" y="3219102"/>
            <a:ext cx="11571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HP001 4 hàng" pitchFamily="34" charset="0"/>
              </a:rPr>
              <a:t>được phép di chuyển. Đèn vàng báo hiệu đi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15926" y="4107375"/>
            <a:ext cx="10730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HP001 4 hàng" pitchFamily="34" charset="0"/>
              </a:rPr>
              <a:t>chậm trước khi dừng hẳn.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328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52" y="268941"/>
            <a:ext cx="7930496" cy="79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249" y="1437612"/>
            <a:ext cx="5189324" cy="73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92" y="2743199"/>
            <a:ext cx="10345002" cy="14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3445" y="2980804"/>
            <a:ext cx="333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4830" y="2996727"/>
            <a:ext cx="333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5702" y="2860249"/>
            <a:ext cx="333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5946" y="2983079"/>
            <a:ext cx="333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6391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48" y="378823"/>
            <a:ext cx="6290763" cy="7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06" y="1169511"/>
            <a:ext cx="9366069" cy="52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-4233" y="-4763"/>
            <a:ext cx="427567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8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144807" y="3805517"/>
            <a:ext cx="8496300" cy="88750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“Trạm cấp cứu”</a:t>
            </a:r>
            <a:endParaRPr lang="en-US"/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39290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3760228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3779277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776818" y="394596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2185148" y="4881282"/>
            <a:ext cx="8496300" cy="8695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Biển báo “Giường bệnh”</a:t>
            </a:r>
            <a:endParaRPr lang="en-US"/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49196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4872225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494525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776818" y="5057961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2171701" y="5895975"/>
            <a:ext cx="84963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Biển báo “Bệnh viện”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59102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5975631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590895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776818" y="616136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389965" y="173505"/>
            <a:ext cx="1855694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892363" y="609134"/>
            <a:ext cx="92299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10483851" y="4419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105410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10496551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10483851" y="44338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50" name="WordArt 42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1" name="WordArt 43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52" name="WordArt 44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53" name="WordArt 45"/>
          <p:cNvSpPr>
            <a:spLocks noChangeArrowheads="1" noChangeShapeType="1" noTextEdit="1"/>
          </p:cNvSpPr>
          <p:nvPr/>
        </p:nvSpPr>
        <p:spPr bwMode="auto">
          <a:xfrm>
            <a:off x="10464800" y="44291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54" name="WordArt 46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0030012" y="4585447"/>
            <a:ext cx="2336800" cy="1752600"/>
            <a:chOff x="4320" y="2928"/>
            <a:chExt cx="1104" cy="1104"/>
          </a:xfrm>
        </p:grpSpPr>
        <p:sp>
          <p:nvSpPr>
            <p:cNvPr id="10282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8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0281" name="Picture 5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>
            <a:off x="11582400" y="6319838"/>
            <a:ext cx="60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326341" y="237565"/>
            <a:ext cx="4666129" cy="258631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/>
              <a:t> </a:t>
            </a:r>
            <a:r>
              <a:rPr lang="en-US" sz="4000" b="1" smtClean="0"/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sau là loại 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gì? Chọn 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trả lời đúng.</a:t>
            </a:r>
            <a:endParaRPr lang="nl-NL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1036" y="228601"/>
            <a:ext cx="3980330" cy="33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79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07" y="256896"/>
            <a:ext cx="3895258" cy="32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447" y="3570193"/>
            <a:ext cx="10584235" cy="29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30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017059" y="167808"/>
            <a:ext cx="4666129" cy="26829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0"/>
            <a:ext cx="427567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3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330451" y="3363258"/>
            <a:ext cx="7524749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Đường dành cho người đi bộ.</a:t>
            </a:r>
            <a:endParaRPr lang="en-US" sz="40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2" y="346551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1" y="3372878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1851" y="3445903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107018" y="355861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87085" y="4527176"/>
            <a:ext cx="736811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Vị trí người đi bộ qua đường.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2" y="4757739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2" y="4510741"/>
            <a:ext cx="2000249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1" y="45434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081618" y="4709926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235200" y="5694363"/>
            <a:ext cx="76200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</a:rPr>
              <a:t>  Cấm người đi bộ sang đường.</a:t>
            </a:r>
            <a:endParaRPr lang="en-US" sz="4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2" y="5953125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2" y="5730875"/>
            <a:ext cx="2000249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1" y="575945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081618" y="59166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35984" y="935038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607484" y="1343025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2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31451" y="32194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886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44151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31451" y="32337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4" name="WordArt 44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5" name="WordArt 45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6" name="WordArt 46"/>
          <p:cNvSpPr>
            <a:spLocks noChangeArrowheads="1" noChangeShapeType="1" noTextEdit="1"/>
          </p:cNvSpPr>
          <p:nvPr/>
        </p:nvSpPr>
        <p:spPr bwMode="auto">
          <a:xfrm>
            <a:off x="10312400" y="32289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7" name="WordArt 47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8" name="WordArt 48"/>
          <p:cNvSpPr>
            <a:spLocks noChangeArrowheads="1" noChangeShapeType="1" noTextEdit="1"/>
          </p:cNvSpPr>
          <p:nvPr/>
        </p:nvSpPr>
        <p:spPr bwMode="auto">
          <a:xfrm>
            <a:off x="10325100" y="32480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91165" y="4362451"/>
            <a:ext cx="1953186" cy="1179513"/>
            <a:chOff x="4320" y="2928"/>
            <a:chExt cx="1104" cy="1104"/>
          </a:xfrm>
        </p:grpSpPr>
        <p:sp>
          <p:nvSpPr>
            <p:cNvPr id="1233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3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41176" y="506523"/>
            <a:ext cx="4697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sau là loại 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gì? Chọn 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trả lời đúng.</a:t>
            </a:r>
            <a:endParaRPr lang="nl-NL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1" y="161365"/>
            <a:ext cx="3980328" cy="29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27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36" y="1089212"/>
            <a:ext cx="2381064" cy="190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7883" y="318264"/>
            <a:ext cx="9184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loại biển báo dành cho người đi bộ</a:t>
            </a:r>
            <a:endParaRPr lang="nl-NL" sz="4000" b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311" y="3048841"/>
            <a:ext cx="3838575" cy="7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842" y="981635"/>
            <a:ext cx="2186921" cy="20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1203" y="2864223"/>
            <a:ext cx="5295900" cy="8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7159" y="3862948"/>
            <a:ext cx="2380782" cy="21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31" y="6024283"/>
            <a:ext cx="5181600" cy="7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9436" y="3818965"/>
            <a:ext cx="5204012" cy="213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9464" y="5930152"/>
            <a:ext cx="5505450" cy="8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1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-4233" y="-4763"/>
            <a:ext cx="427567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8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144807" y="3805517"/>
            <a:ext cx="8496300" cy="88750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Được họp chợ ở đây.</a:t>
            </a:r>
            <a:endParaRPr lang="en-US"/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39290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3760228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3779277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776818" y="394596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2185148" y="4881282"/>
            <a:ext cx="8496300" cy="8695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Cấm họp chợ ở đây</a:t>
            </a:r>
            <a:endParaRPr lang="en-US"/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49196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4872225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494525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776818" y="5057961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2171701" y="5895975"/>
            <a:ext cx="84963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 có chợ ở một khu vực gần đường.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1" y="591026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2" y="5975631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1651" y="590895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776818" y="616136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389965" y="173505"/>
            <a:ext cx="1855694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892363" y="609134"/>
            <a:ext cx="92299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10483851" y="4419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105410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10496551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10483851" y="44338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50" name="WordArt 42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1" name="WordArt 43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52" name="WordArt 44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53" name="WordArt 45"/>
          <p:cNvSpPr>
            <a:spLocks noChangeArrowheads="1" noChangeShapeType="1" noTextEdit="1"/>
          </p:cNvSpPr>
          <p:nvPr/>
        </p:nvSpPr>
        <p:spPr bwMode="auto">
          <a:xfrm>
            <a:off x="10464800" y="44291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54" name="WordArt 46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10477500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0030012" y="4585447"/>
            <a:ext cx="2336800" cy="1752600"/>
            <a:chOff x="4320" y="2928"/>
            <a:chExt cx="1104" cy="1104"/>
          </a:xfrm>
        </p:grpSpPr>
        <p:sp>
          <p:nvSpPr>
            <p:cNvPr id="10282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8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0281" name="Picture 5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11582400" y="6319838"/>
            <a:ext cx="60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326341" y="237565"/>
            <a:ext cx="4666129" cy="258631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/>
              <a:t> </a:t>
            </a:r>
            <a:r>
              <a:rPr lang="en-US" sz="4000" b="1" smtClean="0"/>
              <a:t> </a:t>
            </a:r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 báo bên có ý 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gì? Chọn câu</a:t>
            </a:r>
          </a:p>
          <a:p>
            <a:r>
              <a:rPr lang="nl-NL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trả lời đúng:</a:t>
            </a:r>
            <a:endParaRPr lang="nl-NL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2435" y="215154"/>
            <a:ext cx="4424083" cy="32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9799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0761179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>
                <a:solidFill>
                  <a:srgbClr val="7D7D00"/>
                </a:solidFill>
                <a:latin typeface="Arial(Body)"/>
              </a:rPr>
              <a:t>         </a:t>
            </a:r>
            <a:r>
              <a:rPr lang="vi-VN" sz="2400" smtClean="0">
                <a:latin typeface="Arial(Body)"/>
              </a:rPr>
              <a:t>Ở </a:t>
            </a:r>
            <a:r>
              <a:rPr lang="vi-VN" sz="2400" dirty="0">
                <a:latin typeface="Arial(Body)"/>
              </a:rPr>
              <a:t>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 </a:t>
            </a:r>
            <a:r>
              <a:rPr lang="vi-VN" sz="2400" dirty="0">
                <a:latin typeface="Arial(Body)"/>
              </a:rPr>
              <a:t>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11032" y="3865989"/>
            <a:ext cx="6321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smtClean="0">
                <a:solidFill>
                  <a:prstClr val="black"/>
                </a:solidFill>
                <a:latin typeface="Arial(Body)"/>
              </a:rPr>
              <a:t>Tuân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00283" y="507227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B7F6086-6A98-4159-923E-6CD87BA5202A}"/>
              </a:ext>
            </a:extLst>
          </p:cNvPr>
          <p:cNvSpPr/>
          <p:nvPr/>
        </p:nvSpPr>
        <p:spPr>
          <a:xfrm>
            <a:off x="270344" y="585793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khó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341906" y="1297856"/>
            <a:ext cx="196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Arial(Body)"/>
              </a:rPr>
              <a:t>phương</a:t>
            </a:r>
            <a:r>
              <a:rPr lang="en-US" sz="240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tiện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F8C6F7-2230-4996-B182-71DFC6DFBB99}"/>
              </a:ext>
            </a:extLst>
          </p:cNvPr>
          <p:cNvSpPr/>
          <p:nvPr/>
        </p:nvSpPr>
        <p:spPr>
          <a:xfrm>
            <a:off x="341906" y="2268489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30A8A0-6C21-4A8A-99D0-B59C6BEC7471}"/>
              </a:ext>
            </a:extLst>
          </p:cNvPr>
          <p:cNvSpPr txBox="1"/>
          <p:nvPr/>
        </p:nvSpPr>
        <p:spPr>
          <a:xfrm>
            <a:off x="606288" y="3276500"/>
            <a:ext cx="7050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Ở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các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ngã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ba, ngã tư đường phố thường có cây đèn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màu: đỏ, vàng, xanh.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đỏ báo hiệu người đi đường và các phương tiện giao thông phải dừng 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xanh báo hiệu được phép di chuyển.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56B3C1-7C71-4E82-8547-81B0CFC9CDF7}"/>
              </a:ext>
            </a:extLst>
          </p:cNvPr>
          <p:cNvSpPr txBox="1"/>
          <p:nvPr/>
        </p:nvSpPr>
        <p:spPr>
          <a:xfrm>
            <a:off x="3104814" y="327053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AE3B52-F802-4FCD-A81F-DD5B6E40F58A}"/>
              </a:ext>
            </a:extLst>
          </p:cNvPr>
          <p:cNvSpPr txBox="1"/>
          <p:nvPr/>
        </p:nvSpPr>
        <p:spPr>
          <a:xfrm>
            <a:off x="5898369" y="3245513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C5CE88-358D-4158-8378-677EA237AC3F}"/>
              </a:ext>
            </a:extLst>
          </p:cNvPr>
          <p:cNvSpPr txBox="1"/>
          <p:nvPr/>
        </p:nvSpPr>
        <p:spPr>
          <a:xfrm>
            <a:off x="2856080" y="361625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0E6B9F-6A79-40E0-8129-5AE16740892A}"/>
              </a:ext>
            </a:extLst>
          </p:cNvPr>
          <p:cNvSpPr txBox="1"/>
          <p:nvPr/>
        </p:nvSpPr>
        <p:spPr>
          <a:xfrm>
            <a:off x="3366460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70C615-B8FF-4A2A-9027-7F8470ADDAE1}"/>
              </a:ext>
            </a:extLst>
          </p:cNvPr>
          <p:cNvSpPr txBox="1"/>
          <p:nvPr/>
        </p:nvSpPr>
        <p:spPr>
          <a:xfrm>
            <a:off x="4217825" y="3641566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0FD07F-2DB1-40A4-855C-154A83D2FA0C}"/>
              </a:ext>
            </a:extLst>
          </p:cNvPr>
          <p:cNvSpPr txBox="1"/>
          <p:nvPr/>
        </p:nvSpPr>
        <p:spPr>
          <a:xfrm>
            <a:off x="5019954" y="3630395"/>
            <a:ext cx="6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E616CB-CCF7-4748-8B5F-F89EED898C35}"/>
              </a:ext>
            </a:extLst>
          </p:cNvPr>
          <p:cNvSpPr txBox="1"/>
          <p:nvPr/>
        </p:nvSpPr>
        <p:spPr>
          <a:xfrm>
            <a:off x="7504971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2903411" y="401218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708AA1-5F79-4240-BAF8-B838774EEB02}"/>
              </a:ext>
            </a:extLst>
          </p:cNvPr>
          <p:cNvSpPr txBox="1"/>
          <p:nvPr/>
        </p:nvSpPr>
        <p:spPr>
          <a:xfrm>
            <a:off x="7471418" y="401218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4806B50-C251-4CDF-8C84-F996CE952DF5}"/>
              </a:ext>
            </a:extLst>
          </p:cNvPr>
          <p:cNvSpPr txBox="1"/>
          <p:nvPr/>
        </p:nvSpPr>
        <p:spPr>
          <a:xfrm>
            <a:off x="2520595" y="4357895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7073CD-B10B-4674-9918-351B3EF869F9}"/>
              </a:ext>
            </a:extLst>
          </p:cNvPr>
          <p:cNvSpPr txBox="1"/>
          <p:nvPr/>
        </p:nvSpPr>
        <p:spPr>
          <a:xfrm>
            <a:off x="5476021" y="4350657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35C9763-81D2-4E83-83BD-9D208FDD94F6}"/>
              </a:ext>
            </a:extLst>
          </p:cNvPr>
          <p:cNvSpPr txBox="1"/>
          <p:nvPr/>
        </p:nvSpPr>
        <p:spPr>
          <a:xfrm>
            <a:off x="1684555" y="4736170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1753265" y="475382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5080760" y="3633328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2594336" y="4357895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5269144" y="1346629"/>
            <a:ext cx="191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lộn xộn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2706283" y="1322362"/>
            <a:ext cx="1906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điều khiển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7181075" y="1322509"/>
            <a:ext cx="1803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an toàn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 animBg="1"/>
      <p:bldP spid="16" grpId="0"/>
      <p:bldP spid="3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1" grpId="0"/>
      <p:bldP spid="2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0" y="166104"/>
            <a:ext cx="9177000" cy="2999151"/>
          </a:xfrm>
          <a:prstGeom prst="rect">
            <a:avLst/>
          </a:prstGeom>
        </p:spPr>
      </p:pic>
      <p:sp>
        <p:nvSpPr>
          <p:cNvPr id="20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2350409" y="1215011"/>
            <a:ext cx="7590825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Đèn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giao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sz="3500" b="1" dirty="0" smtClean="0"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8871"/>
            <a:ext cx="11734800" cy="432995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9971" y="2823883"/>
            <a:ext cx="1409793" cy="6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4383740"/>
            <a:ext cx="1735605" cy="7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60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1789611"/>
            <a:ext cx="11625943" cy="36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08556" y="3275706"/>
            <a:ext cx="10038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HP001 4 hàng" pitchFamily="34" charset="0"/>
              </a:rPr>
              <a:t>Xe cộ cần phải dừng lại khi có đèn đỏ.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42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9611"/>
            <a:ext cx="12527280" cy="348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1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4" y="0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438" y="759479"/>
            <a:ext cx="9440209" cy="10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30" y="1896035"/>
            <a:ext cx="5867400" cy="46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2043952"/>
            <a:ext cx="6000750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79208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98" y="618565"/>
            <a:ext cx="11027390" cy="56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ình chữ nhật: Góc Tròn 1"/>
          <p:cNvSpPr/>
          <p:nvPr/>
        </p:nvSpPr>
        <p:spPr>
          <a:xfrm>
            <a:off x="5183549" y="2382542"/>
            <a:ext cx="2213538" cy="5790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Hình chữ nhật: Góc Tròn 1"/>
          <p:cNvSpPr/>
          <p:nvPr/>
        </p:nvSpPr>
        <p:spPr>
          <a:xfrm>
            <a:off x="2606397" y="3572172"/>
            <a:ext cx="2213538" cy="5790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0858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1116</TotalTime>
  <Words>482</Words>
  <Application>Microsoft Office PowerPoint</Application>
  <PresentationFormat>Custom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Times New Roman</vt:lpstr>
      <vt:lpstr>.VnHelvetInsH</vt:lpstr>
      <vt:lpstr>VNI-Times</vt:lpstr>
      <vt:lpstr>Arial(Body)</vt:lpstr>
      <vt:lpstr>Calibri Light</vt:lpstr>
      <vt:lpstr>.VnTimeH</vt:lpstr>
      <vt:lpstr>Calibri</vt:lpstr>
      <vt:lpstr>Impact</vt:lpstr>
      <vt:lpstr>.VnTime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PV</cp:lastModifiedBy>
  <cp:revision>445</cp:revision>
  <dcterms:created xsi:type="dcterms:W3CDTF">2020-10-19T12:51:54Z</dcterms:created>
  <dcterms:modified xsi:type="dcterms:W3CDTF">2026-03-06T03:38:42Z</dcterms:modified>
  <cp:category>Kết nối tri thức với cuộc sống</cp:category>
</cp:coreProperties>
</file>