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4"/>
  </p:notesMasterIdLst>
  <p:sldIdLst>
    <p:sldId id="266" r:id="rId4"/>
    <p:sldId id="298" r:id="rId5"/>
    <p:sldId id="287" r:id="rId6"/>
    <p:sldId id="297" r:id="rId7"/>
    <p:sldId id="289" r:id="rId8"/>
    <p:sldId id="279" r:id="rId9"/>
    <p:sldId id="293" r:id="rId10"/>
    <p:sldId id="294" r:id="rId11"/>
    <p:sldId id="274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47F"/>
    <a:srgbClr val="FF00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4660"/>
  </p:normalViewPr>
  <p:slideViewPr>
    <p:cSldViewPr>
      <p:cViewPr varScale="1">
        <p:scale>
          <a:sx n="65" d="100"/>
          <a:sy n="65" d="100"/>
        </p:scale>
        <p:origin x="10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04AD-C38F-4F82-A2B1-2E7A1DD348D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2F37-3AD0-47B2-BE14-BBDA3232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7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73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73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linh động</a:t>
            </a:r>
            <a:r>
              <a:rPr lang="en-US" baseline="0" dirty="0"/>
              <a:t> tổ chức sao cho phù hợp học sinh lớp mình nhất mà có hình thức hay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6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5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1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3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5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2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19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72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02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99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6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9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17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91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26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23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3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9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0" y="4074177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1" y="34290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14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3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5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3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3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9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2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0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7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5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6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7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6" y="6250167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6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8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618"/>
            <a:ext cx="12192000" cy="445138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733800" y="1143002"/>
            <a:ext cx="7467600" cy="975143"/>
            <a:chOff x="9566064" y="964372"/>
            <a:chExt cx="5446164" cy="698253"/>
          </a:xfrm>
          <a:solidFill>
            <a:schemeClr val="tx2"/>
          </a:solidFill>
        </p:grpSpPr>
        <p:sp>
          <p:nvSpPr>
            <p:cNvPr id="2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10"/>
          <p:cNvSpPr/>
          <p:nvPr/>
        </p:nvSpPr>
        <p:spPr>
          <a:xfrm>
            <a:off x="3761509" y="1295575"/>
            <a:ext cx="5915891" cy="579746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91741" y="1352150"/>
            <a:ext cx="459970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 CHUYỆN CỦA RỄ</a:t>
            </a:r>
          </a:p>
        </p:txBody>
      </p:sp>
      <p:sp>
        <p:nvSpPr>
          <p:cNvPr id="25" name="Rectangle 16"/>
          <p:cNvSpPr/>
          <p:nvPr/>
        </p:nvSpPr>
        <p:spPr>
          <a:xfrm rot="269291">
            <a:off x="2819401" y="1489206"/>
            <a:ext cx="1189471" cy="872211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6"/>
          <p:cNvSpPr/>
          <p:nvPr/>
        </p:nvSpPr>
        <p:spPr>
          <a:xfrm rot="489815">
            <a:off x="3044051" y="1556136"/>
            <a:ext cx="871864" cy="68137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366983" y="1111671"/>
            <a:ext cx="1185783" cy="1138386"/>
            <a:chOff x="1148781" y="997763"/>
            <a:chExt cx="992332" cy="992332"/>
          </a:xfrm>
          <a:solidFill>
            <a:srgbClr val="E3667B"/>
          </a:solidFill>
        </p:grpSpPr>
        <p:sp>
          <p:nvSpPr>
            <p:cNvPr id="28" name="Oval 27"/>
            <p:cNvSpPr/>
            <p:nvPr/>
          </p:nvSpPr>
          <p:spPr>
            <a:xfrm>
              <a:off x="1148781" y="997763"/>
              <a:ext cx="992332" cy="992332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187746" y="997763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273822" y="1066802"/>
            <a:ext cx="1408639" cy="113872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1801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572353" y="914400"/>
            <a:ext cx="10784205" cy="535211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Xin chân thành cảm ơn các thầy cô và các em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+mj-lt"/>
              <a:ea typeface="+mj-lt"/>
              <a:cs typeface="+mj-lt"/>
            </a:endParaRPr>
          </a:p>
          <a:p>
            <a:pPr algn="ctr">
              <a:defRPr/>
            </a:pPr>
            <a:endParaRPr lang="en-US" sz="3600" kern="10" dirty="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cs typeface="Times New Roman"/>
            </a:endParaRPr>
          </a:p>
        </p:txBody>
      </p:sp>
      <p:pic>
        <p:nvPicPr>
          <p:cNvPr id="6" name="Picture 36" descr="66AE7D5668B7419A8159CC1FA32A1C0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2" y="513527"/>
            <a:ext cx="3921714" cy="319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utter3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9662">
            <a:off x="280156" y="808082"/>
            <a:ext cx="227271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6" descr="66AE7D5668B7419A8159CC1FA32A1C0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15943"/>
            <a:ext cx="3556130" cy="28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be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4317" y="3522973"/>
            <a:ext cx="204025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5675026"/>
            <a:ext cx="12185755" cy="1182974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en-US" b="1">
              <a:solidFill>
                <a:srgbClr val="000000"/>
              </a:solidFill>
            </a:endParaRPr>
          </a:p>
        </p:txBody>
      </p:sp>
      <p:pic>
        <p:nvPicPr>
          <p:cNvPr id="11" name="Picture 3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689" y="4343400"/>
            <a:ext cx="27543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OINSET2"/>
          <p:cNvPicPr>
            <a:picLocks noGrp="1" noChangeAspect="1" noChangeArrowheads="1"/>
          </p:cNvPicPr>
          <p:nvPr>
            <p:ph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80963" y="4214670"/>
            <a:ext cx="2590800" cy="2581275"/>
          </a:xfrm>
        </p:spPr>
      </p:pic>
      <p:pic>
        <p:nvPicPr>
          <p:cNvPr id="13" name="Picture 10" descr="1 (141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77" y="4532706"/>
            <a:ext cx="8229600" cy="211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74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00201" y="2462939"/>
            <a:ext cx="440461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nở trên cành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 muôn sắc thắm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vòm lá xanh</a:t>
            </a:r>
          </a:p>
          <a:p>
            <a:pPr marL="0" lvl="1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hương trong 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>
              <a:spcBef>
                <a:spcPts val="1200"/>
              </a:spcBef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hoa nở đẹp</a:t>
            </a:r>
          </a:p>
          <a:p>
            <a:pPr marL="0" lvl="1"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qu</a:t>
            </a:r>
            <a:r>
              <a:rPr lang="vi-VN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 cành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lá biếc xanh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chìm trong 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đất…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1170" y="2328780"/>
            <a:ext cx="45843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không có rễ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chẳng đâm chồi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ra trái ngọt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nở hoa 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>
              <a:spcBef>
                <a:spcPts val="1200"/>
              </a:spcBef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 thầm nhỏ bé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 lẽ</a:t>
            </a:r>
            <a:r>
              <a:rPr lang="vi-VN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(Phương </a:t>
            </a:r>
            <a:r>
              <a:rPr lang="vi-VN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ung)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9171482" y="1717680"/>
            <a:ext cx="30480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13" name="Oval 12"/>
          <p:cNvSpPr/>
          <p:nvPr/>
        </p:nvSpPr>
        <p:spPr>
          <a:xfrm>
            <a:off x="0" y="2133600"/>
            <a:ext cx="609600" cy="6096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2123838"/>
            <a:ext cx="1219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546905" y="1065162"/>
            <a:ext cx="6283979" cy="975143"/>
            <a:chOff x="9566064" y="964372"/>
            <a:chExt cx="5446164" cy="698253"/>
          </a:xfrm>
          <a:solidFill>
            <a:schemeClr val="tx2"/>
          </a:solidFill>
        </p:grpSpPr>
        <p:sp>
          <p:nvSpPr>
            <p:cNvPr id="1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0"/>
          <p:cNvSpPr/>
          <p:nvPr/>
        </p:nvSpPr>
        <p:spPr>
          <a:xfrm>
            <a:off x="2823843" y="1217735"/>
            <a:ext cx="5915891" cy="579746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04845" y="1274310"/>
            <a:ext cx="459970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 CHUYỆN CỦA RỄ</a:t>
            </a:r>
          </a:p>
        </p:txBody>
      </p:sp>
      <p:sp>
        <p:nvSpPr>
          <p:cNvPr id="21" name="Rectangle 16"/>
          <p:cNvSpPr/>
          <p:nvPr/>
        </p:nvSpPr>
        <p:spPr>
          <a:xfrm rot="269291">
            <a:off x="1632505" y="1411366"/>
            <a:ext cx="1189471" cy="872211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/>
          <p:cNvSpPr/>
          <p:nvPr/>
        </p:nvSpPr>
        <p:spPr>
          <a:xfrm rot="489815">
            <a:off x="2106383" y="1478296"/>
            <a:ext cx="871864" cy="68137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00717" y="1033831"/>
            <a:ext cx="1185783" cy="1138386"/>
            <a:chOff x="1148781" y="997763"/>
            <a:chExt cx="992332" cy="992332"/>
          </a:xfrm>
          <a:solidFill>
            <a:srgbClr val="E3667B"/>
          </a:solidFill>
        </p:grpSpPr>
        <p:sp>
          <p:nvSpPr>
            <p:cNvPr id="24" name="Oval 23"/>
            <p:cNvSpPr/>
            <p:nvPr/>
          </p:nvSpPr>
          <p:spPr>
            <a:xfrm>
              <a:off x="1148781" y="997763"/>
              <a:ext cx="992332" cy="992332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187746" y="997763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086926" y="988962"/>
            <a:ext cx="1408639" cy="113872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087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2" grpId="1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38938"/>
            <a:ext cx="4267199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2133600"/>
            <a:ext cx="609600" cy="6096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123838"/>
            <a:ext cx="1219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336156" y="455560"/>
            <a:ext cx="43609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b="1">
                <a:latin typeface="Times New Roman" pitchFamily="18" charset="0"/>
                <a:cs typeface="Times New Roman" pitchFamily="18" charset="0"/>
              </a:rPr>
              <a:t>Môn: Tiếng Việt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96133" y="1065162"/>
            <a:ext cx="6728867" cy="902901"/>
            <a:chOff x="9566064" y="964372"/>
            <a:chExt cx="5446164" cy="698253"/>
          </a:xfrm>
          <a:solidFill>
            <a:schemeClr val="tx2"/>
          </a:solidFill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0"/>
          <p:cNvSpPr/>
          <p:nvPr/>
        </p:nvSpPr>
        <p:spPr>
          <a:xfrm>
            <a:off x="2823843" y="1217735"/>
            <a:ext cx="5915891" cy="579746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54074" y="1274310"/>
            <a:ext cx="459970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 CHUYỆN CỦA RỄ</a:t>
            </a:r>
          </a:p>
        </p:txBody>
      </p:sp>
      <p:sp>
        <p:nvSpPr>
          <p:cNvPr id="16" name="Rectangle 16"/>
          <p:cNvSpPr/>
          <p:nvPr/>
        </p:nvSpPr>
        <p:spPr>
          <a:xfrm rot="269291">
            <a:off x="1881734" y="1411366"/>
            <a:ext cx="1189471" cy="872211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2106383" y="1478296"/>
            <a:ext cx="871864" cy="68137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429317" y="1033831"/>
            <a:ext cx="1185783" cy="1138386"/>
            <a:chOff x="1148781" y="997763"/>
            <a:chExt cx="992332" cy="992332"/>
          </a:xfrm>
          <a:solidFill>
            <a:srgbClr val="E3667B"/>
          </a:solidFill>
        </p:grpSpPr>
        <p:sp>
          <p:nvSpPr>
            <p:cNvPr id="19" name="Oval 18"/>
            <p:cNvSpPr/>
            <p:nvPr/>
          </p:nvSpPr>
          <p:spPr>
            <a:xfrm>
              <a:off x="1148781" y="997763"/>
              <a:ext cx="992332" cy="992332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7746" y="997763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36154" y="988962"/>
            <a:ext cx="1408639" cy="113872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6322" y="2756118"/>
            <a:ext cx="424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Hoa nở trên cành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Khoe muôn sắc thắm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Giữa vòm lá xanh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Toả hương trong nắng.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6320" y="4737318"/>
            <a:ext cx="35990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Để hoa nở đẹp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Để quả trĩu cành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Để lá biếc xanh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Rễ chìm trong </a:t>
            </a:r>
            <a:r>
              <a:rPr lang="en-US" sz="2800" b="1">
                <a:latin typeface="Arial-Rounded"/>
                <a:cs typeface="Arial" panose="020B0604020202020204" pitchFamily="34" charset="0"/>
              </a:rPr>
              <a:t>đất…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8200" y="2756119"/>
            <a:ext cx="3986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Nếu không có rễ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Cây chẳng đâm chồi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Chẳng ra trái ngọt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Chẳng nở hoa tươi.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48200" y="4728149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Rễ chẳng nhiều lời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Âm thầm, nhỏ bé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Làm đẹp cho đời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Khiêm nhường, lặng </a:t>
            </a:r>
            <a:r>
              <a:rPr lang="en-US" sz="2800" b="1">
                <a:latin typeface="Arial-Rounded"/>
                <a:cs typeface="Arial" panose="020B0604020202020204" pitchFamily="34" charset="0"/>
              </a:rPr>
              <a:t>lẽ.</a:t>
            </a:r>
            <a:endParaRPr lang="en-US" sz="2800" b="1" dirty="0">
              <a:latin typeface="Arial-Rounded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06312" y="2861846"/>
            <a:ext cx="303288" cy="338554"/>
            <a:chOff x="451612" y="1604031"/>
            <a:chExt cx="453627" cy="442030"/>
          </a:xfrm>
        </p:grpSpPr>
        <p:sp>
          <p:nvSpPr>
            <p:cNvPr id="42" name="Oval 41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1612" y="1604031"/>
              <a:ext cx="432051" cy="442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1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4800" y="4843046"/>
            <a:ext cx="303288" cy="338554"/>
            <a:chOff x="451612" y="1604031"/>
            <a:chExt cx="453627" cy="442030"/>
          </a:xfrm>
        </p:grpSpPr>
        <p:sp>
          <p:nvSpPr>
            <p:cNvPr id="45" name="Oval 44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1612" y="1604031"/>
              <a:ext cx="432051" cy="442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21112" y="2861846"/>
            <a:ext cx="303288" cy="338554"/>
            <a:chOff x="451612" y="1604031"/>
            <a:chExt cx="453627" cy="442030"/>
          </a:xfrm>
        </p:grpSpPr>
        <p:sp>
          <p:nvSpPr>
            <p:cNvPr id="48" name="Oval 47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51612" y="1604031"/>
              <a:ext cx="432051" cy="442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3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421112" y="4821355"/>
            <a:ext cx="303288" cy="338554"/>
            <a:chOff x="451612" y="1604031"/>
            <a:chExt cx="453627" cy="442030"/>
          </a:xfrm>
        </p:grpSpPr>
        <p:sp>
          <p:nvSpPr>
            <p:cNvPr id="51" name="Oval 50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1612" y="1604031"/>
              <a:ext cx="432051" cy="442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4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336807" y="6376005"/>
            <a:ext cx="3132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-Rounded"/>
                <a:cs typeface="Arial" panose="020B0604020202020204" pitchFamily="34" charset="0"/>
              </a:rPr>
              <a:t>(Phương Dung)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2438400" y="34561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144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949074"/>
            <a:ext cx="22344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1189" y="2743201"/>
            <a:ext cx="440461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>
              <a:spcBef>
                <a:spcPts val="1200"/>
              </a:spcBef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5888" y="2348331"/>
            <a:ext cx="45843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không có rễ</a:t>
            </a:r>
          </a:p>
          <a:p>
            <a:pPr marL="0" lvl="1" algn="just"/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chẳng đâm chồi</a:t>
            </a:r>
          </a:p>
          <a:p>
            <a:pPr marL="0" lvl="1" algn="just"/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ra trái ngọt</a:t>
            </a:r>
          </a:p>
          <a:p>
            <a:pPr marL="0" lvl="1" algn="just"/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nở hoa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>
              <a:spcBef>
                <a:spcPts val="1200"/>
              </a:spcBef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 chẳng nhiều lời</a:t>
            </a:r>
          </a:p>
          <a:p>
            <a:pPr marL="0" lvl="1" algn="just"/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 thầm nhỏ bé</a:t>
            </a:r>
          </a:p>
          <a:p>
            <a:pPr marL="0" lvl="1" algn="just"/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đẹp cho đời</a:t>
            </a:r>
          </a:p>
          <a:p>
            <a:pPr marL="0" lvl="1" algn="just"/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nhường,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r"/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</a:t>
            </a:r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0" y="2133600"/>
            <a:ext cx="609600" cy="6096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123838"/>
            <a:ext cx="1219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96133" y="1065162"/>
            <a:ext cx="7467600" cy="975143"/>
            <a:chOff x="9566064" y="964372"/>
            <a:chExt cx="5446164" cy="698253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Rectangle 10"/>
          <p:cNvSpPr/>
          <p:nvPr/>
        </p:nvSpPr>
        <p:spPr>
          <a:xfrm>
            <a:off x="2823843" y="1217735"/>
            <a:ext cx="5915891" cy="579746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4074" y="1274310"/>
            <a:ext cx="459970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 CHUYỆN CỦA RỄ</a:t>
            </a:r>
          </a:p>
        </p:txBody>
      </p:sp>
      <p:sp>
        <p:nvSpPr>
          <p:cNvPr id="15" name="Rectangle 16"/>
          <p:cNvSpPr/>
          <p:nvPr/>
        </p:nvSpPr>
        <p:spPr>
          <a:xfrm rot="269291">
            <a:off x="1881734" y="1411366"/>
            <a:ext cx="1189471" cy="872211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6"/>
          <p:cNvSpPr/>
          <p:nvPr/>
        </p:nvSpPr>
        <p:spPr>
          <a:xfrm rot="489815">
            <a:off x="2106383" y="1478296"/>
            <a:ext cx="871864" cy="68137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29317" y="1033831"/>
            <a:ext cx="1185783" cy="1138386"/>
            <a:chOff x="1148781" y="997763"/>
            <a:chExt cx="992332" cy="992332"/>
          </a:xfrm>
          <a:solidFill>
            <a:srgbClr val="E3667B"/>
          </a:solidFill>
        </p:grpSpPr>
        <p:sp>
          <p:nvSpPr>
            <p:cNvPr id="18" name="Oval 17"/>
            <p:cNvSpPr/>
            <p:nvPr/>
          </p:nvSpPr>
          <p:spPr>
            <a:xfrm>
              <a:off x="1148781" y="997763"/>
              <a:ext cx="992332" cy="992332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7746" y="997763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36154" y="988962"/>
            <a:ext cx="1408639" cy="113872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4000" b="1" dirty="0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352800" y="2761938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038600" y="3259112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353675" y="3741296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354392" y="4343903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430592" y="4343400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880799" y="4956504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268045" y="5337504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040473" y="5943600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733800" y="6339347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810000" y="6339347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739380" y="2398053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548044" y="2855253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056400" y="3352800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269447" y="3886200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382000" y="3886200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183753" y="4499304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772400" y="4956504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880788" y="5444690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915400" y="5943600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9002592" y="5943600"/>
            <a:ext cx="141408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2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 l="63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676400"/>
            <a:ext cx="2386824" cy="634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359382"/>
            <a:ext cx="2386824" cy="634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3982">
            <a:off x="8571655" y="1359382"/>
            <a:ext cx="2386824" cy="634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421351"/>
            <a:ext cx="23868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042362"/>
            <a:ext cx="23868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711491"/>
            <a:ext cx="23868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330127"/>
            <a:ext cx="2133600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53294"/>
            <a:ext cx="1981200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7726">
            <a:off x="7516841" y="4730534"/>
            <a:ext cx="2944633" cy="782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118563"/>
            <a:ext cx="29202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825982"/>
            <a:ext cx="27678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0" y="484524"/>
            <a:ext cx="2386824" cy="634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08453" y="609097"/>
            <a:ext cx="1944670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43066"/>
            <a:ext cx="22344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-49004"/>
            <a:ext cx="2082024" cy="55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oup 23"/>
          <p:cNvGrpSpPr/>
          <p:nvPr/>
        </p:nvGrpSpPr>
        <p:grpSpPr>
          <a:xfrm>
            <a:off x="2796133" y="1065162"/>
            <a:ext cx="7467600" cy="975143"/>
            <a:chOff x="9566064" y="964372"/>
            <a:chExt cx="5446164" cy="698253"/>
          </a:xfrm>
          <a:solidFill>
            <a:schemeClr val="tx2"/>
          </a:solidFill>
        </p:grpSpPr>
        <p:sp>
          <p:nvSpPr>
            <p:cNvPr id="25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Rectangle 10"/>
          <p:cNvSpPr/>
          <p:nvPr/>
        </p:nvSpPr>
        <p:spPr>
          <a:xfrm>
            <a:off x="2823843" y="1217735"/>
            <a:ext cx="5915891" cy="579746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54074" y="1274310"/>
            <a:ext cx="459970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 CHUYỆN CỦA RỄ</a:t>
            </a:r>
          </a:p>
        </p:txBody>
      </p:sp>
      <p:sp>
        <p:nvSpPr>
          <p:cNvPr id="29" name="Rectangle 16"/>
          <p:cNvSpPr/>
          <p:nvPr/>
        </p:nvSpPr>
        <p:spPr>
          <a:xfrm rot="269291">
            <a:off x="1881734" y="1411366"/>
            <a:ext cx="1189471" cy="872211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16"/>
          <p:cNvSpPr/>
          <p:nvPr/>
        </p:nvSpPr>
        <p:spPr>
          <a:xfrm rot="489815">
            <a:off x="2106383" y="1478296"/>
            <a:ext cx="871864" cy="68137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429317" y="1033831"/>
            <a:ext cx="1185783" cy="1138386"/>
            <a:chOff x="1148781" y="997763"/>
            <a:chExt cx="992332" cy="992332"/>
          </a:xfrm>
          <a:solidFill>
            <a:srgbClr val="E3667B"/>
          </a:solidFill>
        </p:grpSpPr>
        <p:sp>
          <p:nvSpPr>
            <p:cNvPr id="32" name="Oval 31"/>
            <p:cNvSpPr/>
            <p:nvPr/>
          </p:nvSpPr>
          <p:spPr>
            <a:xfrm>
              <a:off x="1148781" y="997763"/>
              <a:ext cx="992332" cy="992332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187746" y="997763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36154" y="988962"/>
            <a:ext cx="1408639" cy="113872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4000" b="1" dirty="0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59" name="Oval 58"/>
          <p:cNvSpPr/>
          <p:nvPr/>
        </p:nvSpPr>
        <p:spPr>
          <a:xfrm>
            <a:off x="0" y="2133600"/>
            <a:ext cx="609600" cy="6096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2123838"/>
            <a:ext cx="1219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1522" y="2756118"/>
            <a:ext cx="424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Hoa nở trên cành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Khoe muôn sắc thắm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Giữa vòm lá xanh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Toả hương trong nắng.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1520" y="4737318"/>
            <a:ext cx="35990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Để hoa nở đẹp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Để quả trĩu cành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Để lá biếc xanh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Rễ chìm trong </a:t>
            </a:r>
            <a:r>
              <a:rPr lang="en-US" sz="2800" b="1">
                <a:latin typeface="Arial-Rounded"/>
                <a:cs typeface="Arial" panose="020B0604020202020204" pitchFamily="34" charset="0"/>
              </a:rPr>
              <a:t>đất…</a:t>
            </a:r>
            <a:endParaRPr 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43400" y="2756119"/>
            <a:ext cx="3986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Nếu không có rễ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Cây chẳng đâm chồi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Chẳng ra trái ngọt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Chẳng nở hoa tươi.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43400" y="4728149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Rễ chẳng nhiều lời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Âm thầm, nhỏ bé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Làm đẹp cho đời</a:t>
            </a:r>
          </a:p>
          <a:p>
            <a:r>
              <a:rPr lang="en-US" sz="2800" b="1" dirty="0">
                <a:latin typeface="Arial-Rounded"/>
                <a:cs typeface="Arial" panose="020B0604020202020204" pitchFamily="34" charset="0"/>
              </a:rPr>
              <a:t>Khiêm nhường, lặng </a:t>
            </a:r>
            <a:r>
              <a:rPr lang="en-US" sz="2800" b="1">
                <a:latin typeface="Arial-Rounded"/>
                <a:cs typeface="Arial" panose="020B0604020202020204" pitchFamily="34" charset="0"/>
              </a:rPr>
              <a:t>lẽ.</a:t>
            </a:r>
            <a:endParaRPr lang="en-US" sz="2800" b="1" dirty="0">
              <a:latin typeface="Arial-Rounded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36807" y="6376005"/>
            <a:ext cx="3132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-Rounded"/>
                <a:cs typeface="Arial" panose="020B0604020202020204" pitchFamily="34" charset="0"/>
              </a:rPr>
              <a:t>(Phương Dung)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09877" y="2120379"/>
            <a:ext cx="3132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Thi đọc nhóm 4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 l="63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676400"/>
            <a:ext cx="2386824" cy="634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359382"/>
            <a:ext cx="2386824" cy="634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3982">
            <a:off x="8571655" y="1359382"/>
            <a:ext cx="2386824" cy="634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421351"/>
            <a:ext cx="23868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042362"/>
            <a:ext cx="23868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711491"/>
            <a:ext cx="23868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330127"/>
            <a:ext cx="2133600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53294"/>
            <a:ext cx="1981200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7726">
            <a:off x="7516841" y="4730534"/>
            <a:ext cx="2944633" cy="782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1257615" y="4154269"/>
            <a:ext cx="3529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i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 nhường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8370" y="3435199"/>
            <a:ext cx="2566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i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 thắm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118563"/>
            <a:ext cx="29202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825982"/>
            <a:ext cx="27678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0" y="484524"/>
            <a:ext cx="2386824" cy="634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08453" y="609097"/>
            <a:ext cx="1944670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43066"/>
            <a:ext cx="22344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-49004"/>
            <a:ext cx="2082024" cy="55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oup 23"/>
          <p:cNvGrpSpPr/>
          <p:nvPr/>
        </p:nvGrpSpPr>
        <p:grpSpPr>
          <a:xfrm>
            <a:off x="2796133" y="1065162"/>
            <a:ext cx="7467600" cy="975143"/>
            <a:chOff x="9566064" y="964372"/>
            <a:chExt cx="5446164" cy="698253"/>
          </a:xfrm>
          <a:solidFill>
            <a:schemeClr val="tx2"/>
          </a:solidFill>
        </p:grpSpPr>
        <p:sp>
          <p:nvSpPr>
            <p:cNvPr id="25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10"/>
          <p:cNvSpPr/>
          <p:nvPr/>
        </p:nvSpPr>
        <p:spPr>
          <a:xfrm>
            <a:off x="2823843" y="1217735"/>
            <a:ext cx="5915891" cy="579746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454074" y="1274310"/>
            <a:ext cx="459970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 CHUYỆN CỦA RỄ</a:t>
            </a:r>
          </a:p>
        </p:txBody>
      </p:sp>
      <p:sp>
        <p:nvSpPr>
          <p:cNvPr id="29" name="Rectangle 16"/>
          <p:cNvSpPr/>
          <p:nvPr/>
        </p:nvSpPr>
        <p:spPr>
          <a:xfrm rot="269291">
            <a:off x="1881734" y="1411366"/>
            <a:ext cx="1189471" cy="872211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6"/>
          <p:cNvSpPr/>
          <p:nvPr/>
        </p:nvSpPr>
        <p:spPr>
          <a:xfrm rot="489815">
            <a:off x="2106383" y="1478296"/>
            <a:ext cx="871864" cy="68137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429317" y="1033831"/>
            <a:ext cx="1185783" cy="1138386"/>
            <a:chOff x="1148781" y="997763"/>
            <a:chExt cx="992332" cy="992332"/>
          </a:xfrm>
          <a:solidFill>
            <a:srgbClr val="E3667B"/>
          </a:solidFill>
        </p:grpSpPr>
        <p:sp>
          <p:nvSpPr>
            <p:cNvPr id="32" name="Oval 31"/>
            <p:cNvSpPr/>
            <p:nvPr/>
          </p:nvSpPr>
          <p:spPr>
            <a:xfrm>
              <a:off x="1148781" y="997763"/>
              <a:ext cx="992332" cy="992332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187746" y="997763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36154" y="988962"/>
            <a:ext cx="1408639" cy="113872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7832" y="2441612"/>
            <a:ext cx="4632025" cy="7694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nghĩa từ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327100" y="4876802"/>
            <a:ext cx="1544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vi-VN" sz="3600" b="1" i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74772" y="5602071"/>
            <a:ext cx="1544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vi-VN" sz="3600" b="1" i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6" descr="Giống cam xoàn miền tây quả sai trĩu cành, cây giống khỏe đẹp - Hải Dương -  Cây cảnh - VnExpress Rao Vặ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56" y="2277253"/>
            <a:ext cx="6796087" cy="444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55" y="2283651"/>
            <a:ext cx="6796087" cy="444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35" grpId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 l="63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676400"/>
            <a:ext cx="2386824" cy="634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359382"/>
            <a:ext cx="2386824" cy="634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3982">
            <a:off x="8571655" y="1359382"/>
            <a:ext cx="2386824" cy="634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421351"/>
            <a:ext cx="23868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042362"/>
            <a:ext cx="23868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711491"/>
            <a:ext cx="23868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330127"/>
            <a:ext cx="2133600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53294"/>
            <a:ext cx="1981200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7726">
            <a:off x="7516841" y="4730534"/>
            <a:ext cx="2944633" cy="782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118563"/>
            <a:ext cx="29202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825982"/>
            <a:ext cx="27678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0" y="484524"/>
            <a:ext cx="2386824" cy="634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08453" y="609097"/>
            <a:ext cx="1944670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43066"/>
            <a:ext cx="22344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-49004"/>
            <a:ext cx="2082024" cy="55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oup 23"/>
          <p:cNvGrpSpPr/>
          <p:nvPr/>
        </p:nvGrpSpPr>
        <p:grpSpPr>
          <a:xfrm>
            <a:off x="2796133" y="1065162"/>
            <a:ext cx="7467600" cy="975143"/>
            <a:chOff x="9566064" y="964372"/>
            <a:chExt cx="5446164" cy="698253"/>
          </a:xfrm>
          <a:solidFill>
            <a:schemeClr val="tx2"/>
          </a:solidFill>
        </p:grpSpPr>
        <p:sp>
          <p:nvSpPr>
            <p:cNvPr id="25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Rectangle 10"/>
          <p:cNvSpPr/>
          <p:nvPr/>
        </p:nvSpPr>
        <p:spPr>
          <a:xfrm>
            <a:off x="2823843" y="1217735"/>
            <a:ext cx="5915891" cy="579746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54074" y="1274310"/>
            <a:ext cx="459970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 CHUYỆN CỦA RỄ</a:t>
            </a:r>
          </a:p>
        </p:txBody>
      </p:sp>
      <p:sp>
        <p:nvSpPr>
          <p:cNvPr id="29" name="Rectangle 16"/>
          <p:cNvSpPr/>
          <p:nvPr/>
        </p:nvSpPr>
        <p:spPr>
          <a:xfrm rot="269291">
            <a:off x="1881734" y="1411366"/>
            <a:ext cx="1189471" cy="872211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16"/>
          <p:cNvSpPr/>
          <p:nvPr/>
        </p:nvSpPr>
        <p:spPr>
          <a:xfrm rot="489815">
            <a:off x="2106383" y="1478296"/>
            <a:ext cx="871864" cy="68137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429317" y="1033831"/>
            <a:ext cx="1185783" cy="1138386"/>
            <a:chOff x="1148781" y="997763"/>
            <a:chExt cx="992332" cy="992332"/>
          </a:xfrm>
          <a:solidFill>
            <a:srgbClr val="E3667B"/>
          </a:solidFill>
        </p:grpSpPr>
        <p:sp>
          <p:nvSpPr>
            <p:cNvPr id="32" name="Oval 31"/>
            <p:cNvSpPr/>
            <p:nvPr/>
          </p:nvSpPr>
          <p:spPr>
            <a:xfrm>
              <a:off x="1148781" y="997763"/>
              <a:ext cx="992332" cy="992332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187746" y="997763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36154" y="988962"/>
            <a:ext cx="1408639" cy="113872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4000" b="1" dirty="0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59" name="Oval 58"/>
          <p:cNvSpPr/>
          <p:nvPr/>
        </p:nvSpPr>
        <p:spPr>
          <a:xfrm>
            <a:off x="0" y="2133600"/>
            <a:ext cx="609600" cy="609600"/>
          </a:xfrm>
          <a:prstGeom prst="ellipse">
            <a:avLst/>
          </a:prstGeom>
          <a:solidFill>
            <a:srgbClr val="E35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2123838"/>
            <a:ext cx="12192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1522" y="2756118"/>
            <a:ext cx="424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Hoa nở trên cành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Khoe muôn sắc thắm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Giữa vòm lá xanh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Toả hương trong nắng.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1520" y="4737318"/>
            <a:ext cx="35990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Để hoa nở đẹp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Để quả trĩu cành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Để lá biếc xanh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Rễ chìm trong </a:t>
            </a:r>
            <a:r>
              <a:rPr lang="en-US" sz="2800" b="1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đất…</a:t>
            </a:r>
            <a:endParaRPr lang="vi-VN" sz="28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43400" y="2756119"/>
            <a:ext cx="3986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Nếu không có rễ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Cây chẳng đâm chồi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Chẳng ra trái ngọt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Chẳng nở hoa tươi.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43400" y="4728149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Rễ chẳng nhiều lời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Âm thầm, nhỏ bé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Làm đẹp cho đời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Khiêm nhường, lặng </a:t>
            </a:r>
            <a:r>
              <a:rPr lang="en-US" sz="2800" b="1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lẽ.</a:t>
            </a:r>
            <a:endParaRPr lang="en-US" sz="2800" b="1" dirty="0">
              <a:solidFill>
                <a:prstClr val="black"/>
              </a:solidFill>
              <a:latin typeface="Arial-Rounded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36807" y="6376005"/>
            <a:ext cx="3132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Arial-Rounded"/>
                <a:cs typeface="Arial" panose="020B0604020202020204" pitchFamily="34" charset="0"/>
              </a:rPr>
              <a:t>(Phương Dung)</a:t>
            </a:r>
          </a:p>
        </p:txBody>
      </p:sp>
    </p:spTree>
    <p:extLst>
      <p:ext uri="{BB962C8B-B14F-4D97-AF65-F5344CB8AC3E}">
        <p14:creationId xmlns:p14="http://schemas.microsoft.com/office/powerpoint/2010/main" val="284682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421351"/>
            <a:ext cx="23868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042362"/>
            <a:ext cx="2386824" cy="63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oup 23"/>
          <p:cNvGrpSpPr/>
          <p:nvPr/>
        </p:nvGrpSpPr>
        <p:grpSpPr>
          <a:xfrm>
            <a:off x="2796133" y="1065162"/>
            <a:ext cx="7467600" cy="975143"/>
            <a:chOff x="9566064" y="964372"/>
            <a:chExt cx="5446164" cy="698253"/>
          </a:xfrm>
          <a:solidFill>
            <a:schemeClr val="tx2"/>
          </a:solidFill>
        </p:grpSpPr>
        <p:sp>
          <p:nvSpPr>
            <p:cNvPr id="25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Rectangle 10"/>
          <p:cNvSpPr/>
          <p:nvPr/>
        </p:nvSpPr>
        <p:spPr>
          <a:xfrm>
            <a:off x="2823843" y="1217735"/>
            <a:ext cx="5915891" cy="579746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54074" y="1274310"/>
            <a:ext cx="459970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 CHUYỆN CỦA RỄ</a:t>
            </a:r>
          </a:p>
        </p:txBody>
      </p:sp>
      <p:sp>
        <p:nvSpPr>
          <p:cNvPr id="29" name="Rectangle 16"/>
          <p:cNvSpPr/>
          <p:nvPr/>
        </p:nvSpPr>
        <p:spPr>
          <a:xfrm rot="269291">
            <a:off x="1881734" y="1411366"/>
            <a:ext cx="1189471" cy="872211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16"/>
          <p:cNvSpPr/>
          <p:nvPr/>
        </p:nvSpPr>
        <p:spPr>
          <a:xfrm rot="489815">
            <a:off x="2106383" y="1478296"/>
            <a:ext cx="871864" cy="68137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429317" y="1033831"/>
            <a:ext cx="1185783" cy="1138386"/>
            <a:chOff x="1148781" y="997763"/>
            <a:chExt cx="992332" cy="992332"/>
          </a:xfrm>
          <a:solidFill>
            <a:srgbClr val="E3667B"/>
          </a:solidFill>
        </p:grpSpPr>
        <p:sp>
          <p:nvSpPr>
            <p:cNvPr id="32" name="Oval 31"/>
            <p:cNvSpPr/>
            <p:nvPr/>
          </p:nvSpPr>
          <p:spPr>
            <a:xfrm>
              <a:off x="1148781" y="997763"/>
              <a:ext cx="992332" cy="992332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187746" y="997763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36154" y="988962"/>
            <a:ext cx="1408639" cy="113872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4000" b="1" dirty="0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117764" y="2710877"/>
            <a:ext cx="609600" cy="6096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2824" y="2743200"/>
            <a:ext cx="10053776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cuối các dòng thơ những tiếng cùng </a:t>
            </a:r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 với</a:t>
            </a:r>
            <a:r>
              <a:rPr lang="vi-VN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966581" y="3657483"/>
            <a:ext cx="1296145" cy="1152128"/>
            <a:chOff x="2555776" y="2067694"/>
            <a:chExt cx="1296144" cy="1152128"/>
          </a:xfrm>
        </p:grpSpPr>
        <p:sp>
          <p:nvSpPr>
            <p:cNvPr id="42" name="6-Point Star 41"/>
            <p:cNvSpPr/>
            <p:nvPr/>
          </p:nvSpPr>
          <p:spPr>
            <a:xfrm>
              <a:off x="2555776" y="2067694"/>
              <a:ext cx="1296144" cy="1152128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7371" y="2332368"/>
              <a:ext cx="8958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cành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71258" y="3648472"/>
            <a:ext cx="1296144" cy="1152128"/>
            <a:chOff x="2788955" y="2422917"/>
            <a:chExt cx="1296144" cy="1152128"/>
          </a:xfrm>
        </p:grpSpPr>
        <p:sp>
          <p:nvSpPr>
            <p:cNvPr id="45" name="6-Point Star 44"/>
            <p:cNvSpPr/>
            <p:nvPr/>
          </p:nvSpPr>
          <p:spPr>
            <a:xfrm>
              <a:off x="2788955" y="2422917"/>
              <a:ext cx="1296144" cy="1152128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39663" y="2676705"/>
              <a:ext cx="9067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xanh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26411" y="3680928"/>
            <a:ext cx="1296144" cy="1152128"/>
            <a:chOff x="1691680" y="2931790"/>
            <a:chExt cx="1296144" cy="1152128"/>
          </a:xfrm>
        </p:grpSpPr>
        <p:sp>
          <p:nvSpPr>
            <p:cNvPr id="48" name="6-Point Star 47"/>
            <p:cNvSpPr/>
            <p:nvPr/>
          </p:nvSpPr>
          <p:spPr>
            <a:xfrm>
              <a:off x="1691680" y="2931790"/>
              <a:ext cx="1296144" cy="1152128"/>
            </a:xfrm>
            <a:prstGeom prst="star6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19925" y="3196464"/>
              <a:ext cx="638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737212" y="3680928"/>
            <a:ext cx="1296144" cy="1152128"/>
            <a:chOff x="3355502" y="2931790"/>
            <a:chExt cx="1296144" cy="1152128"/>
          </a:xfrm>
        </p:grpSpPr>
        <p:sp>
          <p:nvSpPr>
            <p:cNvPr id="51" name="6-Point Star 50"/>
            <p:cNvSpPr/>
            <p:nvPr/>
          </p:nvSpPr>
          <p:spPr>
            <a:xfrm>
              <a:off x="3355502" y="2931790"/>
              <a:ext cx="1296144" cy="1152128"/>
            </a:xfrm>
            <a:prstGeom prst="star6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18274" y="3196464"/>
              <a:ext cx="758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đời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721964" y="5207284"/>
            <a:ext cx="1296144" cy="1152128"/>
            <a:chOff x="5436096" y="1841815"/>
            <a:chExt cx="1296144" cy="1152128"/>
          </a:xfrm>
        </p:grpSpPr>
        <p:sp>
          <p:nvSpPr>
            <p:cNvPr id="54" name="6-Point Star 53"/>
            <p:cNvSpPr/>
            <p:nvPr/>
          </p:nvSpPr>
          <p:spPr>
            <a:xfrm>
              <a:off x="5436096" y="1841815"/>
              <a:ext cx="1296144" cy="1152128"/>
            </a:xfrm>
            <a:prstGeom prst="star6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89988" y="2106489"/>
              <a:ext cx="558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bé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453036" y="5211402"/>
            <a:ext cx="1296144" cy="1152128"/>
            <a:chOff x="7020272" y="1885358"/>
            <a:chExt cx="1296144" cy="1152128"/>
          </a:xfrm>
        </p:grpSpPr>
        <p:sp>
          <p:nvSpPr>
            <p:cNvPr id="57" name="6-Point Star 56"/>
            <p:cNvSpPr/>
            <p:nvPr/>
          </p:nvSpPr>
          <p:spPr>
            <a:xfrm>
              <a:off x="7020272" y="1885358"/>
              <a:ext cx="1296144" cy="1152128"/>
            </a:xfrm>
            <a:prstGeom prst="star6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20780" y="2150032"/>
              <a:ext cx="453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lẽ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23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l="8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" y="0"/>
            <a:ext cx="609600" cy="6096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4874"/>
            <a:ext cx="75438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về một đức tính em cho là đáng quý</a:t>
            </a:r>
            <a:endParaRPr lang="en-US" sz="32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2500" l="4500" r="90000">
                        <a14:foregroundMark x1="5125" y1="53500" x2="30875" y2="71500"/>
                        <a14:foregroundMark x1="21875" y1="69833" x2="21875" y2="69833"/>
                      </a14:backgroundRemoval>
                    </a14:imgEffect>
                  </a14:imgLayer>
                </a14:imgProps>
              </a:ext>
            </a:extLst>
          </a:blip>
          <a:srcRect b="19333"/>
          <a:stretch/>
        </p:blipFill>
        <p:spPr>
          <a:xfrm>
            <a:off x="311729" y="1043421"/>
            <a:ext cx="3269673" cy="1775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00" b="98167" l="8625" r="95000">
                        <a14:foregroundMark x1="57625" y1="54500" x2="89625" y2="10333"/>
                        <a14:foregroundMark x1="73500" y1="35167" x2="89500" y2="88167"/>
                        <a14:foregroundMark x1="52250" y1="87500" x2="84250" y2="82833"/>
                        <a14:foregroundMark x1="63875" y1="86167" x2="88375" y2="88500"/>
                        <a14:foregroundMark x1="18000" y1="39333" x2="10375" y2="49167"/>
                        <a14:foregroundMark x1="20875" y1="51167" x2="9500" y2="83167"/>
                        <a14:foregroundMark x1="24375" y1="60667" x2="21250" y2="71500"/>
                        <a14:foregroundMark x1="9750" y1="85500" x2="41375" y2="87833"/>
                        <a14:foregroundMark x1="10125" y1="87167" x2="42750" y2="95667"/>
                        <a14:foregroundMark x1="88625" y1="16500" x2="88875" y2="79333"/>
                        <a14:foregroundMark x1="9500" y1="50833" x2="8625" y2="79333"/>
                        <a14:foregroundMark x1="9750" y1="89833" x2="15500" y2="98333"/>
                        <a14:foregroundMark x1="88625" y1="29000" x2="95000" y2="36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4027342"/>
            <a:ext cx="2667000" cy="238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9" b="97472" l="2800" r="90000">
                        <a14:foregroundMark x1="12000" y1="21067" x2="90000" y2="38764"/>
                        <a14:foregroundMark x1="40800" y1="11517" x2="88800" y2="21629"/>
                        <a14:foregroundMark x1="27200" y1="11798" x2="11200" y2="40730"/>
                        <a14:foregroundMark x1="11200" y1="39888" x2="56000" y2="86236"/>
                        <a14:foregroundMark x1="15600" y1="45787" x2="16400" y2="88202"/>
                        <a14:foregroundMark x1="11600" y1="64607" x2="90000" y2="78371"/>
                        <a14:foregroundMark x1="16800" y1="77247" x2="86800" y2="89045"/>
                        <a14:foregroundMark x1="18000" y1="86236" x2="58000" y2="87079"/>
                        <a14:foregroundMark x1="15600" y1="12079" x2="15600" y2="12079"/>
                        <a14:foregroundMark x1="15600" y1="12079" x2="11200" y2="233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9289" y="642505"/>
            <a:ext cx="3255819" cy="2347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7813" r="96094">
                        <a14:foregroundMark x1="12500" y1="71574" x2="89063" y2="53299"/>
                        <a14:foregroundMark x1="11328" y1="84264" x2="88672" y2="73096"/>
                        <a14:foregroundMark x1="24609" y1="82741" x2="47656" y2="89848"/>
                        <a14:foregroundMark x1="19922" y1="24365" x2="19922" y2="24365"/>
                        <a14:foregroundMark x1="12109" y1="51777" x2="23438" y2="0"/>
                        <a14:foregroundMark x1="35938" y1="4569" x2="86328" y2="24873"/>
                        <a14:foregroundMark x1="77344" y1="3553" x2="80078" y2="20812"/>
                        <a14:foregroundMark x1="68750" y1="4569" x2="72266" y2="21320"/>
                        <a14:foregroundMark x1="77734" y1="3553" x2="88672" y2="37056"/>
                        <a14:foregroundMark x1="83594" y1="43655" x2="83594" y2="43655"/>
                        <a14:foregroundMark x1="85938" y1="3553" x2="94922" y2="30457"/>
                        <a14:foregroundMark x1="17578" y1="5076" x2="7813" y2="26396"/>
                        <a14:foregroundMark x1="10156" y1="34010" x2="10156" y2="817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0299" y="4419602"/>
            <a:ext cx="3733800" cy="2030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94" b="89691" l="0" r="52124">
                        <a14:foregroundMark x1="11969" y1="15979" x2="20077" y2="19588"/>
                        <a14:foregroundMark x1="19691" y1="24227" x2="49035" y2="45876"/>
                        <a14:foregroundMark x1="23552" y1="34536" x2="32046" y2="85567"/>
                        <a14:foregroundMark x1="13127" y1="21134" x2="1158" y2="30928"/>
                        <a14:foregroundMark x1="6178" y1="31443" x2="5019" y2="84021"/>
                        <a14:foregroundMark x1="8108" y1="83505" x2="49035" y2="82474"/>
                        <a14:foregroundMark x1="2317" y1="82474" x2="5019" y2="87113"/>
                        <a14:foregroundMark x1="46718" y1="63918" x2="46718" y2="63918"/>
                        <a14:foregroundMark x1="47104" y1="67526" x2="47490" y2="80412"/>
                        <a14:foregroundMark x1="32819" y1="43814" x2="32819" y2="43814"/>
                        <a14:foregroundMark x1="28571" y1="37113" x2="32046" y2="59278"/>
                        <a14:foregroundMark x1="2703" y1="37113" x2="3089" y2="75773"/>
                      </a14:backgroundRemoval>
                    </a14:imgEffect>
                  </a14:imgLayer>
                </a14:imgProps>
              </a:ext>
            </a:extLst>
          </a:blip>
          <a:srcRect t="19728" r="46667"/>
          <a:stretch/>
        </p:blipFill>
        <p:spPr>
          <a:xfrm>
            <a:off x="3434197" y="2577596"/>
            <a:ext cx="3162299" cy="225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4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529</Words>
  <Application>Microsoft Office PowerPoint</Application>
  <PresentationFormat>Widescreen</PresentationFormat>
  <Paragraphs>149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Candara</vt:lpstr>
      <vt:lpstr>Symbol</vt:lpstr>
      <vt:lpstr>Times New Roman</vt:lpstr>
      <vt:lpstr>1_Office Theme</vt:lpstr>
      <vt:lpstr>3_Office Theme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huong vu</cp:lastModifiedBy>
  <cp:revision>121</cp:revision>
  <dcterms:created xsi:type="dcterms:W3CDTF">2020-04-19T05:20:14Z</dcterms:created>
  <dcterms:modified xsi:type="dcterms:W3CDTF">2026-03-19T01:38:12Z</dcterms:modified>
</cp:coreProperties>
</file>