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8"/>
  </p:notesMasterIdLst>
  <p:sldIdLst>
    <p:sldId id="728" r:id="rId4"/>
    <p:sldId id="709" r:id="rId5"/>
    <p:sldId id="711" r:id="rId6"/>
    <p:sldId id="713" r:id="rId7"/>
    <p:sldId id="715" r:id="rId9"/>
    <p:sldId id="716" r:id="rId10"/>
    <p:sldId id="717" r:id="rId11"/>
    <p:sldId id="718" r:id="rId12"/>
    <p:sldId id="723" r:id="rId13"/>
    <p:sldId id="724" r:id="rId14"/>
    <p:sldId id="729" r:id="rId1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6" userDrawn="1">
          <p15:clr>
            <a:srgbClr val="A4A3A4"/>
          </p15:clr>
        </p15:guide>
        <p15:guide id="2"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00"/>
    <a:srgbClr val="B2B2B2"/>
    <a:srgbClr val="808080"/>
    <a:srgbClr val="3333FF"/>
    <a:srgbClr val="993300"/>
    <a:srgbClr val="009900"/>
    <a:srgbClr val="00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491"/>
  </p:normalViewPr>
  <p:slideViewPr>
    <p:cSldViewPr showGuides="1">
      <p:cViewPr varScale="1">
        <p:scale>
          <a:sx n="74" d="100"/>
          <a:sy n="74" d="100"/>
        </p:scale>
        <p:origin x="1044" y="54"/>
      </p:cViewPr>
      <p:guideLst>
        <p:guide orient="horz" pos="2186"/>
        <p:guide pos="287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190358F-5D05-4AB1-8501-1258CB82C47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424EBFB3-679A-4206-B9E8-1DF5DEC849E5}"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Slide Image Placeholder 1"/>
          <p:cNvSpPr>
            <a:spLocks noGrp="1" noRot="1" noChangeAspect="1" noTextEdit="1"/>
          </p:cNvSpPr>
          <p:nvPr>
            <p:ph type="sldImg"/>
          </p:nvPr>
        </p:nvSpPr>
        <p:spPr>
          <a:xfrm>
            <a:off x="1143000" y="685800"/>
            <a:ext cx="4572000" cy="3429000"/>
          </a:xfrm>
          <a:ln>
            <a:solidFill>
              <a:srgbClr val="000000"/>
            </a:solidFill>
            <a:miter/>
          </a:ln>
        </p:spPr>
      </p:sp>
      <p:sp>
        <p:nvSpPr>
          <p:cNvPr id="11267" name="Notes Placeholder 2"/>
          <p:cNvSpPr>
            <a:spLocks noGrp="1"/>
          </p:cNvSpPr>
          <p:nvPr>
            <p:ph type="body" idx="1"/>
          </p:nvPr>
        </p:nvSpPr>
        <p:spPr>
          <a:noFill/>
          <a:ln>
            <a:noFill/>
          </a:ln>
        </p:spPr>
        <p:txBody>
          <a:bodyPr wrap="square" lIns="91440" tIns="45720" rIns="91440" bIns="45720" anchor="t" anchorCtr="0"/>
          <a:p>
            <a:pPr lvl="0"/>
            <a:r>
              <a:rPr dirty="0"/>
              <a:t>Giáo viên chủ động giải thích từ khó, cho hs luyện đọc từ. Từ khó có thể linh động theo vùng miền, không nhất thiết dạy theo giáo án soạn sẵn.</a:t>
            </a:r>
            <a:endParaRPr dirty="0"/>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defTabSz="913130" eaLnBrk="1" hangingPunct="1">
              <a:buNone/>
            </a:pPr>
            <a:fld id="{9A0DB2DC-4C9A-4742-B13C-FB6460FD3503}" type="slidenum">
              <a:rPr lang="en-US" sz="1200" dirty="0">
                <a:solidFill>
                  <a:srgbClr val="000000"/>
                </a:solidFill>
                <a:latin typeface="Calibri" panose="020F0502020204030204" pitchFamily="34" charset="0"/>
              </a:rPr>
            </a:fld>
            <a:endParaRPr lang="en-US" sz="1200"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Slide Image Placeholder 1"/>
          <p:cNvSpPr>
            <a:spLocks noGrp="1" noRot="1" noChangeAspect="1" noTextEdit="1"/>
          </p:cNvSpPr>
          <p:nvPr>
            <p:ph type="sldImg"/>
          </p:nvPr>
        </p:nvSpPr>
        <p:spPr>
          <a:xfrm>
            <a:off x="1143000" y="685800"/>
            <a:ext cx="4572000" cy="3429000"/>
          </a:xfrm>
          <a:ln>
            <a:solidFill>
              <a:srgbClr val="000000"/>
            </a:solidFill>
            <a:miter/>
          </a:ln>
        </p:spPr>
      </p:sp>
      <p:sp>
        <p:nvSpPr>
          <p:cNvPr id="14339" name="Notes Placeholder 2"/>
          <p:cNvSpPr>
            <a:spLocks noGrp="1"/>
          </p:cNvSpPr>
          <p:nvPr>
            <p:ph type="body" idx="1"/>
          </p:nvPr>
        </p:nvSpPr>
        <p:spPr>
          <a:noFill/>
          <a:ln>
            <a:noFill/>
          </a:ln>
        </p:spPr>
        <p:txBody>
          <a:bodyPr wrap="square" lIns="91440" tIns="45720" rIns="91440" bIns="45720" anchor="t" anchorCtr="0"/>
          <a:p>
            <a:pPr lvl="0"/>
            <a:endParaRPr dirty="0"/>
          </a:p>
        </p:txBody>
      </p:sp>
      <p:sp>
        <p:nvSpPr>
          <p:cNvPr id="1434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defTabSz="913130" eaLnBrk="1" hangingPunct="1">
              <a:buNone/>
            </a:pPr>
            <a:fld id="{9A0DB2DC-4C9A-4742-B13C-FB6460FD3503}" type="slidenum">
              <a:rPr lang="en-US" sz="1200" dirty="0">
                <a:solidFill>
                  <a:srgbClr val="000000"/>
                </a:solidFill>
                <a:latin typeface="Calibri" panose="020F0502020204030204" pitchFamily="34" charset="0"/>
              </a:rPr>
            </a:fld>
            <a:endParaRPr lang="en-US" sz="1200" dirty="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xfrm>
            <a:off x="1143000" y="685800"/>
            <a:ext cx="4572000" cy="3429000"/>
          </a:xfrm>
          <a:ln>
            <a:solidFill>
              <a:srgbClr val="000000"/>
            </a:solidFill>
            <a:miter/>
          </a:ln>
        </p:spPr>
      </p:sp>
      <p:sp>
        <p:nvSpPr>
          <p:cNvPr id="18435" name="Notes Placeholder 2"/>
          <p:cNvSpPr>
            <a:spLocks noGrp="1"/>
          </p:cNvSpPr>
          <p:nvPr>
            <p:ph type="body" idx="1"/>
          </p:nvPr>
        </p:nvSpPr>
        <p:spPr>
          <a:noFill/>
          <a:ln>
            <a:noFill/>
          </a:ln>
        </p:spPr>
        <p:txBody>
          <a:bodyPr wrap="square" lIns="91440" tIns="45720" rIns="91440" bIns="45720" anchor="t" anchorCtr="0"/>
          <a:p>
            <a:pPr lvl="0"/>
            <a:r>
              <a:rPr dirty="0"/>
              <a:t>Gv yêu cầu hs nêu nghĩa theo cách hs hiểu trước.</a:t>
            </a:r>
            <a:endParaRPr dirty="0"/>
          </a:p>
          <a:p>
            <a:pPr lvl="0"/>
            <a:r>
              <a:rPr dirty="0"/>
              <a:t>Có thể cho HS giải nghĩa bằng cách đặt câu.</a:t>
            </a:r>
            <a:endParaRPr dirty="0"/>
          </a:p>
        </p:txBody>
      </p:sp>
      <p:sp>
        <p:nvSpPr>
          <p:cNvPr id="1843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defTabSz="913130" eaLnBrk="1" hangingPunct="1">
              <a:buNone/>
            </a:pPr>
            <a:fld id="{9A0DB2DC-4C9A-4742-B13C-FB6460FD3503}" type="slidenum">
              <a:rPr lang="en-US" sz="1200" dirty="0">
                <a:solidFill>
                  <a:srgbClr val="000000"/>
                </a:solidFill>
                <a:latin typeface="Calibri" panose="020F0502020204030204" pitchFamily="34" charset="0"/>
              </a:rPr>
            </a:fld>
            <a:endParaRPr lang="en-US" sz="1200" dirty="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Slide Image Placeholder 1"/>
          <p:cNvSpPr>
            <a:spLocks noGrp="1" noRot="1" noChangeAspect="1" noTextEdit="1"/>
          </p:cNvSpPr>
          <p:nvPr>
            <p:ph type="sldImg"/>
          </p:nvPr>
        </p:nvSpPr>
        <p:spPr>
          <a:ln>
            <a:solidFill>
              <a:srgbClr val="000000"/>
            </a:solidFill>
            <a:miter/>
          </a:ln>
        </p:spPr>
      </p:sp>
      <p:sp>
        <p:nvSpPr>
          <p:cNvPr id="29699" name="Notes Placeholder 2"/>
          <p:cNvSpPr>
            <a:spLocks noGrp="1"/>
          </p:cNvSpPr>
          <p:nvPr>
            <p:ph type="body" idx="1"/>
          </p:nvPr>
        </p:nvSpPr>
        <p:spPr>
          <a:noFill/>
          <a:ln>
            <a:noFill/>
          </a:ln>
        </p:spPr>
        <p:txBody>
          <a:bodyPr wrap="square" lIns="91440" tIns="45720" rIns="91440" bIns="45720" anchor="t" anchorCtr="0"/>
          <a:p>
            <a:pPr lvl="0"/>
            <a:r>
              <a:rPr dirty="0"/>
              <a:t>GV giáo dục mở rộng: Hổ là động vật hoang dã cần được bảo vệ….</a:t>
            </a:r>
            <a:endParaRPr dirty="0"/>
          </a:p>
        </p:txBody>
      </p:sp>
      <p:sp>
        <p:nvSpPr>
          <p:cNvPr id="297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defTabSz="913130" eaLnBrk="1" hangingPunct="1">
              <a:buNone/>
            </a:pPr>
            <a:fld id="{9A0DB2DC-4C9A-4742-B13C-FB6460FD3503}" type="slidenum">
              <a:rPr lang="en-US" sz="1200" dirty="0">
                <a:solidFill>
                  <a:srgbClr val="000000"/>
                </a:solidFill>
                <a:latin typeface="Calibri" panose="020F0502020204030204" pitchFamily="34" charset="0"/>
              </a:rPr>
            </a:fld>
            <a:endParaRPr lang="en-US" sz="1200"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69695" indent="0" algn="ctr">
              <a:buNone/>
              <a:defRPr>
                <a:solidFill>
                  <a:schemeClr val="tx1">
                    <a:tint val="75000"/>
                  </a:schemeClr>
                </a:solidFill>
              </a:defRPr>
            </a:lvl4pPr>
            <a:lvl5pPr marL="1826260" indent="0" algn="ctr">
              <a:buNone/>
              <a:defRPr>
                <a:solidFill>
                  <a:schemeClr val="tx1">
                    <a:tint val="75000"/>
                  </a:schemeClr>
                </a:solidFill>
              </a:defRPr>
            </a:lvl5pPr>
            <a:lvl6pPr marL="2282825" indent="0" algn="ctr">
              <a:buNone/>
              <a:defRPr>
                <a:solidFill>
                  <a:schemeClr val="tx1">
                    <a:tint val="75000"/>
                  </a:schemeClr>
                </a:solidFill>
              </a:defRPr>
            </a:lvl6pPr>
            <a:lvl7pPr marL="2739390" indent="0" algn="ctr">
              <a:buNone/>
              <a:defRPr>
                <a:solidFill>
                  <a:schemeClr val="tx1">
                    <a:tint val="75000"/>
                  </a:schemeClr>
                </a:solidFill>
              </a:defRPr>
            </a:lvl7pPr>
            <a:lvl8pPr marL="3195955" indent="0" algn="ctr">
              <a:buNone/>
              <a:defRPr>
                <a:solidFill>
                  <a:schemeClr val="tx1">
                    <a:tint val="75000"/>
                  </a:schemeClr>
                </a:solidFill>
              </a:defRPr>
            </a:lvl8pPr>
            <a:lvl9pPr marL="365252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69695" indent="0">
              <a:buNone/>
              <a:defRPr sz="1400">
                <a:solidFill>
                  <a:schemeClr val="tx1">
                    <a:tint val="75000"/>
                  </a:schemeClr>
                </a:solidFill>
              </a:defRPr>
            </a:lvl4pPr>
            <a:lvl5pPr marL="1826260" indent="0">
              <a:buNone/>
              <a:defRPr sz="1400">
                <a:solidFill>
                  <a:schemeClr val="tx1">
                    <a:tint val="75000"/>
                  </a:schemeClr>
                </a:solidFill>
              </a:defRPr>
            </a:lvl5pPr>
            <a:lvl6pPr marL="2282825" indent="0">
              <a:buNone/>
              <a:defRPr sz="1400">
                <a:solidFill>
                  <a:schemeClr val="tx1">
                    <a:tint val="75000"/>
                  </a:schemeClr>
                </a:solidFill>
              </a:defRPr>
            </a:lvl6pPr>
            <a:lvl7pPr marL="2739390" indent="0">
              <a:buNone/>
              <a:defRPr sz="1400">
                <a:solidFill>
                  <a:schemeClr val="tx1">
                    <a:tint val="75000"/>
                  </a:schemeClr>
                </a:solidFill>
              </a:defRPr>
            </a:lvl7pPr>
            <a:lvl8pPr marL="3195955" indent="0">
              <a:buNone/>
              <a:defRPr sz="1400">
                <a:solidFill>
                  <a:schemeClr val="tx1">
                    <a:tint val="75000"/>
                  </a:schemeClr>
                </a:solidFill>
              </a:defRPr>
            </a:lvl8pPr>
            <a:lvl9pPr marL="365252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305" tIns="45654" rIns="91305" bIns="45654" rtlCol="0">
            <a:normAutofit/>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pPr marL="0" marR="0" lvl="0" indent="0" algn="l" defTabSz="91313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348CCC8B-6C2D-4595-9CCD-C6423E72870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6000" b="-1000"/>
          </a:stretch>
        </a:blipFill>
        <a:effectLst/>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lIns="91305" tIns="45654" rIns="91305" bIns="45654" anchor="ctr" anchorCtr="0"/>
          <a:p>
            <a:pPr lvl="0"/>
            <a:r>
              <a:rPr dirty="0"/>
              <a:t>Click to edit Master title style</a:t>
            </a:r>
            <a:endParaRPr dirty="0"/>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lIns="91305" tIns="45654" rIns="91305" bIns="45654"/>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305" tIns="45654" rIns="91305" bIns="45654" rtlCol="0" anchor="ctr"/>
          <a:lstStyle>
            <a:lvl1pPr algn="l">
              <a:defRPr sz="1200">
                <a:solidFill>
                  <a:schemeClr val="tx1">
                    <a:tint val="75000"/>
                  </a:schemeClr>
                </a:solidFill>
              </a:defRPr>
            </a:lvl1pPr>
          </a:lstStyle>
          <a:p>
            <a:pPr marL="0" marR="0" lvl="0" indent="0" algn="l" defTabSz="913130" rtl="0" eaLnBrk="1" fontAlgn="auto" latinLnBrk="0" hangingPunct="1">
              <a:lnSpc>
                <a:spcPct val="100000"/>
              </a:lnSpc>
              <a:spcBef>
                <a:spcPts val="0"/>
              </a:spcBef>
              <a:spcAft>
                <a:spcPts val="0"/>
              </a:spcAft>
              <a:buClrTx/>
              <a:buSzTx/>
              <a:buFontTx/>
              <a:buNone/>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05" tIns="45654" rIns="91305" bIns="45654" rtlCol="0" anchor="ctr"/>
          <a:lstStyle>
            <a:lvl1pPr algn="ctr">
              <a:defRPr sz="1200">
                <a:solidFill>
                  <a:schemeClr val="tx1">
                    <a:tint val="75000"/>
                  </a:schemeClr>
                </a:solidFill>
              </a:defRPr>
            </a:lvl1pP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05" tIns="45654" rIns="91305" bIns="45654" rtlCol="0" anchor="ctr"/>
          <a:lstStyle>
            <a:lvl1pPr algn="r">
              <a:defRPr sz="1200">
                <a:solidFill>
                  <a:schemeClr val="tx1">
                    <a:tint val="75000"/>
                  </a:schemeClr>
                </a:solidFill>
              </a:defRPr>
            </a:lvl1pPr>
          </a:lstStyle>
          <a:p>
            <a:pPr marL="0" marR="0" lvl="0" indent="0" algn="r" defTabSz="913130" rtl="0" eaLnBrk="1" fontAlgn="auto" latinLnBrk="0" hangingPunct="1">
              <a:lnSpc>
                <a:spcPct val="100000"/>
              </a:lnSpc>
              <a:spcBef>
                <a:spcPts val="0"/>
              </a:spcBef>
              <a:spcAft>
                <a:spcPts val="0"/>
              </a:spcAft>
              <a:buClrTx/>
              <a:buSzTx/>
              <a:buFontTx/>
              <a:buNone/>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265" indent="-342265"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80" indent="-285115"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95" indent="-227965"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66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22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1" y="514350"/>
            <a:ext cx="12120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295" y="514350"/>
            <a:ext cx="107870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14850"/>
            <a:ext cx="13144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4343400"/>
            <a:ext cx="12573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2" y="1151334"/>
            <a:ext cx="6529388" cy="5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3143">
            <a:off x="2578894" y="1777605"/>
            <a:ext cx="3796904" cy="229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7185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1"/>
          <p:cNvSpPr txBox="1">
            <a:spLocks noChangeArrowheads="1"/>
          </p:cNvSpPr>
          <p:nvPr/>
        </p:nvSpPr>
        <p:spPr bwMode="auto">
          <a:xfrm>
            <a:off x="2974500" y="4431334"/>
            <a:ext cx="291274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300" dirty="0" err="1" smtClean="0">
                <a:solidFill>
                  <a:srgbClr val="0070C0"/>
                </a:solidFill>
                <a:latin typeface="Times New Roman" panose="02020603050405020304" pitchFamily="18" charset="0"/>
              </a:rPr>
              <a:t>Môn</a:t>
            </a:r>
            <a:r>
              <a:rPr lang="en-US" altLang="en-US" sz="3300" dirty="0" smtClean="0">
                <a:solidFill>
                  <a:srgbClr val="0070C0"/>
                </a:solidFill>
                <a:latin typeface="Times New Roman" panose="02020603050405020304" pitchFamily="18" charset="0"/>
              </a:rPr>
              <a:t>: </a:t>
            </a:r>
            <a:r>
              <a:rPr lang="en-US" altLang="en-US" sz="3300" dirty="0" err="1" smtClean="0">
                <a:solidFill>
                  <a:srgbClr val="0070C0"/>
                </a:solidFill>
                <a:latin typeface="Times New Roman" panose="02020603050405020304" pitchFamily="18" charset="0"/>
              </a:rPr>
              <a:t>Tiếng</a:t>
            </a:r>
            <a:r>
              <a:rPr lang="en-US" altLang="en-US" sz="3300" dirty="0" smtClean="0">
                <a:solidFill>
                  <a:srgbClr val="0070C0"/>
                </a:solidFill>
                <a:latin typeface="Times New Roman" panose="02020603050405020304" pitchFamily="18" charset="0"/>
              </a:rPr>
              <a:t> </a:t>
            </a:r>
            <a:r>
              <a:rPr lang="en-US" altLang="en-US" sz="3300" dirty="0" err="1" smtClean="0">
                <a:solidFill>
                  <a:srgbClr val="0070C0"/>
                </a:solidFill>
                <a:latin typeface="Times New Roman" panose="02020603050405020304" pitchFamily="18" charset="0"/>
              </a:rPr>
              <a:t>Việt</a:t>
            </a:r>
            <a:endParaRPr lang="en-US" altLang="en-US" sz="3300" dirty="0">
              <a:solidFill>
                <a:srgbClr val="0070C0"/>
              </a:solidFill>
              <a:latin typeface="Times New Roman" panose="02020603050405020304" pitchFamily="18" charset="0"/>
            </a:endParaRPr>
          </a:p>
        </p:txBody>
      </p:sp>
      <p:sp>
        <p:nvSpPr>
          <p:cNvPr id="11" name="Text Box 21"/>
          <p:cNvSpPr txBox="1">
            <a:spLocks noChangeArrowheads="1"/>
          </p:cNvSpPr>
          <p:nvPr/>
        </p:nvSpPr>
        <p:spPr bwMode="auto">
          <a:xfrm>
            <a:off x="3962946" y="3585577"/>
            <a:ext cx="156845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300" b="1" dirty="0">
                <a:solidFill>
                  <a:srgbClr val="002060"/>
                </a:solidFill>
                <a:latin typeface="Times New Roman" panose="02020603050405020304" pitchFamily="18" charset="0"/>
              </a:rPr>
              <a:t>LỚP </a:t>
            </a:r>
            <a:r>
              <a:rPr lang="en-US" altLang="en-US" sz="3300" b="1" dirty="0" smtClean="0">
                <a:solidFill>
                  <a:srgbClr val="002060"/>
                </a:solidFill>
                <a:latin typeface="Times New Roman" panose="02020603050405020304" pitchFamily="18" charset="0"/>
              </a:rPr>
              <a:t>1E</a:t>
            </a:r>
            <a:endParaRPr lang="en-US" altLang="en-US" sz="3300" b="1" dirty="0">
              <a:solidFill>
                <a:srgbClr val="002060"/>
              </a:solidFill>
              <a:latin typeface="Times New Roman" panose="02020603050405020304" pitchFamily="18" charset="0"/>
            </a:endParaRPr>
          </a:p>
        </p:txBody>
      </p:sp>
      <p:sp>
        <p:nvSpPr>
          <p:cNvPr id="12" name="Text Box 21"/>
          <p:cNvSpPr txBox="1">
            <a:spLocks noChangeArrowheads="1"/>
          </p:cNvSpPr>
          <p:nvPr/>
        </p:nvSpPr>
        <p:spPr bwMode="auto">
          <a:xfrm>
            <a:off x="2833216" y="4955033"/>
            <a:ext cx="3085465" cy="3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00" dirty="0" err="1">
                <a:solidFill>
                  <a:srgbClr val="C00000"/>
                </a:solidFill>
                <a:latin typeface="Times New Roman" panose="02020603050405020304" pitchFamily="18" charset="0"/>
              </a:rPr>
              <a:t>Giáo</a:t>
            </a:r>
            <a:r>
              <a:rPr lang="en-US" altLang="en-US" sz="2100" dirty="0">
                <a:solidFill>
                  <a:srgbClr val="C00000"/>
                </a:solidFill>
                <a:latin typeface="Times New Roman" panose="02020603050405020304" pitchFamily="18" charset="0"/>
              </a:rPr>
              <a:t> </a:t>
            </a:r>
            <a:r>
              <a:rPr lang="en-US" altLang="en-US" sz="2100" dirty="0" err="1">
                <a:solidFill>
                  <a:srgbClr val="C00000"/>
                </a:solidFill>
                <a:latin typeface="Times New Roman" panose="02020603050405020304" pitchFamily="18" charset="0"/>
              </a:rPr>
              <a:t>viên</a:t>
            </a:r>
            <a:r>
              <a:rPr lang="en-US" altLang="en-US" sz="2100" dirty="0">
                <a:solidFill>
                  <a:srgbClr val="C00000"/>
                </a:solidFill>
                <a:latin typeface="Times New Roman" panose="02020603050405020304" pitchFamily="18" charset="0"/>
              </a:rPr>
              <a:t>: </a:t>
            </a:r>
            <a:r>
              <a:rPr lang="en-US" altLang="en-US" sz="2100" dirty="0" err="1">
                <a:solidFill>
                  <a:srgbClr val="C00000"/>
                </a:solidFill>
                <a:latin typeface="Times New Roman" panose="02020603050405020304" pitchFamily="18" charset="0"/>
              </a:rPr>
              <a:t>Nguyễn</a:t>
            </a:r>
            <a:r>
              <a:rPr lang="en-US" altLang="en-US" sz="2100" dirty="0">
                <a:solidFill>
                  <a:srgbClr val="C00000"/>
                </a:solidFill>
                <a:latin typeface="Times New Roman" panose="02020603050405020304" pitchFamily="18" charset="0"/>
              </a:rPr>
              <a:t> </a:t>
            </a:r>
            <a:r>
              <a:rPr lang="en-US" altLang="en-US" sz="2100" dirty="0" err="1" smtClean="0">
                <a:solidFill>
                  <a:srgbClr val="C00000"/>
                </a:solidFill>
                <a:latin typeface="Times New Roman" panose="02020603050405020304" pitchFamily="18" charset="0"/>
              </a:rPr>
              <a:t>Thị</a:t>
            </a:r>
            <a:r>
              <a:rPr lang="en-US" altLang="en-US" sz="2100" dirty="0" smtClean="0">
                <a:solidFill>
                  <a:srgbClr val="C00000"/>
                </a:solidFill>
                <a:latin typeface="Times New Roman" panose="02020603050405020304" pitchFamily="18" charset="0"/>
              </a:rPr>
              <a:t> Son</a:t>
            </a:r>
            <a:endParaRPr lang="en-US" altLang="en-US" sz="2100"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68"/>
                                        </p:tgtEl>
                                        <p:attrNameLst>
                                          <p:attrName>style.visibility</p:attrName>
                                        </p:attrNameLst>
                                      </p:cBhvr>
                                      <p:to>
                                        <p:strVal val="visible"/>
                                      </p:to>
                                    </p:set>
                                    <p:anim calcmode="lin" valueType="num">
                                      <p:cBhvr>
                                        <p:cTn id="7" dur="1000" fill="hold"/>
                                        <p:tgtEl>
                                          <p:spTgt spid="2068"/>
                                        </p:tgtEl>
                                        <p:attrNameLst>
                                          <p:attrName>ppt_w</p:attrName>
                                        </p:attrNameLst>
                                      </p:cBhvr>
                                      <p:tavLst>
                                        <p:tav tm="0">
                                          <p:val>
                                            <p:strVal val="#ppt_w*0.70"/>
                                          </p:val>
                                        </p:tav>
                                        <p:tav tm="100000">
                                          <p:val>
                                            <p:strVal val="#ppt_w"/>
                                          </p:val>
                                        </p:tav>
                                      </p:tavLst>
                                    </p:anim>
                                    <p:anim calcmode="lin" valueType="num">
                                      <p:cBhvr>
                                        <p:cTn id="8" dur="1000" fill="hold"/>
                                        <p:tgtEl>
                                          <p:spTgt spid="2068"/>
                                        </p:tgtEl>
                                        <p:attrNameLst>
                                          <p:attrName>ppt_h</p:attrName>
                                        </p:attrNameLst>
                                      </p:cBhvr>
                                      <p:tavLst>
                                        <p:tav tm="0">
                                          <p:val>
                                            <p:strVal val="#ppt_h"/>
                                          </p:val>
                                        </p:tav>
                                        <p:tav tm="100000">
                                          <p:val>
                                            <p:strVal val="#ppt_h"/>
                                          </p:val>
                                        </p:tav>
                                      </p:tavLst>
                                    </p:anim>
                                    <p:animEffect transition="in" filter="fade">
                                      <p:cBhvr>
                                        <p:cTn id="9" dur="1000"/>
                                        <p:tgtEl>
                                          <p:spTgt spid="2068"/>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
                                        </p:tgtEl>
                                        <p:attrNameLst>
                                          <p:attrName>fillcolor</p:attrName>
                                        </p:attrNameLst>
                                      </p:cBhvr>
                                      <p:tavLst>
                                        <p:tav tm="0">
                                          <p:val>
                                            <p:clrVal>
                                              <a:schemeClr val="accent2"/>
                                            </p:clrVal>
                                          </p:val>
                                        </p:tav>
                                        <p:tav tm="50000">
                                          <p:val>
                                            <p:clrVal>
                                              <a:schemeClr val="hlink"/>
                                            </p:clrVal>
                                          </p:val>
                                        </p:tav>
                                      </p:tavLst>
                                    </p:anim>
                                    <p:set>
                                      <p:cBhvr>
                                        <p:cTn id="15" dur="80"/>
                                        <p:tgtEl>
                                          <p:spTgt spid="10"/>
                                        </p:tgtEl>
                                        <p:attrNameLst>
                                          <p:attrName>fill.type</p:attrName>
                                        </p:attrNameLst>
                                      </p:cBhvr>
                                      <p:to>
                                        <p:strVal val="solid"/>
                                      </p:to>
                                    </p:set>
                                  </p:childTnLst>
                                </p:cTn>
                              </p:par>
                            </p:childTnLst>
                          </p:cTn>
                        </p:par>
                        <p:par>
                          <p:cTn id="16" fill="hold">
                            <p:stCondLst>
                              <p:cond delay="1639"/>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1"/>
                                        </p:tgtEl>
                                        <p:attrNameLst>
                                          <p:attrName>style.visibility</p:attrName>
                                        </p:attrNameLst>
                                      </p:cBhvr>
                                      <p:to>
                                        <p:strVal val="visible"/>
                                      </p:to>
                                    </p:set>
                                    <p:anim calcmode="discrete" valueType="clr">
                                      <p:cBhvr override="childStyle">
                                        <p:cTn id="1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gtEl>
                                        <p:attrNameLst>
                                          <p:attrName>fillcolor</p:attrName>
                                        </p:attrNameLst>
                                      </p:cBhvr>
                                      <p:tavLst>
                                        <p:tav tm="0">
                                          <p:val>
                                            <p:clrVal>
                                              <a:schemeClr val="accent2"/>
                                            </p:clrVal>
                                          </p:val>
                                        </p:tav>
                                        <p:tav tm="50000">
                                          <p:val>
                                            <p:clrVal>
                                              <a:schemeClr val="hlink"/>
                                            </p:clrVal>
                                          </p:val>
                                        </p:tav>
                                      </p:tavLst>
                                    </p:anim>
                                    <p:set>
                                      <p:cBhvr>
                                        <p:cTn id="21" dur="80"/>
                                        <p:tgtEl>
                                          <p:spTgt spid="11"/>
                                        </p:tgtEl>
                                        <p:attrNameLst>
                                          <p:attrName>fill.type</p:attrName>
                                        </p:attrNameLst>
                                      </p:cBhvr>
                                      <p:to>
                                        <p:strVal val="solid"/>
                                      </p:to>
                                    </p:set>
                                  </p:childTnLst>
                                </p:cTn>
                              </p:par>
                            </p:childTnLst>
                          </p:cTn>
                        </p:par>
                        <p:par>
                          <p:cTn id="22" fill="hold">
                            <p:stCondLst>
                              <p:cond delay="191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anim calcmode="discrete" valueType="clr">
                                      <p:cBhvr override="childStyle">
                                        <p:cTn id="2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
                                        </p:tgtEl>
                                        <p:attrNameLst>
                                          <p:attrName>fillcolor</p:attrName>
                                        </p:attrNameLst>
                                      </p:cBhvr>
                                      <p:tavLst>
                                        <p:tav tm="0">
                                          <p:val>
                                            <p:clrVal>
                                              <a:schemeClr val="accent2"/>
                                            </p:clrVal>
                                          </p:val>
                                        </p:tav>
                                        <p:tav tm="50000">
                                          <p:val>
                                            <p:clrVal>
                                              <a:schemeClr val="hlink"/>
                                            </p:clrVal>
                                          </p:val>
                                        </p:tav>
                                      </p:tavLst>
                                    </p:anim>
                                    <p:set>
                                      <p:cBhvr>
                                        <p:cTn id="27"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p:cNvPicPr>
            <a:picLocks noChangeAspect="1"/>
          </p:cNvPicPr>
          <p:nvPr/>
        </p:nvPicPr>
        <p:blipFill>
          <a:blip r:embed="rId1"/>
          <a:srcRect l="21815" t="26042" r="23132" b="20573"/>
          <a:stretch>
            <a:fillRect/>
          </a:stretch>
        </p:blipFill>
        <p:spPr>
          <a:xfrm>
            <a:off x="711200" y="1371600"/>
            <a:ext cx="7696200" cy="4195763"/>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6235" t="4305" r="14444" b="20355"/>
          <a:stretch>
            <a:fillRect/>
          </a:stretch>
        </p:blipFill>
        <p:spPr>
          <a:xfrm>
            <a:off x="66692" y="632945"/>
            <a:ext cx="9144000" cy="5143500"/>
          </a:xfrm>
          <a:prstGeom prst="rect">
            <a:avLst/>
          </a:prstGeom>
        </p:spPr>
      </p:pic>
      <p:pic>
        <p:nvPicPr>
          <p:cNvPr id="8" name="Picture 7"/>
          <p:cNvPicPr>
            <a:picLocks noChangeAspect="1"/>
          </p:cNvPicPr>
          <p:nvPr/>
        </p:nvPicPr>
        <p:blipFill>
          <a:blip r:embed="rId2"/>
          <a:stretch>
            <a:fillRect/>
          </a:stretch>
        </p:blipFill>
        <p:spPr>
          <a:xfrm>
            <a:off x="2085811" y="3758848"/>
            <a:ext cx="4594016" cy="2039744"/>
          </a:xfrm>
          <a:prstGeom prst="rect">
            <a:avLst/>
          </a:prstGeom>
        </p:spPr>
      </p:pic>
      <p:pic>
        <p:nvPicPr>
          <p:cNvPr id="1026" name="Picture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0318"/>
            <a:ext cx="1358732" cy="13587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r="51144"/>
          <a:stretch>
            <a:fillRect/>
          </a:stretch>
        </p:blipFill>
        <p:spPr>
          <a:xfrm>
            <a:off x="6288949" y="3204696"/>
            <a:ext cx="2353946" cy="2710192"/>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8769" t="35618" r="10668" b="37380"/>
          <a:stretch>
            <a:fillRect/>
          </a:stretch>
        </p:blipFill>
        <p:spPr>
          <a:xfrm rot="21331576">
            <a:off x="641180" y="1543761"/>
            <a:ext cx="6084256" cy="110138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69346" y="2379122"/>
            <a:ext cx="2768246" cy="3682080"/>
          </a:xfrm>
          <a:prstGeom prst="rect">
            <a:avLst/>
          </a:prstGeom>
        </p:spPr>
      </p:pic>
      <p:pic>
        <p:nvPicPr>
          <p:cNvPr id="37" name="Picture 36"/>
          <p:cNvPicPr>
            <a:picLocks noChangeAspect="1"/>
          </p:cNvPicPr>
          <p:nvPr/>
        </p:nvPicPr>
        <p:blipFill>
          <a:blip r:embed="rId7"/>
          <a:stretch>
            <a:fillRect/>
          </a:stretch>
        </p:blipFill>
        <p:spPr>
          <a:xfrm>
            <a:off x="5840482" y="2541319"/>
            <a:ext cx="1358002" cy="1115665"/>
          </a:xfrm>
          <a:prstGeom prst="rect">
            <a:avLst/>
          </a:prstGeom>
        </p:spPr>
      </p:pic>
      <p:pic>
        <p:nvPicPr>
          <p:cNvPr id="18" name="Picture 17"/>
          <p:cNvPicPr>
            <a:picLocks noChangeAspect="1"/>
          </p:cNvPicPr>
          <p:nvPr/>
        </p:nvPicPr>
        <p:blipFill>
          <a:blip r:embed="rId7"/>
          <a:stretch>
            <a:fillRect/>
          </a:stretch>
        </p:blipFill>
        <p:spPr>
          <a:xfrm>
            <a:off x="7043483" y="2371685"/>
            <a:ext cx="1295135" cy="1064016"/>
          </a:xfrm>
          <a:prstGeom prst="rect">
            <a:avLst/>
          </a:prstGeom>
        </p:spPr>
      </p:pic>
      <p:pic>
        <p:nvPicPr>
          <p:cNvPr id="19" name="Picture 18"/>
          <p:cNvPicPr>
            <a:picLocks noChangeAspect="1"/>
          </p:cNvPicPr>
          <p:nvPr/>
        </p:nvPicPr>
        <p:blipFill>
          <a:blip r:embed="rId7"/>
          <a:stretch>
            <a:fillRect/>
          </a:stretch>
        </p:blipFill>
        <p:spPr>
          <a:xfrm>
            <a:off x="6107920" y="1338906"/>
            <a:ext cx="1358002" cy="1115665"/>
          </a:xfrm>
          <a:prstGeom prst="rect">
            <a:avLst/>
          </a:prstGeom>
        </p:spPr>
      </p:pic>
      <p:pic>
        <p:nvPicPr>
          <p:cNvPr id="20" name="Picture 19"/>
          <p:cNvPicPr>
            <a:picLocks noChangeAspect="1"/>
          </p:cNvPicPr>
          <p:nvPr/>
        </p:nvPicPr>
        <p:blipFill>
          <a:blip r:embed="rId7"/>
          <a:stretch>
            <a:fillRect/>
          </a:stretch>
        </p:blipFill>
        <p:spPr>
          <a:xfrm>
            <a:off x="7088234" y="820262"/>
            <a:ext cx="1358002" cy="1115665"/>
          </a:xfrm>
          <a:prstGeom prst="rect">
            <a:avLst/>
          </a:prstGeom>
        </p:spPr>
      </p:pic>
      <p:pic>
        <p:nvPicPr>
          <p:cNvPr id="21" name="Picture 20"/>
          <p:cNvPicPr>
            <a:picLocks noChangeAspect="1"/>
          </p:cNvPicPr>
          <p:nvPr/>
        </p:nvPicPr>
        <p:blipFill>
          <a:blip r:embed="rId7"/>
          <a:stretch>
            <a:fillRect/>
          </a:stretch>
        </p:blipFill>
        <p:spPr>
          <a:xfrm>
            <a:off x="7969155" y="1569093"/>
            <a:ext cx="1241537" cy="1019984"/>
          </a:xfrm>
          <a:prstGeom prst="rect">
            <a:avLst/>
          </a:prstGeom>
        </p:spPr>
      </p:pic>
      <p:pic>
        <p:nvPicPr>
          <p:cNvPr id="22" name="Picture 21"/>
          <p:cNvPicPr>
            <a:picLocks noChangeAspect="1"/>
          </p:cNvPicPr>
          <p:nvPr/>
        </p:nvPicPr>
        <p:blipFill>
          <a:blip r:embed="rId7"/>
          <a:stretch>
            <a:fillRect/>
          </a:stretch>
        </p:blipFill>
        <p:spPr>
          <a:xfrm>
            <a:off x="7798440" y="3131560"/>
            <a:ext cx="1358002" cy="111566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647" y="-34016"/>
            <a:ext cx="5656696" cy="3771131"/>
          </a:xfrm>
          <a:prstGeom prst="rect">
            <a:avLst/>
          </a:prstGeom>
        </p:spPr>
      </p:pic>
      <p:sp>
        <p:nvSpPr>
          <p:cNvPr id="27" name="TextBox 26"/>
          <p:cNvSpPr txBox="1"/>
          <p:nvPr/>
        </p:nvSpPr>
        <p:spPr>
          <a:xfrm>
            <a:off x="2111593" y="1521965"/>
            <a:ext cx="4205970" cy="1453515"/>
          </a:xfrm>
          <a:prstGeom prst="rect">
            <a:avLst/>
          </a:prstGeom>
          <a:noFill/>
        </p:spPr>
        <p:txBody>
          <a:bodyPr wrap="square" lIns="68580" tIns="34290" rIns="68580" bIns="34290" rtlCol="0">
            <a:spAutoFit/>
          </a:bodyPr>
          <a:lstStyle/>
          <a:p>
            <a:pPr algn="ctr" defTabSz="685800">
              <a:buClrTx/>
              <a:defRPr/>
            </a:pPr>
            <a:r>
              <a:rPr lang="vi-VN" sz="4500" b="1" kern="1200" dirty="0">
                <a:ln w="9525">
                  <a:solidFill>
                    <a:prstClr val="white"/>
                  </a:solidFill>
                  <a:prstDash val="solid"/>
                </a:ln>
                <a:solidFill>
                  <a:srgbClr val="C00000"/>
                </a:solidFill>
                <a:effectLst>
                  <a:outerShdw blurRad="12700" dist="38100" dir="2700000" algn="tl" rotWithShape="0">
                    <a:srgbClr val="5B9BD5">
                      <a:lumMod val="60000"/>
                      <a:lumOff val="40000"/>
                    </a:srgbClr>
                  </a:outerShdw>
                </a:effectLst>
                <a:latin typeface="UTM Showcard" panose="02040603050506020204" pitchFamily="18" charset="0"/>
                <a:ea typeface="+mn-ea"/>
                <a:cs typeface="+mn-cs"/>
              </a:rPr>
              <a:t>Tạm biệt quý thầy cô. </a:t>
            </a:r>
            <a:endParaRPr lang="vi-VN" sz="4500" b="1" kern="1200" dirty="0">
              <a:ln w="9525">
                <a:solidFill>
                  <a:prstClr val="white"/>
                </a:solidFill>
                <a:prstDash val="solid"/>
              </a:ln>
              <a:solidFill>
                <a:srgbClr val="C00000"/>
              </a:solidFill>
              <a:effectLst>
                <a:outerShdw blurRad="12700" dist="38100" dir="2700000" algn="tl" rotWithShape="0">
                  <a:srgbClr val="5B9BD5">
                    <a:lumMod val="60000"/>
                    <a:lumOff val="40000"/>
                  </a:srgbClr>
                </a:outerShdw>
              </a:effectLst>
              <a:latin typeface="UTM Showcard" panose="020406030505060202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10000" b="-10000"/>
          </a:stretch>
        </a:blipFill>
        <a:effectLst/>
      </p:bgPr>
    </p:bg>
    <p:spTree>
      <p:nvGrpSpPr>
        <p:cNvPr id="1" name=""/>
        <p:cNvGrpSpPr/>
        <p:nvPr/>
      </p:nvGrpSpPr>
      <p:grpSpPr/>
      <p:pic>
        <p:nvPicPr>
          <p:cNvPr id="6146" name="Picture 2"/>
          <p:cNvPicPr>
            <a:picLocks noChangeAspect="1"/>
          </p:cNvPicPr>
          <p:nvPr/>
        </p:nvPicPr>
        <p:blipFill>
          <a:blip r:embed="rId2"/>
          <a:stretch>
            <a:fillRect/>
          </a:stretch>
        </p:blipFill>
        <p:spPr>
          <a:xfrm>
            <a:off x="609600" y="1143000"/>
            <a:ext cx="7772400" cy="19272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4"/>
          <p:cNvSpPr txBox="1"/>
          <p:nvPr/>
        </p:nvSpPr>
        <p:spPr>
          <a:xfrm>
            <a:off x="876300" y="1117600"/>
            <a:ext cx="7962900" cy="461963"/>
          </a:xfrm>
          <a:prstGeom prst="rect">
            <a:avLst/>
          </a:prstGeom>
          <a:noFill/>
          <a:ln w="9525">
            <a:noFill/>
          </a:ln>
        </p:spPr>
        <p:txBody>
          <a:bodyPr lIns="91305" tIns="45654" rIns="91305" bIns="45654">
            <a:spAutoFit/>
          </a:bodyPr>
          <a:p>
            <a:pPr algn="just" defTabSz="913130" eaLnBrk="1" hangingPunct="1">
              <a:buNone/>
            </a:pPr>
            <a:r>
              <a:rPr sz="2400" b="1" dirty="0">
                <a:solidFill>
                  <a:srgbClr val="000000"/>
                </a:solidFill>
                <a:latin typeface="Arial" panose="020B0604020202020204" pitchFamily="34" charset="0"/>
                <a:ea typeface="Arial-Rounded"/>
              </a:rPr>
              <a:t>Giải câu đố</a:t>
            </a:r>
            <a:endParaRPr sz="2400" b="1" dirty="0">
              <a:solidFill>
                <a:srgbClr val="000000"/>
              </a:solidFill>
              <a:latin typeface="Arial" panose="020B0604020202020204" pitchFamily="34" charset="0"/>
              <a:ea typeface="Arial-Rounded"/>
            </a:endParaRPr>
          </a:p>
        </p:txBody>
      </p:sp>
      <p:sp>
        <p:nvSpPr>
          <p:cNvPr id="8" name="Rectangle 7"/>
          <p:cNvSpPr/>
          <p:nvPr/>
        </p:nvSpPr>
        <p:spPr>
          <a:xfrm>
            <a:off x="0" y="586740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0" y="8572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7" name="Picture 3"/>
          <p:cNvPicPr>
            <a:picLocks noChangeAspect="1"/>
          </p:cNvPicPr>
          <p:nvPr/>
        </p:nvPicPr>
        <p:blipFill>
          <a:blip r:embed="rId1"/>
          <a:stretch>
            <a:fillRect/>
          </a:stretch>
        </p:blipFill>
        <p:spPr>
          <a:xfrm>
            <a:off x="195263" y="1117600"/>
            <a:ext cx="646112" cy="749300"/>
          </a:xfrm>
          <a:prstGeom prst="rect">
            <a:avLst/>
          </a:prstGeom>
          <a:noFill/>
          <a:ln w="9525">
            <a:noFill/>
          </a:ln>
        </p:spPr>
      </p:pic>
      <p:pic>
        <p:nvPicPr>
          <p:cNvPr id="8198" name="Picture 3"/>
          <p:cNvPicPr>
            <a:picLocks noChangeAspect="1"/>
          </p:cNvPicPr>
          <p:nvPr/>
        </p:nvPicPr>
        <p:blipFill>
          <a:blip r:embed="rId2"/>
          <a:stretch>
            <a:fillRect/>
          </a:stretch>
        </p:blipFill>
        <p:spPr>
          <a:xfrm>
            <a:off x="2057400" y="1520825"/>
            <a:ext cx="4860925" cy="2374900"/>
          </a:xfrm>
          <a:prstGeom prst="rect">
            <a:avLst/>
          </a:prstGeom>
          <a:noFill/>
          <a:ln w="9525">
            <a:noFill/>
          </a:ln>
        </p:spPr>
      </p:pic>
      <p:sp>
        <p:nvSpPr>
          <p:cNvPr id="8199" name="TextBox 9"/>
          <p:cNvSpPr txBox="1"/>
          <p:nvPr/>
        </p:nvSpPr>
        <p:spPr>
          <a:xfrm>
            <a:off x="506413" y="3892550"/>
            <a:ext cx="7962900" cy="1938338"/>
          </a:xfrm>
          <a:prstGeom prst="rect">
            <a:avLst/>
          </a:prstGeom>
          <a:noFill/>
          <a:ln w="9525">
            <a:noFill/>
          </a:ln>
        </p:spPr>
        <p:txBody>
          <a:bodyPr lIns="91305" tIns="45654" rIns="91305" bIns="45654">
            <a:spAutoFit/>
          </a:bodyPr>
          <a:p>
            <a:pPr algn="ctr" defTabSz="913130" eaLnBrk="1" hangingPunct="1">
              <a:buNone/>
            </a:pPr>
            <a:r>
              <a:rPr sz="2400" dirty="0">
                <a:solidFill>
                  <a:srgbClr val="000000"/>
                </a:solidFill>
                <a:latin typeface="Arial" panose="020B0604020202020204" pitchFamily="34" charset="0"/>
                <a:ea typeface="Arial-Rounded"/>
              </a:rPr>
              <a:t>Lông vằn lông vện mắt xanh,</a:t>
            </a:r>
            <a:endParaRPr sz="2400" dirty="0">
              <a:solidFill>
                <a:srgbClr val="000000"/>
              </a:solidFill>
              <a:latin typeface="Arial" panose="020B0604020202020204" pitchFamily="34" charset="0"/>
              <a:ea typeface="Arial-Rounded"/>
            </a:endParaRPr>
          </a:p>
          <a:p>
            <a:pPr algn="ctr" defTabSz="913130" eaLnBrk="1" hangingPunct="1">
              <a:buNone/>
            </a:pPr>
            <a:r>
              <a:rPr sz="2400" dirty="0">
                <a:solidFill>
                  <a:srgbClr val="000000"/>
                </a:solidFill>
                <a:latin typeface="Arial" panose="020B0604020202020204" pitchFamily="34" charset="0"/>
                <a:ea typeface="Arial-Rounded"/>
              </a:rPr>
              <a:t>Dáng đi uyển chuyển nhe nanh tìm mồi,</a:t>
            </a:r>
            <a:endParaRPr sz="2400" dirty="0">
              <a:solidFill>
                <a:srgbClr val="000000"/>
              </a:solidFill>
              <a:latin typeface="Arial" panose="020B0604020202020204" pitchFamily="34" charset="0"/>
              <a:ea typeface="Arial-Rounded"/>
            </a:endParaRPr>
          </a:p>
          <a:p>
            <a:pPr algn="ctr" defTabSz="913130" eaLnBrk="1" hangingPunct="1">
              <a:buNone/>
            </a:pPr>
            <a:r>
              <a:rPr sz="2400" dirty="0">
                <a:solidFill>
                  <a:srgbClr val="000000"/>
                </a:solidFill>
                <a:latin typeface="Arial" panose="020B0604020202020204" pitchFamily="34" charset="0"/>
                <a:ea typeface="Arial-Rounded"/>
              </a:rPr>
              <a:t>Thỏ nai gặp phải, hỡi ôi,</a:t>
            </a:r>
            <a:endParaRPr sz="2400" dirty="0">
              <a:solidFill>
                <a:srgbClr val="000000"/>
              </a:solidFill>
              <a:latin typeface="Arial" panose="020B0604020202020204" pitchFamily="34" charset="0"/>
              <a:ea typeface="Arial-Rounded"/>
            </a:endParaRPr>
          </a:p>
          <a:p>
            <a:pPr algn="ctr" defTabSz="913130" eaLnBrk="1" hangingPunct="1">
              <a:buNone/>
            </a:pPr>
            <a:r>
              <a:rPr sz="2400" dirty="0">
                <a:solidFill>
                  <a:srgbClr val="000000"/>
                </a:solidFill>
                <a:latin typeface="Arial" panose="020B0604020202020204" pitchFamily="34" charset="0"/>
                <a:ea typeface="Arial-Rounded"/>
              </a:rPr>
              <a:t>Muông thú khiếp sợ tôn ngôi chúa rừng.</a:t>
            </a:r>
            <a:endParaRPr sz="2400" dirty="0">
              <a:solidFill>
                <a:srgbClr val="000000"/>
              </a:solidFill>
              <a:latin typeface="Arial" panose="020B0604020202020204" pitchFamily="34" charset="0"/>
              <a:ea typeface="Arial-Rounded"/>
            </a:endParaRPr>
          </a:p>
          <a:p>
            <a:pPr algn="r" defTabSz="913130" eaLnBrk="1" hangingPunct="1">
              <a:buNone/>
            </a:pPr>
            <a:r>
              <a:rPr sz="2400" i="1" dirty="0">
                <a:solidFill>
                  <a:srgbClr val="000000"/>
                </a:solidFill>
                <a:latin typeface="Arial" panose="020B0604020202020204" pitchFamily="34" charset="0"/>
                <a:ea typeface="Arial-Rounded"/>
              </a:rPr>
              <a:t>(Là con gì?)</a:t>
            </a:r>
            <a:endParaRPr sz="2400" i="1" dirty="0">
              <a:solidFill>
                <a:srgbClr val="000000"/>
              </a:solidFill>
              <a:latin typeface="Arial" panose="020B0604020202020204" pitchFamily="34" charset="0"/>
              <a:ea typeface="Arial-Round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10"/>
          <p:cNvSpPr txBox="1"/>
          <p:nvPr/>
        </p:nvSpPr>
        <p:spPr>
          <a:xfrm>
            <a:off x="1584325" y="1228725"/>
            <a:ext cx="5946775" cy="523875"/>
          </a:xfrm>
          <a:prstGeom prst="rect">
            <a:avLst/>
          </a:prstGeom>
          <a:noFill/>
          <a:ln w="9525">
            <a:noFill/>
          </a:ln>
        </p:spPr>
        <p:txBody>
          <a:bodyPr lIns="91305" tIns="45654" rIns="91305" bIns="45654">
            <a:spAutoFit/>
          </a:bodyPr>
          <a:p>
            <a:pPr algn="ctr" defTabSz="913130" eaLnBrk="1" hangingPunct="1">
              <a:buNone/>
            </a:pPr>
            <a:r>
              <a:rPr sz="2800" b="1" dirty="0">
                <a:solidFill>
                  <a:srgbClr val="000000"/>
                </a:solidFill>
                <a:latin typeface="Arial" panose="020B0604020202020204" pitchFamily="34" charset="0"/>
                <a:ea typeface="Arial-Rounded"/>
              </a:rPr>
              <a:t>Chú tể rừng xanh</a:t>
            </a:r>
            <a:endParaRPr sz="2800" b="1" dirty="0">
              <a:solidFill>
                <a:srgbClr val="000000"/>
              </a:solidFill>
              <a:latin typeface="Arial" panose="020B0604020202020204" pitchFamily="34" charset="0"/>
              <a:ea typeface="Arial-Rounded"/>
            </a:endParaRPr>
          </a:p>
        </p:txBody>
      </p:sp>
      <p:sp>
        <p:nvSpPr>
          <p:cNvPr id="10243" name="TextBox 11"/>
          <p:cNvSpPr txBox="1"/>
          <p:nvPr/>
        </p:nvSpPr>
        <p:spPr>
          <a:xfrm>
            <a:off x="166688" y="1828800"/>
            <a:ext cx="8851900" cy="3770313"/>
          </a:xfrm>
          <a:prstGeom prst="rect">
            <a:avLst/>
          </a:prstGeom>
          <a:noFill/>
          <a:ln w="9525">
            <a:noFill/>
          </a:ln>
        </p:spPr>
        <p:txBody>
          <a:bodyPr lIns="91305" tIns="45654" rIns="91305" bIns="45654">
            <a:spAutoFit/>
          </a:bodyPr>
          <a:p>
            <a:pPr algn="just" defTabSz="913130" eaLnBrk="1" hangingPunct="1">
              <a:spcAft>
                <a:spcPts val="600"/>
              </a:spcAft>
              <a:buNone/>
            </a:pPr>
            <a:r>
              <a:rPr sz="2600" dirty="0">
                <a:solidFill>
                  <a:srgbClr val="000000"/>
                </a:solidFill>
                <a:latin typeface="Arial" panose="020B0604020202020204" pitchFamily="34" charset="0"/>
                <a:ea typeface="Arial-Rounded"/>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endParaRPr sz="2600" dirty="0">
              <a:solidFill>
                <a:srgbClr val="000000"/>
              </a:solidFill>
              <a:latin typeface="Arial" panose="020B0604020202020204" pitchFamily="34" charset="0"/>
              <a:ea typeface="Arial-Rounded"/>
            </a:endParaRPr>
          </a:p>
          <a:p>
            <a:pPr algn="just" defTabSz="913130" eaLnBrk="1" hangingPunct="1">
              <a:buNone/>
            </a:pPr>
            <a:r>
              <a:rPr sz="2600" dirty="0">
                <a:solidFill>
                  <a:srgbClr val="000000"/>
                </a:solidFill>
                <a:latin typeface="Arial" panose="020B0604020202020204" pitchFamily="34" charset="0"/>
                <a:ea typeface="Arial-Rounded"/>
              </a:rPr>
              <a:t>	Hầu hết các con vật sống trong rừng đều sợ hổ. Vì vậy, hổ được xem là chúa tể rừng xanh.</a:t>
            </a:r>
            <a:endParaRPr sz="2600" dirty="0">
              <a:solidFill>
                <a:srgbClr val="000000"/>
              </a:solidFill>
              <a:latin typeface="Arial" panose="020B0604020202020204" pitchFamily="34" charset="0"/>
              <a:ea typeface="Arial-Rounded"/>
            </a:endParaRPr>
          </a:p>
          <a:p>
            <a:pPr algn="r" defTabSz="913130" eaLnBrk="1" hangingPunct="1">
              <a:buNone/>
            </a:pPr>
            <a:r>
              <a:rPr sz="2600" dirty="0">
                <a:solidFill>
                  <a:srgbClr val="000000"/>
                </a:solidFill>
                <a:latin typeface="Arial" panose="020B0604020202020204" pitchFamily="34" charset="0"/>
                <a:ea typeface="Arial-Rounded"/>
              </a:rPr>
              <a:t>(Theo </a:t>
            </a:r>
            <a:r>
              <a:rPr sz="2600" i="1" dirty="0">
                <a:solidFill>
                  <a:srgbClr val="000000"/>
                </a:solidFill>
                <a:latin typeface="Arial" panose="020B0604020202020204" pitchFamily="34" charset="0"/>
                <a:ea typeface="Arial-Rounded"/>
              </a:rPr>
              <a:t>Từ điển tranh về các con vật</a:t>
            </a:r>
            <a:r>
              <a:rPr sz="2600" dirty="0">
                <a:solidFill>
                  <a:srgbClr val="000000"/>
                </a:solidFill>
                <a:latin typeface="Arial" panose="020B0604020202020204" pitchFamily="34" charset="0"/>
                <a:ea typeface="Arial-Rounded"/>
              </a:rPr>
              <a:t>)</a:t>
            </a:r>
            <a:endParaRPr sz="2600" dirty="0">
              <a:solidFill>
                <a:srgbClr val="000000"/>
              </a:solidFill>
              <a:latin typeface="Arial" panose="020B0604020202020204" pitchFamily="34" charset="0"/>
              <a:ea typeface="Arial-Rounded"/>
            </a:endParaRPr>
          </a:p>
        </p:txBody>
      </p:sp>
      <p:cxnSp>
        <p:nvCxnSpPr>
          <p:cNvPr id="5" name="Straight Connector 4"/>
          <p:cNvCxnSpPr/>
          <p:nvPr/>
        </p:nvCxnSpPr>
        <p:spPr>
          <a:xfrm flipH="1">
            <a:off x="250825" y="2667000"/>
            <a:ext cx="1093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14375" y="3457575"/>
            <a:ext cx="6556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08863" y="3449638"/>
            <a:ext cx="1560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14563" y="3457575"/>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10"/>
          <p:cNvSpPr txBox="1"/>
          <p:nvPr/>
        </p:nvSpPr>
        <p:spPr>
          <a:xfrm>
            <a:off x="1584325" y="1228725"/>
            <a:ext cx="5946775" cy="523875"/>
          </a:xfrm>
          <a:prstGeom prst="rect">
            <a:avLst/>
          </a:prstGeom>
          <a:noFill/>
          <a:ln w="9525">
            <a:noFill/>
          </a:ln>
        </p:spPr>
        <p:txBody>
          <a:bodyPr lIns="91305" tIns="45654" rIns="91305" bIns="45654">
            <a:spAutoFit/>
          </a:bodyPr>
          <a:p>
            <a:pPr algn="ctr" defTabSz="913130" eaLnBrk="1" hangingPunct="1">
              <a:buNone/>
            </a:pPr>
            <a:r>
              <a:rPr sz="2800" b="1" dirty="0">
                <a:solidFill>
                  <a:srgbClr val="000000"/>
                </a:solidFill>
                <a:latin typeface="Arial" panose="020B0604020202020204" pitchFamily="34" charset="0"/>
                <a:ea typeface="Arial-Rounded"/>
              </a:rPr>
              <a:t>Chú tể rừng xanh</a:t>
            </a:r>
            <a:endParaRPr sz="2800" b="1" dirty="0">
              <a:solidFill>
                <a:srgbClr val="000000"/>
              </a:solidFill>
              <a:latin typeface="Arial" panose="020B0604020202020204" pitchFamily="34" charset="0"/>
              <a:ea typeface="Arial-Rounded"/>
            </a:endParaRPr>
          </a:p>
        </p:txBody>
      </p:sp>
      <p:sp>
        <p:nvSpPr>
          <p:cNvPr id="13315" name="TextBox 11"/>
          <p:cNvSpPr txBox="1"/>
          <p:nvPr/>
        </p:nvSpPr>
        <p:spPr>
          <a:xfrm>
            <a:off x="166688" y="1828800"/>
            <a:ext cx="8851900" cy="3770313"/>
          </a:xfrm>
          <a:prstGeom prst="rect">
            <a:avLst/>
          </a:prstGeom>
          <a:noFill/>
          <a:ln w="9525">
            <a:noFill/>
          </a:ln>
        </p:spPr>
        <p:txBody>
          <a:bodyPr lIns="91305" tIns="45654" rIns="91305" bIns="45654">
            <a:spAutoFit/>
          </a:bodyPr>
          <a:p>
            <a:pPr algn="just" defTabSz="913130" eaLnBrk="1" hangingPunct="1">
              <a:spcAft>
                <a:spcPts val="600"/>
              </a:spcAft>
              <a:buNone/>
            </a:pPr>
            <a:r>
              <a:rPr sz="2600" dirty="0">
                <a:solidFill>
                  <a:srgbClr val="000000"/>
                </a:solidFill>
                <a:latin typeface="Arial" panose="020B0604020202020204" pitchFamily="34" charset="0"/>
                <a:ea typeface="Arial-Rounded"/>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endParaRPr sz="2600" dirty="0">
              <a:solidFill>
                <a:srgbClr val="000000"/>
              </a:solidFill>
              <a:latin typeface="Arial" panose="020B0604020202020204" pitchFamily="34" charset="0"/>
              <a:ea typeface="Arial-Rounded"/>
            </a:endParaRPr>
          </a:p>
          <a:p>
            <a:pPr algn="just" defTabSz="913130" eaLnBrk="1" hangingPunct="1">
              <a:buNone/>
            </a:pPr>
            <a:r>
              <a:rPr sz="2600" dirty="0">
                <a:solidFill>
                  <a:srgbClr val="000000"/>
                </a:solidFill>
                <a:latin typeface="Arial" panose="020B0604020202020204" pitchFamily="34" charset="0"/>
                <a:ea typeface="Arial-Rounded"/>
              </a:rPr>
              <a:t>	Hầu hết các con vật sống trong rừng đều sợ hổ. Vì vậy, hổ được xem là chúa tể rừng xanh.</a:t>
            </a:r>
            <a:endParaRPr sz="2600" dirty="0">
              <a:solidFill>
                <a:srgbClr val="000000"/>
              </a:solidFill>
              <a:latin typeface="Arial" panose="020B0604020202020204" pitchFamily="34" charset="0"/>
              <a:ea typeface="Arial-Rounded"/>
            </a:endParaRPr>
          </a:p>
          <a:p>
            <a:pPr algn="r" defTabSz="913130" eaLnBrk="1" hangingPunct="1">
              <a:buNone/>
            </a:pPr>
            <a:r>
              <a:rPr sz="2600" dirty="0">
                <a:solidFill>
                  <a:srgbClr val="000000"/>
                </a:solidFill>
                <a:latin typeface="Arial" panose="020B0604020202020204" pitchFamily="34" charset="0"/>
                <a:ea typeface="Arial-Rounded"/>
              </a:rPr>
              <a:t>(Theo </a:t>
            </a:r>
            <a:r>
              <a:rPr sz="2600" i="1" dirty="0">
                <a:solidFill>
                  <a:srgbClr val="000000"/>
                </a:solidFill>
                <a:latin typeface="Arial" panose="020B0604020202020204" pitchFamily="34" charset="0"/>
                <a:ea typeface="Arial-Rounded"/>
              </a:rPr>
              <a:t>Từ điển tranh về các con vật</a:t>
            </a:r>
            <a:r>
              <a:rPr sz="2600" dirty="0">
                <a:solidFill>
                  <a:srgbClr val="000000"/>
                </a:solidFill>
                <a:latin typeface="Arial" panose="020B0604020202020204" pitchFamily="34" charset="0"/>
                <a:ea typeface="Arial-Rounded"/>
              </a:rPr>
              <a:t>)</a:t>
            </a:r>
            <a:endParaRPr sz="2600" dirty="0">
              <a:solidFill>
                <a:srgbClr val="000000"/>
              </a:solidFill>
              <a:latin typeface="Arial" panose="020B0604020202020204" pitchFamily="34" charset="0"/>
              <a:ea typeface="Arial-Rounded"/>
            </a:endParaRPr>
          </a:p>
        </p:txBody>
      </p:sp>
      <p:sp>
        <p:nvSpPr>
          <p:cNvPr id="15" name="TextBox 14"/>
          <p:cNvSpPr txBox="1"/>
          <p:nvPr/>
        </p:nvSpPr>
        <p:spPr>
          <a:xfrm>
            <a:off x="163513" y="1830388"/>
            <a:ext cx="8853487" cy="3770312"/>
          </a:xfrm>
          <a:prstGeom prst="rect">
            <a:avLst/>
          </a:prstGeom>
          <a:solidFill>
            <a:schemeClr val="bg1"/>
          </a:solidFill>
          <a:ln w="9525">
            <a:noFill/>
          </a:ln>
        </p:spPr>
        <p:txBody>
          <a:bodyPr lIns="91305" tIns="45654" rIns="91305" bIns="45654">
            <a:spAutoFit/>
          </a:bodyPr>
          <a:p>
            <a:pPr algn="just" defTabSz="913130" eaLnBrk="1" hangingPunct="1">
              <a:spcAft>
                <a:spcPts val="600"/>
              </a:spcAft>
              <a:buNone/>
            </a:pPr>
            <a:r>
              <a:rPr sz="2600" dirty="0">
                <a:solidFill>
                  <a:srgbClr val="000000"/>
                </a:solidFill>
                <a:latin typeface="Arial" panose="020B0604020202020204" pitchFamily="34" charset="0"/>
                <a:ea typeface="Arial-Rounded"/>
              </a:rPr>
              <a:t>	Hổ là loài thú dữ ăn thịt, sống trong rừng. </a:t>
            </a:r>
            <a:r>
              <a:rPr sz="2600" b="1" dirty="0">
                <a:solidFill>
                  <a:srgbClr val="FF0000"/>
                </a:solidFill>
                <a:latin typeface="Arial" panose="020B0604020202020204" pitchFamily="34" charset="0"/>
                <a:ea typeface="Arial-Rounded"/>
              </a:rPr>
              <a:t>//</a:t>
            </a:r>
            <a:r>
              <a:rPr sz="2600" dirty="0">
                <a:solidFill>
                  <a:srgbClr val="000000"/>
                </a:solidFill>
                <a:latin typeface="Arial" panose="020B0604020202020204" pitchFamily="34" charset="0"/>
                <a:ea typeface="Arial-Rounded"/>
              </a:rPr>
              <a:t> Lông hổ thường có màu vàng, pha những vằn đen.</a:t>
            </a:r>
            <a:r>
              <a:rPr sz="2600" b="1" dirty="0">
                <a:solidFill>
                  <a:srgbClr val="FF0000"/>
                </a:solidFill>
                <a:latin typeface="Arial" panose="020B0604020202020204" pitchFamily="34" charset="0"/>
                <a:ea typeface="Arial-Rounded"/>
              </a:rPr>
              <a:t> //</a:t>
            </a:r>
            <a:r>
              <a:rPr sz="2600" dirty="0">
                <a:solidFill>
                  <a:srgbClr val="000000"/>
                </a:solidFill>
                <a:latin typeface="Arial" panose="020B0604020202020204" pitchFamily="34" charset="0"/>
                <a:ea typeface="Arial-Rounded"/>
              </a:rPr>
              <a:t> Răng sắc nhọn, mắt nhìn rõ mọi vật trong đêm tối.</a:t>
            </a:r>
            <a:r>
              <a:rPr sz="2600" b="1" dirty="0">
                <a:solidFill>
                  <a:srgbClr val="FF0000"/>
                </a:solidFill>
                <a:latin typeface="Arial" panose="020B0604020202020204" pitchFamily="34" charset="0"/>
                <a:ea typeface="Arial-Rounded"/>
              </a:rPr>
              <a:t> //</a:t>
            </a:r>
            <a:r>
              <a:rPr sz="2600" dirty="0">
                <a:solidFill>
                  <a:srgbClr val="000000"/>
                </a:solidFill>
                <a:latin typeface="Arial" panose="020B0604020202020204" pitchFamily="34" charset="0"/>
                <a:ea typeface="Arial-Rounded"/>
              </a:rPr>
              <a:t> Bốn chân chắc khoẻ và có vuốt sắc. </a:t>
            </a:r>
            <a:r>
              <a:rPr sz="2600" b="1" dirty="0">
                <a:solidFill>
                  <a:srgbClr val="FF0000"/>
                </a:solidFill>
                <a:latin typeface="Arial" panose="020B0604020202020204" pitchFamily="34" charset="0"/>
                <a:ea typeface="Arial-Rounded"/>
              </a:rPr>
              <a:t>// </a:t>
            </a:r>
            <a:r>
              <a:rPr sz="2600" dirty="0">
                <a:solidFill>
                  <a:srgbClr val="000000"/>
                </a:solidFill>
                <a:latin typeface="Arial" panose="020B0604020202020204" pitchFamily="34" charset="0"/>
                <a:ea typeface="Arial-Rounded"/>
              </a:rPr>
              <a:t>Đuôi dài và cứng như roi sắt.</a:t>
            </a:r>
            <a:r>
              <a:rPr sz="2600" b="1" dirty="0">
                <a:solidFill>
                  <a:srgbClr val="FF0000"/>
                </a:solidFill>
                <a:latin typeface="Arial" panose="020B0604020202020204" pitchFamily="34" charset="0"/>
                <a:ea typeface="Arial-Rounded"/>
              </a:rPr>
              <a:t> //</a:t>
            </a:r>
            <a:r>
              <a:rPr sz="2600" dirty="0">
                <a:solidFill>
                  <a:srgbClr val="000000"/>
                </a:solidFill>
                <a:latin typeface="Arial" panose="020B0604020202020204" pitchFamily="34" charset="0"/>
                <a:ea typeface="Arial-Rounded"/>
              </a:rPr>
              <a:t> Hổ di chuyển nhanh, có thể nhảy xa và săn mồi rất giỏi.</a:t>
            </a:r>
            <a:r>
              <a:rPr sz="2600" b="1" dirty="0">
                <a:solidFill>
                  <a:srgbClr val="FF0000"/>
                </a:solidFill>
                <a:latin typeface="Arial" panose="020B0604020202020204" pitchFamily="34" charset="0"/>
                <a:ea typeface="Arial-Rounded"/>
              </a:rPr>
              <a:t> //</a:t>
            </a:r>
            <a:r>
              <a:rPr sz="2600" dirty="0">
                <a:solidFill>
                  <a:srgbClr val="000000"/>
                </a:solidFill>
                <a:latin typeface="Arial" panose="020B0604020202020204" pitchFamily="34" charset="0"/>
                <a:ea typeface="Arial-Rounded"/>
              </a:rPr>
              <a:t> Hổ rất khoẻ và hung dữ.</a:t>
            </a:r>
            <a:r>
              <a:rPr sz="2600" b="1" dirty="0">
                <a:solidFill>
                  <a:srgbClr val="FF0000"/>
                </a:solidFill>
                <a:latin typeface="Arial" panose="020B0604020202020204" pitchFamily="34" charset="0"/>
                <a:ea typeface="Arial-Rounded"/>
              </a:rPr>
              <a:t> //</a:t>
            </a:r>
            <a:endParaRPr sz="2600" dirty="0">
              <a:solidFill>
                <a:srgbClr val="000000"/>
              </a:solidFill>
              <a:latin typeface="Arial" panose="020B0604020202020204" pitchFamily="34" charset="0"/>
              <a:ea typeface="Arial-Rounded"/>
            </a:endParaRPr>
          </a:p>
          <a:p>
            <a:pPr algn="just" defTabSz="913130" eaLnBrk="1" hangingPunct="1">
              <a:buNone/>
            </a:pPr>
            <a:r>
              <a:rPr sz="2600" dirty="0">
                <a:solidFill>
                  <a:srgbClr val="000000"/>
                </a:solidFill>
                <a:latin typeface="Arial" panose="020B0604020202020204" pitchFamily="34" charset="0"/>
                <a:ea typeface="Arial-Rounded"/>
              </a:rPr>
              <a:t>	Hầu hết các con vật sống trong rừng đều sợ hổ.</a:t>
            </a:r>
            <a:r>
              <a:rPr sz="2600" b="1" dirty="0">
                <a:solidFill>
                  <a:srgbClr val="FF0000"/>
                </a:solidFill>
                <a:latin typeface="Arial" panose="020B0604020202020204" pitchFamily="34" charset="0"/>
                <a:ea typeface="Arial-Rounded"/>
              </a:rPr>
              <a:t> //</a:t>
            </a:r>
            <a:r>
              <a:rPr sz="2600" dirty="0">
                <a:solidFill>
                  <a:srgbClr val="000000"/>
                </a:solidFill>
                <a:latin typeface="Arial" panose="020B0604020202020204" pitchFamily="34" charset="0"/>
                <a:ea typeface="Arial-Rounded"/>
              </a:rPr>
              <a:t> Vì vậy, hổ được xem là chúa tể rừng xanh.</a:t>
            </a:r>
            <a:r>
              <a:rPr sz="2600" b="1" dirty="0">
                <a:solidFill>
                  <a:srgbClr val="FF0000"/>
                </a:solidFill>
                <a:latin typeface="Arial" panose="020B0604020202020204" pitchFamily="34" charset="0"/>
                <a:ea typeface="Arial-Rounded"/>
              </a:rPr>
              <a:t> //</a:t>
            </a:r>
            <a:endParaRPr sz="2600" dirty="0">
              <a:solidFill>
                <a:srgbClr val="000000"/>
              </a:solidFill>
              <a:latin typeface="Arial" panose="020B0604020202020204" pitchFamily="34" charset="0"/>
              <a:ea typeface="Arial-Rounded"/>
            </a:endParaRPr>
          </a:p>
          <a:p>
            <a:pPr algn="r" defTabSz="913130" eaLnBrk="1" hangingPunct="1">
              <a:buNone/>
            </a:pPr>
            <a:r>
              <a:rPr sz="2600" dirty="0">
                <a:solidFill>
                  <a:srgbClr val="000000"/>
                </a:solidFill>
                <a:latin typeface="Arial" panose="020B0604020202020204" pitchFamily="34" charset="0"/>
                <a:ea typeface="Arial-Rounded"/>
              </a:rPr>
              <a:t>(Theo </a:t>
            </a:r>
            <a:r>
              <a:rPr sz="2600" i="1" dirty="0">
                <a:solidFill>
                  <a:srgbClr val="000000"/>
                </a:solidFill>
                <a:latin typeface="Arial" panose="020B0604020202020204" pitchFamily="34" charset="0"/>
                <a:ea typeface="Arial-Rounded"/>
              </a:rPr>
              <a:t>Từ điển tranh về các con vật</a:t>
            </a:r>
            <a:r>
              <a:rPr sz="2600" dirty="0">
                <a:solidFill>
                  <a:srgbClr val="000000"/>
                </a:solidFill>
                <a:latin typeface="Arial" panose="020B0604020202020204" pitchFamily="34" charset="0"/>
                <a:ea typeface="Arial-Rounded"/>
              </a:rPr>
              <a:t>)</a:t>
            </a:r>
            <a:endParaRPr sz="2600" dirty="0">
              <a:solidFill>
                <a:srgbClr val="000000"/>
              </a:solidFill>
              <a:latin typeface="Arial" panose="020B0604020202020204" pitchFamily="34" charset="0"/>
              <a:ea typeface="Arial-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2"/>
          <p:cNvSpPr txBox="1"/>
          <p:nvPr/>
        </p:nvSpPr>
        <p:spPr>
          <a:xfrm>
            <a:off x="2209800" y="1323975"/>
            <a:ext cx="4419600" cy="584200"/>
          </a:xfrm>
          <a:prstGeom prst="rect">
            <a:avLst/>
          </a:prstGeom>
          <a:solidFill>
            <a:srgbClr val="D2ECB6"/>
          </a:solidFill>
          <a:ln w="9525">
            <a:noFill/>
          </a:ln>
        </p:spPr>
        <p:txBody>
          <a:bodyPr lIns="91318" tIns="45660" rIns="91318" bIns="45660">
            <a:spAutoFit/>
          </a:bodyPr>
          <a:p>
            <a:pPr algn="ctr" defTabSz="913130" eaLnBrk="1" hangingPunct="1">
              <a:buNone/>
            </a:pPr>
            <a:r>
              <a:rPr sz="3200" b="1" dirty="0">
                <a:solidFill>
                  <a:srgbClr val="000000"/>
                </a:solidFill>
                <a:latin typeface="Arial" panose="020B0604020202020204" pitchFamily="34" charset="0"/>
                <a:ea typeface="Arial-Rounded"/>
              </a:rPr>
              <a:t>Luyện đọc câu dài:</a:t>
            </a:r>
            <a:endParaRPr sz="3200" b="1" dirty="0">
              <a:solidFill>
                <a:srgbClr val="000000"/>
              </a:solidFill>
              <a:latin typeface="Arial" panose="020B0604020202020204" pitchFamily="34" charset="0"/>
              <a:ea typeface="Arial-Rounded"/>
            </a:endParaRPr>
          </a:p>
        </p:txBody>
      </p:sp>
      <p:sp>
        <p:nvSpPr>
          <p:cNvPr id="4" name="TextBox 3"/>
          <p:cNvSpPr txBox="1"/>
          <p:nvPr/>
        </p:nvSpPr>
        <p:spPr>
          <a:xfrm>
            <a:off x="431800" y="2590800"/>
            <a:ext cx="8407400" cy="1570038"/>
          </a:xfrm>
          <a:prstGeom prst="rect">
            <a:avLst/>
          </a:prstGeom>
          <a:noFill/>
          <a:ln w="9525">
            <a:noFill/>
          </a:ln>
        </p:spPr>
        <p:txBody>
          <a:bodyPr lIns="91318" tIns="45660" rIns="91318" bIns="45660">
            <a:spAutoFit/>
          </a:bodyPr>
          <a:p>
            <a:pPr algn="just" defTabSz="913130" eaLnBrk="1" hangingPunct="1">
              <a:buNone/>
            </a:pPr>
            <a:r>
              <a:rPr sz="3200" dirty="0">
                <a:solidFill>
                  <a:srgbClr val="000000"/>
                </a:solidFill>
                <a:latin typeface="Arial" panose="020B0604020202020204" pitchFamily="34" charset="0"/>
                <a:ea typeface="Arial-Rounded"/>
              </a:rPr>
              <a:t>	Hổ là loài </a:t>
            </a:r>
            <a:r>
              <a:rPr sz="3200" b="1" dirty="0">
                <a:solidFill>
                  <a:srgbClr val="000000"/>
                </a:solidFill>
                <a:latin typeface="Arial" panose="020B0604020202020204" pitchFamily="34" charset="0"/>
                <a:ea typeface="Arial-Rounded"/>
              </a:rPr>
              <a:t>thú dữ ăn thịt</a:t>
            </a:r>
            <a:r>
              <a:rPr sz="3200" dirty="0">
                <a:solidFill>
                  <a:srgbClr val="000000"/>
                </a:solidFill>
                <a:latin typeface="Arial" panose="020B0604020202020204" pitchFamily="34" charset="0"/>
                <a:ea typeface="Arial-Rounded"/>
              </a:rPr>
              <a:t>, sống trong rừng. Lông hổ thường có màu vàng, pha những vằn đen.</a:t>
            </a:r>
            <a:endParaRPr sz="3200" dirty="0">
              <a:solidFill>
                <a:srgbClr val="000000"/>
              </a:solidFill>
              <a:latin typeface="Arial" panose="020B0604020202020204" pitchFamily="34" charset="0"/>
              <a:ea typeface="Arial-Rounded"/>
            </a:endParaRPr>
          </a:p>
        </p:txBody>
      </p:sp>
      <p:cxnSp>
        <p:nvCxnSpPr>
          <p:cNvPr id="5" name="Straight Connector 4"/>
          <p:cNvCxnSpPr/>
          <p:nvPr/>
        </p:nvCxnSpPr>
        <p:spPr>
          <a:xfrm flipH="1">
            <a:off x="6610350" y="2697163"/>
            <a:ext cx="38100" cy="425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29000" y="3652838"/>
            <a:ext cx="98425" cy="436562"/>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7848600" y="3192463"/>
            <a:ext cx="38100" cy="425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0" y="3181350"/>
            <a:ext cx="98425" cy="436563"/>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3"/>
          <p:cNvPicPr>
            <a:picLocks noChangeAspect="1"/>
          </p:cNvPicPr>
          <p:nvPr/>
        </p:nvPicPr>
        <p:blipFill>
          <a:blip r:embed="rId1"/>
          <a:stretch>
            <a:fillRect/>
          </a:stretch>
        </p:blipFill>
        <p:spPr>
          <a:xfrm>
            <a:off x="234950" y="1466850"/>
            <a:ext cx="527050" cy="2724150"/>
          </a:xfrm>
          <a:prstGeom prst="rect">
            <a:avLst/>
          </a:prstGeom>
          <a:noFill/>
          <a:ln w="9525">
            <a:noFill/>
          </a:ln>
        </p:spPr>
      </p:pic>
      <p:pic>
        <p:nvPicPr>
          <p:cNvPr id="18" name="Picture 3"/>
          <p:cNvPicPr>
            <a:picLocks noChangeAspect="1"/>
          </p:cNvPicPr>
          <p:nvPr/>
        </p:nvPicPr>
        <p:blipFill>
          <a:blip r:embed="rId2"/>
          <a:stretch>
            <a:fillRect/>
          </a:stretch>
        </p:blipFill>
        <p:spPr>
          <a:xfrm>
            <a:off x="217488" y="4038600"/>
            <a:ext cx="527050" cy="990600"/>
          </a:xfrm>
          <a:prstGeom prst="rect">
            <a:avLst/>
          </a:prstGeom>
          <a:noFill/>
          <a:ln w="9525">
            <a:noFill/>
          </a:ln>
        </p:spPr>
      </p:pic>
      <p:sp>
        <p:nvSpPr>
          <p:cNvPr id="2" name="TextBox 1"/>
          <p:cNvSpPr txBox="1"/>
          <p:nvPr/>
        </p:nvSpPr>
        <p:spPr>
          <a:xfrm>
            <a:off x="117475" y="2927350"/>
            <a:ext cx="381000" cy="400050"/>
          </a:xfrm>
          <a:prstGeom prst="rect">
            <a:avLst/>
          </a:prstGeom>
          <a:noFill/>
          <a:ln w="9525">
            <a:noFill/>
          </a:ln>
        </p:spPr>
        <p:txBody>
          <a:bodyPr>
            <a:spAutoFit/>
          </a:bodyPr>
          <a:p>
            <a:pPr algn="ctr" defTabSz="913130" eaLnBrk="1" hangingPunct="1">
              <a:buNone/>
            </a:pPr>
            <a:r>
              <a:rPr sz="2000" b="1" dirty="0">
                <a:solidFill>
                  <a:srgbClr val="000000"/>
                </a:solidFill>
                <a:latin typeface="Arial" panose="020B0604020202020204" pitchFamily="34" charset="0"/>
                <a:cs typeface="Arial" panose="020B0604020202020204" pitchFamily="34" charset="0"/>
              </a:rPr>
              <a:t>1</a:t>
            </a:r>
            <a:endParaRPr sz="2000" b="1" dirty="0">
              <a:solidFill>
                <a:srgbClr val="000000"/>
              </a:solidFill>
              <a:latin typeface="Arial" panose="020B0604020202020204" pitchFamily="34" charset="0"/>
              <a:ea typeface="Arial" panose="020B0604020202020204" pitchFamily="34" charset="0"/>
            </a:endParaRPr>
          </a:p>
        </p:txBody>
      </p:sp>
      <p:sp>
        <p:nvSpPr>
          <p:cNvPr id="14" name="TextBox 13"/>
          <p:cNvSpPr txBox="1"/>
          <p:nvPr/>
        </p:nvSpPr>
        <p:spPr>
          <a:xfrm>
            <a:off x="117475" y="4416425"/>
            <a:ext cx="381000" cy="400050"/>
          </a:xfrm>
          <a:prstGeom prst="rect">
            <a:avLst/>
          </a:prstGeom>
          <a:noFill/>
          <a:ln w="9525">
            <a:noFill/>
          </a:ln>
        </p:spPr>
        <p:txBody>
          <a:bodyPr>
            <a:spAutoFit/>
          </a:bodyPr>
          <a:p>
            <a:pPr algn="ctr" defTabSz="913130" eaLnBrk="1" hangingPunct="1">
              <a:buNone/>
            </a:pPr>
            <a:r>
              <a:rPr sz="2000" b="1" dirty="0">
                <a:solidFill>
                  <a:srgbClr val="000000"/>
                </a:solidFill>
                <a:latin typeface="Arial" panose="020B0604020202020204" pitchFamily="34" charset="0"/>
                <a:cs typeface="Arial" panose="020B0604020202020204" pitchFamily="34" charset="0"/>
              </a:rPr>
              <a:t>2</a:t>
            </a:r>
            <a:endParaRPr sz="2000" b="1" dirty="0">
              <a:solidFill>
                <a:srgbClr val="000000"/>
              </a:solidFill>
              <a:latin typeface="Arial" panose="020B0604020202020204" pitchFamily="34" charset="0"/>
              <a:ea typeface="Arial" panose="020B0604020202020204" pitchFamily="34" charset="0"/>
            </a:endParaRPr>
          </a:p>
        </p:txBody>
      </p:sp>
      <p:sp>
        <p:nvSpPr>
          <p:cNvPr id="16390" name="TextBox 8"/>
          <p:cNvSpPr txBox="1"/>
          <p:nvPr/>
        </p:nvSpPr>
        <p:spPr>
          <a:xfrm>
            <a:off x="1893888" y="1228725"/>
            <a:ext cx="5637212" cy="523875"/>
          </a:xfrm>
          <a:prstGeom prst="rect">
            <a:avLst/>
          </a:prstGeom>
          <a:noFill/>
          <a:ln w="9525">
            <a:noFill/>
          </a:ln>
        </p:spPr>
        <p:txBody>
          <a:bodyPr lIns="91305" tIns="45654" rIns="91305" bIns="45654">
            <a:spAutoFit/>
          </a:bodyPr>
          <a:p>
            <a:pPr algn="ctr" defTabSz="913130" eaLnBrk="1" hangingPunct="1">
              <a:buNone/>
            </a:pPr>
            <a:r>
              <a:rPr sz="2800" b="1" dirty="0">
                <a:solidFill>
                  <a:srgbClr val="000000"/>
                </a:solidFill>
                <a:latin typeface="Arial" panose="020B0604020202020204" pitchFamily="34" charset="0"/>
                <a:ea typeface="Arial-Rounded"/>
              </a:rPr>
              <a:t>Chú tể rừng xanh</a:t>
            </a:r>
            <a:endParaRPr sz="2800" b="1" dirty="0">
              <a:solidFill>
                <a:srgbClr val="000000"/>
              </a:solidFill>
              <a:latin typeface="Arial" panose="020B0604020202020204" pitchFamily="34" charset="0"/>
              <a:ea typeface="Arial-Rounded"/>
            </a:endParaRPr>
          </a:p>
        </p:txBody>
      </p:sp>
      <p:sp>
        <p:nvSpPr>
          <p:cNvPr id="16391" name="TextBox 9"/>
          <p:cNvSpPr txBox="1"/>
          <p:nvPr/>
        </p:nvSpPr>
        <p:spPr>
          <a:xfrm>
            <a:off x="625475" y="1828800"/>
            <a:ext cx="8393113" cy="3770313"/>
          </a:xfrm>
          <a:prstGeom prst="rect">
            <a:avLst/>
          </a:prstGeom>
          <a:noFill/>
          <a:ln w="9525">
            <a:noFill/>
          </a:ln>
        </p:spPr>
        <p:txBody>
          <a:bodyPr lIns="91305" tIns="45654" rIns="91305" bIns="45654">
            <a:spAutoFit/>
          </a:bodyPr>
          <a:p>
            <a:pPr algn="just" defTabSz="913130" eaLnBrk="1" hangingPunct="1">
              <a:spcAft>
                <a:spcPts val="600"/>
              </a:spcAft>
              <a:buNone/>
            </a:pPr>
            <a:r>
              <a:rPr sz="2600" dirty="0">
                <a:solidFill>
                  <a:srgbClr val="000000"/>
                </a:solidFill>
                <a:latin typeface="Arial" panose="020B0604020202020204" pitchFamily="34" charset="0"/>
                <a:ea typeface="Arial-Rounded"/>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endParaRPr sz="2600" dirty="0">
              <a:solidFill>
                <a:srgbClr val="000000"/>
              </a:solidFill>
              <a:latin typeface="Arial" panose="020B0604020202020204" pitchFamily="34" charset="0"/>
              <a:ea typeface="Arial-Rounded"/>
            </a:endParaRPr>
          </a:p>
          <a:p>
            <a:pPr algn="just" defTabSz="913130" eaLnBrk="1" hangingPunct="1">
              <a:buNone/>
            </a:pPr>
            <a:r>
              <a:rPr sz="2600" dirty="0">
                <a:solidFill>
                  <a:srgbClr val="000000"/>
                </a:solidFill>
                <a:latin typeface="Arial" panose="020B0604020202020204" pitchFamily="34" charset="0"/>
                <a:ea typeface="Arial-Rounded"/>
              </a:rPr>
              <a:t>	Hầu hết các con vật sống trong rừng đều sợ hổ. Vì vậy, hổ được xem là chúa tể rừng xanh.</a:t>
            </a:r>
            <a:endParaRPr sz="2600" dirty="0">
              <a:solidFill>
                <a:srgbClr val="000000"/>
              </a:solidFill>
              <a:latin typeface="Arial" panose="020B0604020202020204" pitchFamily="34" charset="0"/>
              <a:ea typeface="Arial-Rounded"/>
            </a:endParaRPr>
          </a:p>
          <a:p>
            <a:pPr algn="r" defTabSz="913130" eaLnBrk="1" hangingPunct="1">
              <a:buNone/>
            </a:pPr>
            <a:r>
              <a:rPr sz="2600" dirty="0">
                <a:solidFill>
                  <a:srgbClr val="000000"/>
                </a:solidFill>
                <a:latin typeface="Arial" panose="020B0604020202020204" pitchFamily="34" charset="0"/>
                <a:ea typeface="Arial-Rounded"/>
              </a:rPr>
              <a:t>(Theo </a:t>
            </a:r>
            <a:r>
              <a:rPr sz="2600" i="1" dirty="0">
                <a:solidFill>
                  <a:srgbClr val="000000"/>
                </a:solidFill>
                <a:latin typeface="Arial" panose="020B0604020202020204" pitchFamily="34" charset="0"/>
                <a:ea typeface="Arial-Rounded"/>
              </a:rPr>
              <a:t>Từ điển tranh về các con vật</a:t>
            </a:r>
            <a:r>
              <a:rPr sz="2600" dirty="0">
                <a:solidFill>
                  <a:srgbClr val="000000"/>
                </a:solidFill>
                <a:latin typeface="Arial" panose="020B0604020202020204" pitchFamily="34" charset="0"/>
                <a:ea typeface="Arial-Rounded"/>
              </a:rPr>
              <a:t>)</a:t>
            </a:r>
            <a:endParaRPr sz="2600" dirty="0">
              <a:solidFill>
                <a:srgbClr val="000000"/>
              </a:solidFill>
              <a:latin typeface="Arial" panose="020B0604020202020204" pitchFamily="34" charset="0"/>
              <a:ea typeface="Arial-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
          <p:cNvSpPr>
            <a:spLocks noGrp="1"/>
          </p:cNvSpPr>
          <p:nvPr>
            <p:ph type="title"/>
          </p:nvPr>
        </p:nvSpPr>
        <p:spPr>
          <a:xfrm>
            <a:off x="457200" y="711200"/>
            <a:ext cx="8229600" cy="857250"/>
          </a:xfrm>
        </p:spPr>
        <p:txBody>
          <a:bodyPr vert="horz" wrap="square" lIns="91305" tIns="45654" rIns="91305" bIns="45654" anchor="ctr" anchorCtr="0"/>
          <a:p>
            <a:pPr>
              <a:buNone/>
            </a:pPr>
            <a:r>
              <a:rPr sz="4000" dirty="0">
                <a:latin typeface="Arial" panose="020B0604020202020204" pitchFamily="34" charset="0"/>
                <a:cs typeface="Arial" panose="020B0604020202020204" pitchFamily="34" charset="0"/>
              </a:rPr>
              <a:t>Giải nghĩa từ khó:</a:t>
            </a:r>
            <a:endParaRPr sz="4000" dirty="0">
              <a:latin typeface="Arial" panose="020B0604020202020204" pitchFamily="34" charset="0"/>
              <a:ea typeface="Arial" panose="020B0604020202020204" pitchFamily="34" charset="0"/>
            </a:endParaRPr>
          </a:p>
        </p:txBody>
      </p:sp>
      <p:sp>
        <p:nvSpPr>
          <p:cNvPr id="3" name="Title 1"/>
          <p:cNvSpPr txBox="1"/>
          <p:nvPr/>
        </p:nvSpPr>
        <p:spPr>
          <a:xfrm>
            <a:off x="139700" y="1552575"/>
            <a:ext cx="2971800" cy="857250"/>
          </a:xfrm>
          <a:prstGeom prst="rect">
            <a:avLst/>
          </a:prstGeom>
          <a:noFill/>
          <a:ln w="9525">
            <a:noFill/>
          </a:ln>
        </p:spPr>
        <p:txBody>
          <a:bodyPr lIns="91305" tIns="45654" rIns="91305" bIns="45654" anchor="ctr" anchorCtr="0"/>
          <a:p>
            <a:pPr defTabSz="913130" eaLnBrk="1" hangingPunct="1">
              <a:buNone/>
            </a:pPr>
            <a:r>
              <a:rPr sz="3600" dirty="0">
                <a:solidFill>
                  <a:srgbClr val="FF0000"/>
                </a:solidFill>
                <a:latin typeface="Arial" panose="020B0604020202020204" pitchFamily="34" charset="0"/>
                <a:cs typeface="Arial" panose="020B0604020202020204" pitchFamily="34" charset="0"/>
              </a:rPr>
              <a:t>Chúa tể	:</a:t>
            </a:r>
            <a:endParaRPr sz="3600" dirty="0">
              <a:solidFill>
                <a:srgbClr val="000000"/>
              </a:solidFill>
              <a:latin typeface="Arial" panose="020B0604020202020204" pitchFamily="34" charset="0"/>
              <a:ea typeface="Arial" panose="020B0604020202020204" pitchFamily="34" charset="0"/>
            </a:endParaRPr>
          </a:p>
        </p:txBody>
      </p:sp>
      <p:sp>
        <p:nvSpPr>
          <p:cNvPr id="7" name="Title 1"/>
          <p:cNvSpPr txBox="1"/>
          <p:nvPr/>
        </p:nvSpPr>
        <p:spPr>
          <a:xfrm>
            <a:off x="2119313" y="1828800"/>
            <a:ext cx="6192837" cy="857250"/>
          </a:xfrm>
          <a:prstGeom prst="rect">
            <a:avLst/>
          </a:prstGeom>
          <a:noFill/>
          <a:ln w="9525">
            <a:noFill/>
          </a:ln>
        </p:spPr>
        <p:txBody>
          <a:bodyPr lIns="91305" tIns="45654" rIns="91305" bIns="45654" anchor="ctr" anchorCtr="0"/>
          <a:p>
            <a:pPr defTabSz="913130" eaLnBrk="1" hangingPunct="1">
              <a:buNone/>
            </a:pPr>
            <a:r>
              <a:rPr sz="3600" dirty="0">
                <a:solidFill>
                  <a:srgbClr val="000000"/>
                </a:solidFill>
                <a:latin typeface="Arial" panose="020B0604020202020204" pitchFamily="34" charset="0"/>
                <a:cs typeface="Arial" panose="020B0604020202020204" pitchFamily="34" charset="0"/>
              </a:rPr>
              <a:t>vua, người cai quản một vương quốc.</a:t>
            </a:r>
            <a:endParaRPr sz="3600" dirty="0">
              <a:solidFill>
                <a:srgbClr val="000000"/>
              </a:solidFill>
              <a:latin typeface="Arial" panose="020B0604020202020204" pitchFamily="34" charset="0"/>
              <a:ea typeface="Arial" panose="020B0604020202020204" pitchFamily="34" charset="0"/>
            </a:endParaRPr>
          </a:p>
        </p:txBody>
      </p:sp>
      <p:sp>
        <p:nvSpPr>
          <p:cNvPr id="13" name="Title 1"/>
          <p:cNvSpPr txBox="1"/>
          <p:nvPr/>
        </p:nvSpPr>
        <p:spPr>
          <a:xfrm>
            <a:off x="139700" y="2743200"/>
            <a:ext cx="2971800" cy="857250"/>
          </a:xfrm>
          <a:prstGeom prst="rect">
            <a:avLst/>
          </a:prstGeom>
          <a:noFill/>
          <a:ln w="9525">
            <a:noFill/>
          </a:ln>
        </p:spPr>
        <p:txBody>
          <a:bodyPr lIns="91305" tIns="45654" rIns="91305" bIns="45654" anchor="ctr" anchorCtr="0"/>
          <a:p>
            <a:pPr defTabSz="913130" eaLnBrk="1" hangingPunct="1">
              <a:buNone/>
            </a:pPr>
            <a:r>
              <a:rPr sz="3600" dirty="0">
                <a:solidFill>
                  <a:srgbClr val="FF0000"/>
                </a:solidFill>
                <a:latin typeface="Arial" panose="020B0604020202020204" pitchFamily="34" charset="0"/>
                <a:cs typeface="Arial" panose="020B0604020202020204" pitchFamily="34" charset="0"/>
              </a:rPr>
              <a:t>Vuốt	:</a:t>
            </a:r>
            <a:endParaRPr sz="3600" dirty="0">
              <a:solidFill>
                <a:srgbClr val="000000"/>
              </a:solidFill>
              <a:latin typeface="Arial" panose="020B0604020202020204" pitchFamily="34" charset="0"/>
              <a:ea typeface="Arial" panose="020B0604020202020204" pitchFamily="34" charset="0"/>
            </a:endParaRPr>
          </a:p>
        </p:txBody>
      </p:sp>
      <p:sp>
        <p:nvSpPr>
          <p:cNvPr id="14" name="Title 1"/>
          <p:cNvSpPr txBox="1"/>
          <p:nvPr/>
        </p:nvSpPr>
        <p:spPr>
          <a:xfrm>
            <a:off x="2209800" y="2736850"/>
            <a:ext cx="6172200" cy="857250"/>
          </a:xfrm>
          <a:prstGeom prst="rect">
            <a:avLst/>
          </a:prstGeom>
          <a:noFill/>
          <a:ln w="9525">
            <a:noFill/>
          </a:ln>
        </p:spPr>
        <p:txBody>
          <a:bodyPr lIns="91305" tIns="45654" rIns="91305" bIns="45654" anchor="ctr" anchorCtr="0"/>
          <a:p>
            <a:pPr defTabSz="913130" eaLnBrk="1" hangingPunct="1">
              <a:buNone/>
            </a:pPr>
            <a:r>
              <a:rPr sz="3600" dirty="0">
                <a:solidFill>
                  <a:srgbClr val="000000"/>
                </a:solidFill>
                <a:latin typeface="Arial" panose="020B0604020202020204" pitchFamily="34" charset="0"/>
                <a:cs typeface="Arial" panose="020B0604020202020204" pitchFamily="34" charset="0"/>
              </a:rPr>
              <a:t>móng nhọn, sắc v</a:t>
            </a:r>
            <a:r>
              <a:rPr sz="3600" dirty="0">
                <a:solidFill>
                  <a:srgbClr val="000000"/>
                </a:solidFill>
                <a:latin typeface="Arial" panose="020B0604020202020204" pitchFamily="34" charset="0"/>
                <a:ea typeface="Arial" panose="020B0604020202020204" pitchFamily="34" charset="0"/>
              </a:rPr>
              <a:t>à</a:t>
            </a:r>
            <a:r>
              <a:rPr sz="3600" dirty="0">
                <a:solidFill>
                  <a:srgbClr val="000000"/>
                </a:solidFill>
                <a:latin typeface="Arial" panose="020B0604020202020204" pitchFamily="34" charset="0"/>
                <a:cs typeface="Arial" panose="020B0604020202020204" pitchFamily="34" charset="0"/>
              </a:rPr>
              <a:t> cong.</a:t>
            </a:r>
            <a:endParaRPr sz="3600" dirty="0">
              <a:solidFill>
                <a:srgbClr val="000000"/>
              </a:solidFill>
              <a:latin typeface="Arial" panose="020B0604020202020204" pitchFamily="34" charset="0"/>
              <a:ea typeface="Arial" panose="020B0604020202020204" pitchFamily="34" charset="0"/>
            </a:endParaRPr>
          </a:p>
        </p:txBody>
      </p:sp>
      <p:pic>
        <p:nvPicPr>
          <p:cNvPr id="4" name="Picture 2" descr="Hổ đứng thẳng 2 chân đánh nhau như phim chưởng"/>
          <p:cNvPicPr>
            <a:picLocks noChangeAspect="1"/>
          </p:cNvPicPr>
          <p:nvPr/>
        </p:nvPicPr>
        <p:blipFill>
          <a:blip r:embed="rId1"/>
          <a:stretch>
            <a:fillRect/>
          </a:stretch>
        </p:blipFill>
        <p:spPr>
          <a:xfrm>
            <a:off x="1524000" y="3476625"/>
            <a:ext cx="2214563" cy="2414588"/>
          </a:xfrm>
          <a:prstGeom prst="rect">
            <a:avLst/>
          </a:prstGeom>
          <a:noFill/>
          <a:ln w="9525">
            <a:noFill/>
          </a:ln>
        </p:spPr>
      </p:pic>
      <p:pic>
        <p:nvPicPr>
          <p:cNvPr id="2052" name="Picture 4" descr="A tiger's claws. : BeAmazed"/>
          <p:cNvPicPr>
            <a:picLocks noChangeAspect="1"/>
          </p:cNvPicPr>
          <p:nvPr/>
        </p:nvPicPr>
        <p:blipFill>
          <a:blip r:embed="rId2"/>
          <a:stretch>
            <a:fillRect/>
          </a:stretch>
        </p:blipFill>
        <p:spPr>
          <a:xfrm>
            <a:off x="4191000" y="3476625"/>
            <a:ext cx="2592388" cy="2373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nvSpPr>
        <p:spPr>
          <a:xfrm>
            <a:off x="457200" y="2133600"/>
            <a:ext cx="8382000" cy="1754188"/>
          </a:xfrm>
          <a:prstGeom prst="rect">
            <a:avLst/>
          </a:prstGeom>
          <a:noFill/>
          <a:ln w="9525">
            <a:noFill/>
          </a:ln>
        </p:spPr>
        <p:txBody>
          <a:bodyPr lIns="91428" tIns="45714" rIns="91428" bIns="45714">
            <a:spAutoFit/>
          </a:bodyPr>
          <a:p>
            <a:pPr algn="just" defTabSz="913130" eaLnBrk="1" hangingPunct="1">
              <a:buNone/>
            </a:pPr>
            <a:r>
              <a:rPr sz="3600" dirty="0">
                <a:solidFill>
                  <a:srgbClr val="000000"/>
                </a:solidFill>
                <a:latin typeface="Arial" panose="020B0604020202020204" pitchFamily="34" charset="0"/>
                <a:ea typeface="Arial-Rounded"/>
              </a:rPr>
              <a:t>	Hầu hết các con vật sống trong rừng đều sợ hổ. Vì vậy, hổ được xem là chúa tể rừng xanh.</a:t>
            </a:r>
            <a:endParaRPr sz="3600" dirty="0">
              <a:solidFill>
                <a:srgbClr val="000000"/>
              </a:solidFill>
              <a:latin typeface="Arial" panose="020B0604020202020204" pitchFamily="34" charset="0"/>
              <a:ea typeface="Arial-Rounded"/>
            </a:endParaRPr>
          </a:p>
        </p:txBody>
      </p:sp>
      <p:sp>
        <p:nvSpPr>
          <p:cNvPr id="4" name="TextBox 3"/>
          <p:cNvSpPr txBox="1"/>
          <p:nvPr/>
        </p:nvSpPr>
        <p:spPr>
          <a:xfrm>
            <a:off x="-1587" y="5111750"/>
            <a:ext cx="9144000" cy="584200"/>
          </a:xfrm>
          <a:prstGeom prst="rect">
            <a:avLst/>
          </a:prstGeom>
          <a:solidFill>
            <a:srgbClr val="D2ECB6"/>
          </a:solidFill>
          <a:ln w="9525">
            <a:noFill/>
          </a:ln>
        </p:spPr>
        <p:txBody>
          <a:bodyPr lIns="91318" tIns="45660" rIns="91318" bIns="45660">
            <a:spAutoFit/>
          </a:bodyPr>
          <a:p>
            <a:pPr algn="ctr" defTabSz="913130" eaLnBrk="1" hangingPunct="1">
              <a:buNone/>
            </a:pPr>
            <a:r>
              <a:rPr sz="3200" dirty="0">
                <a:solidFill>
                  <a:srgbClr val="000000"/>
                </a:solidFill>
                <a:latin typeface="Arial" panose="020B0604020202020204" pitchFamily="34" charset="0"/>
                <a:ea typeface="Arial-Rounded"/>
              </a:rPr>
              <a:t>Trong rừng xanh, hổ được xem là ………..</a:t>
            </a:r>
            <a:r>
              <a:rPr sz="3200" b="1" dirty="0">
                <a:solidFill>
                  <a:srgbClr val="000000"/>
                </a:solidFill>
                <a:latin typeface="Arial" panose="020B0604020202020204" pitchFamily="34" charset="0"/>
                <a:ea typeface="Arial-Rounded"/>
              </a:rPr>
              <a:t>.</a:t>
            </a:r>
            <a:endParaRPr sz="3200" dirty="0">
              <a:solidFill>
                <a:srgbClr val="000000"/>
              </a:solidFill>
              <a:latin typeface="Arial" panose="020B0604020202020204" pitchFamily="34" charset="0"/>
              <a:ea typeface="Arial-Rounded"/>
            </a:endParaRPr>
          </a:p>
        </p:txBody>
      </p:sp>
      <p:sp>
        <p:nvSpPr>
          <p:cNvPr id="27652" name="TextBox 5"/>
          <p:cNvSpPr txBox="1"/>
          <p:nvPr/>
        </p:nvSpPr>
        <p:spPr>
          <a:xfrm>
            <a:off x="2895600" y="1060450"/>
            <a:ext cx="3643313" cy="584200"/>
          </a:xfrm>
          <a:prstGeom prst="rect">
            <a:avLst/>
          </a:prstGeom>
          <a:solidFill>
            <a:srgbClr val="D2ECB6"/>
          </a:solidFill>
          <a:ln w="9525">
            <a:noFill/>
          </a:ln>
        </p:spPr>
        <p:txBody>
          <a:bodyPr lIns="91318" tIns="45660" rIns="91318" bIns="45660">
            <a:spAutoFit/>
          </a:bodyPr>
          <a:p>
            <a:pPr algn="ctr" defTabSz="913130" eaLnBrk="1" hangingPunct="1">
              <a:buNone/>
            </a:pPr>
            <a:r>
              <a:rPr sz="3200" b="1" dirty="0">
                <a:solidFill>
                  <a:srgbClr val="000000"/>
                </a:solidFill>
                <a:latin typeface="Arial" panose="020B0604020202020204" pitchFamily="34" charset="0"/>
                <a:ea typeface="Arial-Rounded"/>
              </a:rPr>
              <a:t>Đọc đoạn 2:</a:t>
            </a:r>
            <a:endParaRPr sz="3200" b="1" dirty="0">
              <a:solidFill>
                <a:srgbClr val="000000"/>
              </a:solidFill>
              <a:latin typeface="Arial" panose="020B0604020202020204" pitchFamily="34" charset="0"/>
              <a:ea typeface="Arial-Rounded"/>
            </a:endParaRPr>
          </a:p>
        </p:txBody>
      </p:sp>
      <p:sp>
        <p:nvSpPr>
          <p:cNvPr id="2" name="TextBox 1"/>
          <p:cNvSpPr txBox="1"/>
          <p:nvPr/>
        </p:nvSpPr>
        <p:spPr>
          <a:xfrm>
            <a:off x="6848475" y="5110163"/>
            <a:ext cx="1668463" cy="585787"/>
          </a:xfrm>
          <a:prstGeom prst="rect">
            <a:avLst/>
          </a:prstGeom>
          <a:noFill/>
          <a:ln w="9525">
            <a:noFill/>
          </a:ln>
        </p:spPr>
        <p:txBody>
          <a:bodyPr>
            <a:spAutoFit/>
          </a:bodyPr>
          <a:p>
            <a:pPr algn="just" defTabSz="913130" eaLnBrk="1" hangingPunct="1">
              <a:buNone/>
            </a:pPr>
            <a:r>
              <a:rPr sz="3200" dirty="0">
                <a:solidFill>
                  <a:srgbClr val="000000"/>
                </a:solidFill>
                <a:latin typeface="Arial" panose="020B0604020202020204" pitchFamily="34" charset="0"/>
                <a:cs typeface="Arial" panose="020B0604020202020204" pitchFamily="34" charset="0"/>
              </a:rPr>
              <a:t>chúa tể</a:t>
            </a:r>
            <a:endParaRPr sz="3200" dirty="0">
              <a:solidFill>
                <a:srgbClr val="0000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WPS Slides</Application>
  <PresentationFormat/>
  <Paragraphs>64</Paragraphs>
  <Slides>11</Slides>
  <Notes>10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vt:lpstr>
      <vt:lpstr>SimSun</vt:lpstr>
      <vt:lpstr>Wingdings</vt:lpstr>
      <vt:lpstr>Calibri</vt:lpstr>
      <vt:lpstr>Times New Roman</vt:lpstr>
      <vt:lpstr>HP001 4 hàng</vt:lpstr>
      <vt:lpstr>Segoe Print</vt:lpstr>
      <vt:lpstr>Arial-Rounded</vt:lpstr>
      <vt:lpstr>Arial-Rounded</vt:lpstr>
      <vt:lpstr>Arial Rounded MT Bold</vt:lpstr>
      <vt:lpstr>Calibri</vt:lpstr>
      <vt:lpstr>UTM Showcard</vt:lpstr>
      <vt:lpstr>Microsoft YaHei</vt:lpstr>
      <vt:lpstr>Arial Unicode MS</vt:lpstr>
      <vt:lpstr>1_Default Design</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Giải nghĩa từ khó:</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dc:creator>
  <cp:lastModifiedBy>son nguyen</cp:lastModifiedBy>
  <cp:revision>184</cp:revision>
  <dcterms:created xsi:type="dcterms:W3CDTF">2002-01-01T10:07:00Z</dcterms:created>
  <dcterms:modified xsi:type="dcterms:W3CDTF">2025-04-10T13:24:35Z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7202EDE2455C49D49542210C1E41E753_12</vt:lpwstr>
  </property>
  <property fmtid="{D5CDD505-2E9C-101B-9397-08002B2CF9AE}" pid="3" name="KSOProductBuildVer">
    <vt:lpwstr>1033-12.2.0.20782</vt:lpwstr>
  </property>
</Properties>
</file>