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303" r:id="rId4"/>
    <p:sldId id="624" r:id="rId6"/>
    <p:sldId id="625" r:id="rId7"/>
    <p:sldId id="626" r:id="rId8"/>
    <p:sldId id="627" r:id="rId9"/>
    <p:sldId id="642" r:id="rId10"/>
    <p:sldId id="629" r:id="rId11"/>
    <p:sldId id="630" r:id="rId12"/>
    <p:sldId id="643" r:id="rId13"/>
    <p:sldId id="640" r:id="rId14"/>
    <p:sldId id="631" r:id="rId15"/>
    <p:sldId id="641" r:id="rId16"/>
    <p:sldId id="632" r:id="rId17"/>
    <p:sldId id="633" r:id="rId18"/>
    <p:sldId id="634" r:id="rId19"/>
    <p:sldId id="635" r:id="rId20"/>
    <p:sldId id="644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E9C2BD-63D3-426D-BC04-DA808F92E7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3898AF-DB50-4D02-817E-6307AE1F39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US" altLang="en-US" dirty="0"/>
              <a:t>Đọc nối tiếp câu, khổ thơ</a:t>
            </a: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US" altLang="en-US" dirty="0"/>
              <a:t>Đọc thi đua</a:t>
            </a:r>
            <a:endParaRPr lang="en-US" altLang="en-US" dirty="0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US" altLang="en-US" dirty="0"/>
              <a:t>GV HDHS phát hiện ra các vần trong mỗi tiếng để HS tìm tiếng dễ hơn</a:t>
            </a:r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en-US" altLang="en-US" dirty="0"/>
              <a:t>Gọi HS đọc lại bài</a:t>
            </a:r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391" tIns="45696" rIns="91391" bIns="45696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3"/>
          <p:cNvPicPr>
            <a:picLocks noChangeAspect="1"/>
          </p:cNvPicPr>
          <p:nvPr userDrawn="1"/>
        </p:nvPicPr>
        <p:blipFill>
          <a:blip r:embed="rId3"/>
          <a:srcRect r="271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611688"/>
            <a:ext cx="9144000" cy="224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FAA74-5024-4E7B-BEBD-D5ECA500DA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391" tIns="45696" rIns="91391" bIns="45696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391" tIns="45696" rIns="91391" bIns="45696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 defTabSz="9137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6D2ABA-6474-4C36-A322-F774BB0206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 defTabSz="9137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 defTabSz="9137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7E6715-9A58-44EF-B1F3-0B3CC10D28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http://jp59.centerblog.net/rub-GIifs-barre-separateur-3.html" TargetMode="External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8.GIF"/><Relationship Id="rId5" Type="http://schemas.openxmlformats.org/officeDocument/2006/relationships/hyperlink" Target="http://jp59.centerblog.net/rub-GIifs-barre-separateur-3.html" TargetMode="External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4"/>
          <p:cNvGrpSpPr/>
          <p:nvPr/>
        </p:nvGrpSpPr>
        <p:grpSpPr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5157" name="Freeform 5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8" name="Freeform 6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Freeform 7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0" name="Freeform 8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1" name="Freeform 9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2" name="Freeform 10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3" name="Freeform 11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64" name="Group 12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165" name="Picture 1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6" name="Picture 1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7" name="Picture 1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8" name="Picture 1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69" name="Picture 17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0" name="Picture 1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1" name="Picture 1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2" name="Picture 2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73" name="Picture 2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5123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9800" y="-838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23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43400" y="-838200"/>
            <a:ext cx="81915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53200" y="-685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2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26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27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28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0" name="Group 29"/>
          <p:cNvGrpSpPr/>
          <p:nvPr/>
        </p:nvGrpSpPr>
        <p:grpSpPr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5140" name="Freeform 30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1" name="Freeform 31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2" name="Freeform 32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3" name="Freeform 33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4" name="Freeform 34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5" name="Freeform 35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6" name="Freeform 36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47" name="Group 37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148" name="Picture 3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49" name="Picture 3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0" name="Picture 4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1" name="Picture 4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2" name="Picture 42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3" name="Picture 4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4" name="Picture 4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5" name="Picture 4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156" name="Picture 4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5131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48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162425" y="5153025"/>
            <a:ext cx="81915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72200" y="5410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69" descr="BARRE JP59">
            <a:hlinkClick r:id="rId5" tooltip="&quot;Agrandir l'image de jp59.centerblog.net&quot;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38" y="1981200"/>
            <a:ext cx="4419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Rectangle 50"/>
          <p:cNvSpPr/>
          <p:nvPr/>
        </p:nvSpPr>
        <p:spPr>
          <a:xfrm>
            <a:off x="2017211" y="1565274"/>
            <a:ext cx="5250180" cy="460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vi-VN" alt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 </a:t>
            </a:r>
            <a:r>
              <a:rPr kumimoji="0" lang="vi-VN" alt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THẮNG</a:t>
            </a:r>
            <a:endParaRPr kumimoji="0" lang="vi-VN" altLang="en-US" sz="2400" b="1" i="0" u="none" strike="noStrike" kern="120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8" name="WordArt 15"/>
          <p:cNvSpPr>
            <a:spLocks noTextEdit="1"/>
          </p:cNvSpPr>
          <p:nvPr/>
        </p:nvSpPr>
        <p:spPr>
          <a:xfrm>
            <a:off x="2209800" y="4403725"/>
            <a:ext cx="4648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Tiếng Việt</a:t>
            </a:r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9" name="TextBox 9"/>
          <p:cNvSpPr txBox="1"/>
          <p:nvPr/>
        </p:nvSpPr>
        <p:spPr>
          <a:xfrm>
            <a:off x="1558925" y="5511800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Son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"/>
          <p:cNvPicPr>
            <a:picLocks noChangeAspect="1"/>
          </p:cNvPicPr>
          <p:nvPr/>
        </p:nvPicPr>
        <p:blipFill>
          <a:blip r:embed="rId1"/>
          <a:srcRect t="4762"/>
          <a:stretch>
            <a:fillRect/>
          </a:stretch>
        </p:blipFill>
        <p:spPr>
          <a:xfrm>
            <a:off x="-22225" y="857250"/>
            <a:ext cx="9166225" cy="515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52600" y="2743201"/>
            <a:ext cx="6172200" cy="1323426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 dirty="0" err="1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8000" b="1" kern="1200" cap="none" spc="0" normalizeH="0" baseline="0" noProof="0" dirty="0">
                <a:ln w="3175">
                  <a:solidFill>
                    <a:schemeClr val="bg1"/>
                  </a:solidFill>
                </a:ln>
                <a:solidFill>
                  <a:srgbClr val="F3795C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</a:t>
            </a:r>
            <a:endParaRPr kumimoji="0" lang="en-US" sz="8000" b="1" kern="1200" cap="none" spc="0" normalizeH="0" baseline="0" noProof="0" dirty="0">
              <a:ln w="3175">
                <a:solidFill>
                  <a:schemeClr val="bg1"/>
                </a:solidFill>
              </a:ln>
              <a:solidFill>
                <a:srgbClr val="F3795C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65088" y="91440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1" name="TextBox 5"/>
          <p:cNvSpPr txBox="1"/>
          <p:nvPr/>
        </p:nvSpPr>
        <p:spPr>
          <a:xfrm>
            <a:off x="692150" y="990600"/>
            <a:ext cx="2736850" cy="523875"/>
          </a:xfrm>
          <a:prstGeom prst="rect">
            <a:avLst/>
          </a:prstGeom>
          <a:noFill/>
          <a:ln w="9525">
            <a:noFill/>
          </a:ln>
        </p:spPr>
        <p:txBody>
          <a:bodyPr lIns="91391" tIns="45696" rIns="91391" bIns="45696"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Trả lời câu hỏi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grpSp>
        <p:nvGrpSpPr>
          <p:cNvPr id="22532" name="Group 11"/>
          <p:cNvGrpSpPr/>
          <p:nvPr/>
        </p:nvGrpSpPr>
        <p:grpSpPr>
          <a:xfrm>
            <a:off x="381000" y="1473200"/>
            <a:ext cx="9309100" cy="4318000"/>
            <a:chOff x="381000" y="285750"/>
            <a:chExt cx="9308523" cy="4317733"/>
          </a:xfrm>
        </p:grpSpPr>
        <p:sp>
          <p:nvSpPr>
            <p:cNvPr id="22533" name="TextBox 12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391" tIns="45696" rIns="91391" bIns="45696"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rPr>
                <a:t>Hoa phượng</a:t>
              </a:r>
              <a:endPara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endParaRPr>
            </a:p>
          </p:txBody>
        </p:sp>
        <p:grpSp>
          <p:nvGrpSpPr>
            <p:cNvPr id="22534" name="Group 20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22535" name="TextBox 22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Hôm qua còn lấm tấm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Chen lẫn màu lá xanh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Sáng nay bừng lửa thẫm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Rừng rực cháy trên cành.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  <p:sp>
            <p:nvSpPr>
              <p:cNvPr id="22536" name="TextBox 23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Hay đêm qua không ngủ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Chị gió quạt cho cây?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Hay mặt trời ủ lửa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Cho hoa bừng hôm nay?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1000" y="2787495"/>
                <a:ext cx="4647912" cy="1815988"/>
              </a:xfrm>
              <a:prstGeom prst="rect">
                <a:avLst/>
              </a:prstGeom>
              <a:noFill/>
            </p:spPr>
            <p:txBody>
              <a:bodyPr lIns="91391" tIns="45696" rIns="91391" bIns="45696">
                <a:spAutoFit/>
              </a:bodyPr>
              <a:lstStyle/>
              <a:p>
                <a:pPr marL="457200" marR="0" indent="-45720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Bà ơi! Sao mà nhanh!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Phượng nở nghìn mắt lửa,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Cả dãy phố nhà mình,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Một trời hoa phượng đỏ.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8" name="TextBox 25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Lê Huy Hoà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36575" y="1416050"/>
            <a:ext cx="7848600" cy="1208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895600"/>
            <a:ext cx="7772400" cy="13287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495800"/>
            <a:ext cx="7772400" cy="13287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28650" y="80963"/>
            <a:ext cx="3943350" cy="1200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1196975" y="990600"/>
            <a:ext cx="6373813" cy="1208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 câu thơ nào cho biết hoa phượng nở rất nhiều?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19575" y="2198688"/>
            <a:ext cx="288925" cy="407988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6975" y="2606675"/>
            <a:ext cx="6373813" cy="280352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571500" lvl="0" indent="-571500" algn="just" defTabSz="913130" eaLnBrk="1" hangingPunct="1">
              <a:buChar char="-"/>
            </a:pPr>
            <a:r>
              <a:rPr sz="32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 nở nghìn mắt lửa,</a:t>
            </a:r>
            <a:endParaRPr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 defTabSz="913130" eaLnBrk="1" hangingPunct="1">
              <a:buChar char="-"/>
            </a:pPr>
            <a:r>
              <a:rPr sz="32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trời hoa phượng đỏ.</a:t>
            </a:r>
            <a:endParaRPr sz="3200" b="1" dirty="0">
              <a:solidFill>
                <a:srgbClr val="865B3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Down Arrow 2"/>
          <p:cNvSpPr/>
          <p:nvPr/>
        </p:nvSpPr>
        <p:spPr>
          <a:xfrm>
            <a:off x="4191000" y="2362200"/>
            <a:ext cx="304800" cy="407988"/>
          </a:xfrm>
          <a:prstGeom prst="downArrow">
            <a:avLst>
              <a:gd name="adj1" fmla="val 0"/>
              <a:gd name="adj2" fmla="val 56394"/>
            </a:avLst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7888" y="990600"/>
            <a:ext cx="7011988" cy="13287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3725" y="2838450"/>
            <a:ext cx="7772400" cy="175577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defTabSz="913130" eaLnBrk="1" hangingPunct="1">
              <a:buNone/>
            </a:pPr>
            <a:r>
              <a:rPr sz="36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phượng được trồng trên hè  phố.</a:t>
            </a:r>
            <a:endParaRPr sz="3600" b="1" dirty="0">
              <a:solidFill>
                <a:srgbClr val="865B3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8938" y="2360613"/>
            <a:ext cx="288925" cy="407988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Down Arrow 2"/>
          <p:cNvSpPr/>
          <p:nvPr/>
        </p:nvSpPr>
        <p:spPr>
          <a:xfrm>
            <a:off x="4219575" y="2427288"/>
            <a:ext cx="288925" cy="407988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7888" y="1143000"/>
            <a:ext cx="7011988" cy="13287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888" y="2835275"/>
            <a:ext cx="7011988" cy="234632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571500" lvl="0" indent="-571500" algn="just" defTabSz="913130" eaLnBrk="1" hangingPunct="1">
              <a:buChar char="-"/>
            </a:pPr>
            <a:r>
              <a:rPr sz="32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gió cả đêm qua không ngủ để quạt cho cây phượng.</a:t>
            </a:r>
            <a:endParaRPr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 defTabSz="913130" eaLnBrk="1" hangingPunct="1">
              <a:buChar char="-"/>
            </a:pPr>
            <a:r>
              <a:rPr sz="32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 ủ lửa cho phượng nở hoa.</a:t>
            </a:r>
            <a:endParaRPr sz="3200" b="1" dirty="0">
              <a:solidFill>
                <a:srgbClr val="865B3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839788" y="2667000"/>
            <a:ext cx="7011988" cy="13287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Chúng ta nên làm gì để bảo vệ cây và hoa nơi công cộng?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Những hình nền powerpoint dễ thương, đáng yêu và ngộ nghĩ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57350" y="3257550"/>
            <a:ext cx="4171950" cy="30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sz="135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5"/>
          <p:cNvSpPr/>
          <p:nvPr/>
        </p:nvSpPr>
        <p:spPr>
          <a:xfrm>
            <a:off x="1333500" y="2428875"/>
            <a:ext cx="6477000" cy="652463"/>
          </a:xfrm>
          <a:prstGeom prst="flowChartAlternateProcess">
            <a:avLst/>
          </a:prstGeom>
          <a:blipFill rotWithShape="1">
            <a:blip r:embed="rId2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 nở v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mùa 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năm?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8"/>
          <p:cNvSpPr/>
          <p:nvPr/>
        </p:nvSpPr>
        <p:spPr>
          <a:xfrm>
            <a:off x="2228850" y="3408363"/>
            <a:ext cx="5181600" cy="628650"/>
          </a:xfrm>
          <a:prstGeom prst="roundRect">
            <a:avLst>
              <a:gd name="adj" fmla="val 50000"/>
            </a:avLst>
          </a:prstGeom>
          <a:blipFill rotWithShape="1">
            <a:blip r:embed="rId3"/>
            <a:stretch>
              <a:fillRect/>
            </a:stretch>
          </a:blip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Mùa xuân.</a:t>
            </a:r>
            <a:endParaRPr lang="en-US" alt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7"/>
          <p:cNvSpPr/>
          <p:nvPr/>
        </p:nvSpPr>
        <p:spPr>
          <a:xfrm>
            <a:off x="2228850" y="4071938"/>
            <a:ext cx="5153025" cy="628650"/>
          </a:xfrm>
          <a:prstGeom prst="roundRect">
            <a:avLst>
              <a:gd name="adj" fmla="val 50000"/>
            </a:avLst>
          </a:prstGeom>
          <a:blipFill rotWithShape="1">
            <a:blip r:embed="rId3"/>
            <a:stretch>
              <a:fillRect/>
            </a:stretch>
          </a:blip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Mùa hè.</a:t>
            </a:r>
            <a:endParaRPr lang="en-US" alt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AutoShape 6"/>
          <p:cNvSpPr/>
          <p:nvPr/>
        </p:nvSpPr>
        <p:spPr>
          <a:xfrm>
            <a:off x="2228850" y="4729163"/>
            <a:ext cx="5153025" cy="630237"/>
          </a:xfrm>
          <a:prstGeom prst="roundRect">
            <a:avLst>
              <a:gd name="adj" fmla="val 50000"/>
            </a:avLst>
          </a:prstGeom>
          <a:blipFill rotWithShape="1">
            <a:blip r:embed="rId3"/>
            <a:stretch>
              <a:fillRect/>
            </a:stretch>
          </a:blip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Mùa thu.</a:t>
            </a:r>
            <a:endParaRPr lang="en-US" alt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42"/>
          <p:cNvSpPr/>
          <p:nvPr/>
        </p:nvSpPr>
        <p:spPr>
          <a:xfrm>
            <a:off x="1728788" y="3556000"/>
            <a:ext cx="428625" cy="342900"/>
          </a:xfrm>
          <a:prstGeom prst="flowChartConnec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AutoShape 43"/>
          <p:cNvSpPr/>
          <p:nvPr/>
        </p:nvSpPr>
        <p:spPr>
          <a:xfrm>
            <a:off x="1728788" y="4214813"/>
            <a:ext cx="428625" cy="342900"/>
          </a:xfrm>
          <a:prstGeom prst="flowChartConnector">
            <a:avLst/>
          </a:pr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AutoShape 44"/>
          <p:cNvSpPr/>
          <p:nvPr/>
        </p:nvSpPr>
        <p:spPr>
          <a:xfrm>
            <a:off x="1728788" y="4873625"/>
            <a:ext cx="428625" cy="342900"/>
          </a:xfrm>
          <a:prstGeom prst="flowChartConnec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Tiếng tinh tinh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51403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val 3"/>
          <p:cNvSpPr/>
          <p:nvPr/>
        </p:nvSpPr>
        <p:spPr>
          <a:xfrm>
            <a:off x="209550" y="10858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TextBox 4"/>
          <p:cNvSpPr txBox="1"/>
          <p:nvPr/>
        </p:nvSpPr>
        <p:spPr>
          <a:xfrm>
            <a:off x="876300" y="1174750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 lIns="91391" tIns="45696" rIns="91391" bIns="45696"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Quan sát tranh và cho biết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9220" name="TextBox 6"/>
          <p:cNvSpPr txBox="1"/>
          <p:nvPr/>
        </p:nvSpPr>
        <p:spPr>
          <a:xfrm>
            <a:off x="876300" y="4876800"/>
            <a:ext cx="7391400" cy="461963"/>
          </a:xfrm>
          <a:prstGeom prst="rect">
            <a:avLst/>
          </a:prstGeom>
          <a:noFill/>
          <a:ln w="9525">
            <a:noFill/>
          </a:ln>
        </p:spPr>
        <p:txBody>
          <a:bodyPr lIns="91391" tIns="45696" rIns="91391" bIns="45696"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a. Tranh vẽ hoa gì?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9221" name="TextBox 7"/>
          <p:cNvSpPr txBox="1"/>
          <p:nvPr/>
        </p:nvSpPr>
        <p:spPr>
          <a:xfrm>
            <a:off x="876300" y="5253038"/>
            <a:ext cx="7391400" cy="461962"/>
          </a:xfrm>
          <a:prstGeom prst="rect">
            <a:avLst/>
          </a:prstGeom>
          <a:noFill/>
          <a:ln w="9525">
            <a:noFill/>
          </a:ln>
        </p:spPr>
        <p:txBody>
          <a:bodyPr lIns="91391" tIns="45696" rIns="91391" bIns="45696"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b. Em biết gì về loài hoa này?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pic>
        <p:nvPicPr>
          <p:cNvPr id="9222" name="Picture 2" descr="Hoa phượng khoe sắc sớm"/>
          <p:cNvPicPr>
            <a:picLocks noChangeAspect="1"/>
          </p:cNvPicPr>
          <p:nvPr/>
        </p:nvPicPr>
        <p:blipFill>
          <a:blip r:embed="rId1"/>
          <a:srcRect l="18327"/>
          <a:stretch>
            <a:fillRect/>
          </a:stretch>
        </p:blipFill>
        <p:spPr>
          <a:xfrm>
            <a:off x="876300" y="1981200"/>
            <a:ext cx="3905250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4" descr="Đẹp ngỡ ngàng con đường hoa phượng đỏ rực ở miền Tây - Báo Người lao độ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1981200"/>
            <a:ext cx="4300538" cy="2867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117475" y="101123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3" name="TextBox 2"/>
          <p:cNvSpPr txBox="1"/>
          <p:nvPr/>
        </p:nvSpPr>
        <p:spPr>
          <a:xfrm>
            <a:off x="744538" y="1049338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 lIns="91391" tIns="45696" rIns="91391" bIns="45696"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Đọc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grpSp>
        <p:nvGrpSpPr>
          <p:cNvPr id="10244" name="Group 7"/>
          <p:cNvGrpSpPr/>
          <p:nvPr/>
        </p:nvGrpSpPr>
        <p:grpSpPr>
          <a:xfrm>
            <a:off x="381000" y="1143000"/>
            <a:ext cx="9309100" cy="4318000"/>
            <a:chOff x="381000" y="285750"/>
            <a:chExt cx="9308523" cy="4317733"/>
          </a:xfrm>
        </p:grpSpPr>
        <p:sp>
          <p:nvSpPr>
            <p:cNvPr id="10250" name="TextBox 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391" tIns="45696" rIns="91391" bIns="45696"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rPr>
                <a:t>Hoa phượng</a:t>
              </a:r>
              <a:endPara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endParaRPr>
            </a:p>
          </p:txBody>
        </p:sp>
        <p:grpSp>
          <p:nvGrpSpPr>
            <p:cNvPr id="10251" name="Group 5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10252" name="TextBox 6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Hôm qua còn lấm tấm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Chen lẫn màu lá xanh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Sáng nay bừng lửa thẫm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Rừng rực cháy trên cành.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  <p:sp>
            <p:nvSpPr>
              <p:cNvPr id="10253" name="TextBox 9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Hay đêm qua không ngủ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Chị gió quạt cho cây?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Hay mặt trời ủ lửa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Cho hoa bừng hôm nay?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1000" y="2787495"/>
                <a:ext cx="4647912" cy="1815988"/>
              </a:xfrm>
              <a:prstGeom prst="rect">
                <a:avLst/>
              </a:prstGeom>
              <a:noFill/>
            </p:spPr>
            <p:txBody>
              <a:bodyPr lIns="91391" tIns="45696" rIns="91391" bIns="45696">
                <a:spAutoFit/>
              </a:bodyPr>
              <a:lstStyle/>
              <a:p>
                <a:pPr marL="457200" marR="0" indent="-45720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Bà ơi! Sao mà nhanh!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Phượng nở nghìn mắt lửa,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Cả dãy phố nhà mình,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Một trời hoa phượng đỏ.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5" name="TextBox 12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Lê Huy Hoà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</p:grpSp>
      </p:grpSp>
      <p:cxnSp>
        <p:nvCxnSpPr>
          <p:cNvPr id="19" name="Straight Connector 18"/>
          <p:cNvCxnSpPr/>
          <p:nvPr/>
        </p:nvCxnSpPr>
        <p:spPr>
          <a:xfrm flipH="1">
            <a:off x="2741613" y="2209800"/>
            <a:ext cx="1263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0850" y="2657475"/>
            <a:ext cx="1516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0850" y="3508375"/>
            <a:ext cx="154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857375" y="4533900"/>
            <a:ext cx="468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438525" y="4533900"/>
            <a:ext cx="1119188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" name="Picture 2" descr="C:\Users\Administrator\Desktop\4499633_211107066366_2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375"/>
            <a:ext cx="3141663" cy="3151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TextBox 33"/>
          <p:cNvSpPr txBox="1"/>
          <p:nvPr/>
        </p:nvSpPr>
        <p:spPr>
          <a:xfrm rot="20124156">
            <a:off x="203200" y="2378075"/>
            <a:ext cx="1306513" cy="461963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defTabSz="913130" eaLnBrk="1" hangingPunct="1">
              <a:buNone/>
            </a:pPr>
            <a:r>
              <a:rPr lang="en-US" altLang="zh-CN" sz="2400" b="1" dirty="0">
                <a:solidFill>
                  <a:srgbClr val="2E9AD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方正卡通简体"/>
              </a:rPr>
              <a:t>Luyện đọc</a:t>
            </a:r>
            <a:endParaRPr lang="zh-CN" altLang="en-US" sz="2400" b="1" dirty="0">
              <a:solidFill>
                <a:srgbClr val="2E9AD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  <a:ea typeface="方正卡通简体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284538" y="1295400"/>
            <a:ext cx="606425" cy="4184650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2" tIns="34281" rIns="68562" bIns="3428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346450" y="1463675"/>
            <a:ext cx="3800475" cy="922338"/>
            <a:chOff x="4441088" y="391100"/>
            <a:chExt cx="5068407" cy="1231108"/>
          </a:xfrm>
        </p:grpSpPr>
        <p:grpSp>
          <p:nvGrpSpPr>
            <p:cNvPr id="11290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9177" y="762228"/>
                <a:ext cx="728918" cy="72829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986" y="802175"/>
                <a:ext cx="491174" cy="6144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p>
                <a:pPr marL="0" lvl="1" indent="0" defTabSz="913130" eaLnBrk="1" hangingPunct="1">
                  <a:buNone/>
                </a:pPr>
                <a:r>
                  <a:rPr lang="en-US" altLang="zh-CN" sz="2400" dirty="0">
                    <a:solidFill>
                      <a:srgbClr val="FFFFFF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rPr>
                  <a:t>1</a:t>
                </a:r>
                <a:endParaRPr lang="zh-CN" altLang="en-US" sz="2400" dirty="0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291" name="矩形 39"/>
            <p:cNvSpPr/>
            <p:nvPr/>
          </p:nvSpPr>
          <p:spPr>
            <a:xfrm>
              <a:off x="5189014" y="391100"/>
              <a:ext cx="4320481" cy="1231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600" dirty="0">
                  <a:solidFill>
                    <a:srgbClr val="4F81BD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lấm tấm</a:t>
              </a:r>
              <a:endParaRPr lang="zh-CN" altLang="en-US" sz="3600" dirty="0">
                <a:solidFill>
                  <a:srgbClr val="4F81BD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3562350" y="2147888"/>
            <a:ext cx="3421063" cy="922337"/>
            <a:chOff x="4441088" y="439454"/>
            <a:chExt cx="4561429" cy="1231108"/>
          </a:xfrm>
        </p:grpSpPr>
        <p:grpSp>
          <p:nvGrpSpPr>
            <p:cNvPr id="11286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9099" y="761926"/>
                <a:ext cx="728918" cy="72813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957" y="801793"/>
                <a:ext cx="491068" cy="6144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p>
                <a:pPr marL="0" lvl="1" indent="0" defTabSz="913130" eaLnBrk="1" hangingPunct="1">
                  <a:buNone/>
                </a:pPr>
                <a:r>
                  <a:rPr lang="en-US" altLang="zh-CN" sz="2400" dirty="0">
                    <a:solidFill>
                      <a:srgbClr val="FFFFFF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rPr>
                  <a:t>2</a:t>
                </a:r>
                <a:endParaRPr lang="zh-CN" altLang="en-US" sz="2400" dirty="0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287" name="矩形 39"/>
            <p:cNvSpPr/>
            <p:nvPr/>
          </p:nvSpPr>
          <p:spPr>
            <a:xfrm>
              <a:off x="5240139" y="439454"/>
              <a:ext cx="3762378" cy="1231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600" dirty="0">
                  <a:solidFill>
                    <a:srgbClr val="C0504D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chen lẫn</a:t>
              </a:r>
              <a:endParaRPr lang="zh-CN" altLang="en-US" sz="3600" dirty="0">
                <a:solidFill>
                  <a:srgbClr val="C0504D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633788" y="2982913"/>
            <a:ext cx="3392487" cy="923925"/>
            <a:chOff x="4441088" y="482123"/>
            <a:chExt cx="4521874" cy="1231108"/>
          </a:xfrm>
        </p:grpSpPr>
        <p:grpSp>
          <p:nvGrpSpPr>
            <p:cNvPr id="11282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550" y="762285"/>
                <a:ext cx="729780" cy="7279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913" y="801534"/>
                <a:ext cx="490910" cy="6155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p>
                <a:pPr marL="0" lvl="1" indent="0" defTabSz="913130" eaLnBrk="1" hangingPunct="1">
                  <a:buNone/>
                </a:pPr>
                <a:r>
                  <a:rPr lang="en-US" altLang="zh-CN" sz="2400" dirty="0">
                    <a:solidFill>
                      <a:srgbClr val="FFFFFF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rPr>
                  <a:t>3</a:t>
                </a:r>
                <a:endParaRPr lang="zh-CN" altLang="en-US" sz="2400" dirty="0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283" name="矩形 39"/>
            <p:cNvSpPr/>
            <p:nvPr/>
          </p:nvSpPr>
          <p:spPr>
            <a:xfrm>
              <a:off x="5200584" y="482123"/>
              <a:ext cx="3762378" cy="1231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600" dirty="0">
                  <a:solidFill>
                    <a:srgbClr val="9BBB59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rừng rực</a:t>
              </a:r>
              <a:endParaRPr lang="zh-CN" altLang="en-US" sz="3600" dirty="0">
                <a:solidFill>
                  <a:srgbClr val="9BBB59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562350" y="3724275"/>
            <a:ext cx="3463925" cy="923925"/>
            <a:chOff x="4441088" y="404256"/>
            <a:chExt cx="4617886" cy="1231108"/>
          </a:xfrm>
        </p:grpSpPr>
        <p:grpSp>
          <p:nvGrpSpPr>
            <p:cNvPr id="11278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612" y="762622"/>
                <a:ext cx="729780" cy="728027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937" y="801934"/>
                <a:ext cx="490995" cy="6155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p>
                <a:pPr marL="0" lvl="1" indent="0" defTabSz="913130" eaLnBrk="1" hangingPunct="1">
                  <a:buNone/>
                </a:pPr>
                <a:r>
                  <a:rPr lang="en-US" altLang="zh-CN" sz="2400" dirty="0">
                    <a:solidFill>
                      <a:srgbClr val="FFFFFF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rPr>
                  <a:t>4</a:t>
                </a:r>
                <a:endParaRPr lang="zh-CN" altLang="en-US" sz="2400" dirty="0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279" name="矩形 39"/>
            <p:cNvSpPr/>
            <p:nvPr/>
          </p:nvSpPr>
          <p:spPr>
            <a:xfrm>
              <a:off x="5296596" y="404256"/>
              <a:ext cx="3762378" cy="1231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600" dirty="0">
                  <a:solidFill>
                    <a:srgbClr val="8064A2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nở</a:t>
              </a:r>
              <a:endParaRPr lang="zh-CN" altLang="en-US" sz="3600" dirty="0">
                <a:solidFill>
                  <a:srgbClr val="8064A2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346450" y="4406900"/>
            <a:ext cx="3459163" cy="923925"/>
            <a:chOff x="4441088" y="445206"/>
            <a:chExt cx="4612616" cy="1231108"/>
          </a:xfrm>
        </p:grpSpPr>
        <p:grpSp>
          <p:nvGrpSpPr>
            <p:cNvPr id="11274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9755" y="762236"/>
                <a:ext cx="727666" cy="72819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968" y="802693"/>
                <a:ext cx="491109" cy="6134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p>
                <a:pPr marL="0" lvl="1" indent="0" defTabSz="913130" eaLnBrk="1" hangingPunct="1">
                  <a:buNone/>
                </a:pPr>
                <a:r>
                  <a:rPr lang="en-US" altLang="zh-CN" sz="2400" dirty="0">
                    <a:solidFill>
                      <a:srgbClr val="FFFFFF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rPr>
                  <a:t>5</a:t>
                </a:r>
                <a:endParaRPr lang="zh-CN" altLang="en-US" sz="2400" dirty="0">
                  <a:solidFill>
                    <a:srgbClr val="FFFFFF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275" name="矩形 39"/>
            <p:cNvSpPr/>
            <p:nvPr/>
          </p:nvSpPr>
          <p:spPr>
            <a:xfrm>
              <a:off x="5291326" y="445206"/>
              <a:ext cx="3762378" cy="1231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600" dirty="0">
                  <a:solidFill>
                    <a:srgbClr val="4F81BD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mắt lửa</a:t>
              </a:r>
              <a:endParaRPr lang="zh-CN" altLang="en-US" sz="3600" dirty="0">
                <a:solidFill>
                  <a:srgbClr val="4F81BD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Group 42"/>
          <p:cNvGrpSpPr/>
          <p:nvPr/>
        </p:nvGrpSpPr>
        <p:grpSpPr>
          <a:xfrm>
            <a:off x="276225" y="1143000"/>
            <a:ext cx="9307513" cy="4318000"/>
            <a:chOff x="381000" y="285750"/>
            <a:chExt cx="9308523" cy="4317733"/>
          </a:xfrm>
        </p:grpSpPr>
        <p:sp>
          <p:nvSpPr>
            <p:cNvPr id="12300" name="TextBox 43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391" tIns="45696" rIns="91391" bIns="45696"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rPr>
                <a:t>Hoa phượng</a:t>
              </a:r>
              <a:endPara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endParaRPr>
            </a:p>
          </p:txBody>
        </p:sp>
        <p:grpSp>
          <p:nvGrpSpPr>
            <p:cNvPr id="12301" name="Group 44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12302" name="TextBox 45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Hôm qua còn lấm tấm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Chen lẫn màu lá xanh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Sáng nay bừng lửa thẫm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Rừng rực cháy trên cành.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  <p:sp>
            <p:nvSpPr>
              <p:cNvPr id="12303" name="TextBox 46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Hay đêm qua không ngủ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Chị gió quạt cho cây?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Hay mặt trời ủ lửa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Cho hoa bừng hôm nay?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81000" y="2787495"/>
                <a:ext cx="4648704" cy="1815988"/>
              </a:xfrm>
              <a:prstGeom prst="rect">
                <a:avLst/>
              </a:prstGeom>
              <a:noFill/>
            </p:spPr>
            <p:txBody>
              <a:bodyPr lIns="91391" tIns="45696" rIns="91391" bIns="45696">
                <a:spAutoFit/>
              </a:bodyPr>
              <a:lstStyle/>
              <a:p>
                <a:pPr marL="457200" marR="0" indent="-45720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Bà ơi! Sao mà nhanh!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Phượng nở nghìn mắt lửa,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Cả dãy phố nhà mình,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Một trời hoa phượng đỏ.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05" name="TextBox 48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Lê Huy Hoà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559300" y="3081338"/>
            <a:ext cx="98425" cy="434975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211" cy="4244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301" y="2283287"/>
              <a:ext cx="38211" cy="4244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97375" y="5018088"/>
            <a:ext cx="98425" cy="436562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211" cy="424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301" y="2283247"/>
              <a:ext cx="38211" cy="424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42388" y="3101975"/>
            <a:ext cx="98425" cy="436563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211" cy="4245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301" y="2283248"/>
              <a:ext cx="38211" cy="4245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Shape 10"/>
          <p:cNvSpPr/>
          <p:nvPr/>
        </p:nvSpPr>
        <p:spPr>
          <a:xfrm>
            <a:off x="73025" y="990600"/>
            <a:ext cx="8540750" cy="41148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1219200" y="3810000"/>
            <a:ext cx="171450" cy="1714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428625" y="2819400"/>
            <a:ext cx="1676400" cy="323850"/>
          </a:xfrm>
          <a:custGeom>
            <a:avLst/>
            <a:gdLst>
              <a:gd name="connsiteX0" fmla="*/ 0 w 2428394"/>
              <a:gd name="connsiteY0" fmla="*/ 0 h 1029684"/>
              <a:gd name="connsiteX1" fmla="*/ 2428394 w 2428394"/>
              <a:gd name="connsiteY1" fmla="*/ 0 h 1029684"/>
              <a:gd name="connsiteX2" fmla="*/ 2428394 w 2428394"/>
              <a:gd name="connsiteY2" fmla="*/ 1029684 h 1029684"/>
              <a:gd name="connsiteX3" fmla="*/ 0 w 2428394"/>
              <a:gd name="connsiteY3" fmla="*/ 1029684 h 1029684"/>
              <a:gd name="connsiteX4" fmla="*/ 0 w 2428394"/>
              <a:gd name="connsiteY4" fmla="*/ 0 h 102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394" h="1029684">
                <a:moveTo>
                  <a:pt x="0" y="0"/>
                </a:moveTo>
                <a:lnTo>
                  <a:pt x="2428394" y="0"/>
                </a:lnTo>
                <a:lnTo>
                  <a:pt x="2428394" y="1029684"/>
                </a:lnTo>
                <a:lnTo>
                  <a:pt x="0" y="10296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702" tIns="0" rIns="0" bIns="0" numCol="1" spcCol="1270" anchor="t" anchorCtr="0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 tấm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48125" y="2400300"/>
            <a:ext cx="309563" cy="3095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2819400" y="2819400"/>
            <a:ext cx="2438400" cy="323850"/>
          </a:xfrm>
          <a:custGeom>
            <a:avLst/>
            <a:gdLst>
              <a:gd name="connsiteX0" fmla="*/ 0 w 2438384"/>
              <a:gd name="connsiteY0" fmla="*/ 0 h 1019256"/>
              <a:gd name="connsiteX1" fmla="*/ 2438384 w 2438384"/>
              <a:gd name="connsiteY1" fmla="*/ 0 h 1019256"/>
              <a:gd name="connsiteX2" fmla="*/ 2438384 w 2438384"/>
              <a:gd name="connsiteY2" fmla="*/ 1019256 h 1019256"/>
              <a:gd name="connsiteX3" fmla="*/ 0 w 2438384"/>
              <a:gd name="connsiteY3" fmla="*/ 1019256 h 1019256"/>
              <a:gd name="connsiteX4" fmla="*/ 0 w 2438384"/>
              <a:gd name="connsiteY4" fmla="*/ 0 h 10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84" h="1019256">
                <a:moveTo>
                  <a:pt x="0" y="0"/>
                </a:moveTo>
                <a:lnTo>
                  <a:pt x="2438384" y="0"/>
                </a:lnTo>
                <a:lnTo>
                  <a:pt x="2438384" y="1019256"/>
                </a:lnTo>
                <a:lnTo>
                  <a:pt x="0" y="10192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962" tIns="0" rIns="0" bIns="0" numCol="1" spcCol="1270" anchor="t" anchorCtr="0">
            <a:noAutofit/>
          </a:bodyPr>
          <a:lstStyle/>
          <a:p>
            <a:pPr marL="0" marR="0" lvl="0" indent="0" algn="ctr" defTabSz="1066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Bừng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58063" y="1817688"/>
            <a:ext cx="427038" cy="4286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5875338" y="2432050"/>
            <a:ext cx="3094038" cy="312738"/>
          </a:xfrm>
          <a:custGeom>
            <a:avLst/>
            <a:gdLst>
              <a:gd name="connsiteX0" fmla="*/ 0 w 3094750"/>
              <a:gd name="connsiteY0" fmla="*/ 0 h 926885"/>
              <a:gd name="connsiteX1" fmla="*/ 3094750 w 3094750"/>
              <a:gd name="connsiteY1" fmla="*/ 0 h 926885"/>
              <a:gd name="connsiteX2" fmla="*/ 3094750 w 3094750"/>
              <a:gd name="connsiteY2" fmla="*/ 926885 h 926885"/>
              <a:gd name="connsiteX3" fmla="*/ 0 w 3094750"/>
              <a:gd name="connsiteY3" fmla="*/ 926885 h 926885"/>
              <a:gd name="connsiteX4" fmla="*/ 0 w 3094750"/>
              <a:gd name="connsiteY4" fmla="*/ 0 h 92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750" h="926885">
                <a:moveTo>
                  <a:pt x="0" y="0"/>
                </a:moveTo>
                <a:lnTo>
                  <a:pt x="3094750" y="0"/>
                </a:lnTo>
                <a:lnTo>
                  <a:pt x="3094750" y="926885"/>
                </a:lnTo>
                <a:lnTo>
                  <a:pt x="0" y="9268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756" tIns="0" rIns="0" bIns="0" numCol="1" spcCol="1270" anchor="t" anchorCtr="0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rực cháy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" y="1066801"/>
            <a:ext cx="261937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94" y="3233240"/>
            <a:ext cx="3048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86200"/>
            <a:ext cx="3200400" cy="18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8438" y="3114675"/>
            <a:ext cx="2212975" cy="59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1066800">
              <a:lnSpc>
                <a:spcPct val="90000"/>
              </a:lnSpc>
              <a:spcAft>
                <a:spcPct val="35000"/>
              </a:spcAft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Nở ít, xuất hiện rải rác trên cành lá.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1138" y="3222625"/>
            <a:ext cx="2903537" cy="3413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defTabSz="1066800">
              <a:lnSpc>
                <a:spcPct val="90000"/>
              </a:lnSpc>
              <a:spcAft>
                <a:spcPct val="35000"/>
              </a:spcAft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Nở rộ, nở rất nhanh và nhiều.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6638" y="2789238"/>
            <a:ext cx="2909887" cy="59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800100">
              <a:lnSpc>
                <a:spcPct val="90000"/>
              </a:lnSpc>
              <a:spcAft>
                <a:spcPct val="35000"/>
              </a:spcAft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Hoa phượng như những ngọn lửa.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rcRect t="20181" b="30348"/>
          <a:stretch>
            <a:fillRect/>
          </a:stretch>
        </p:blipFill>
        <p:spPr>
          <a:xfrm>
            <a:off x="3879850" y="5191125"/>
            <a:ext cx="1562100" cy="603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Group 11"/>
          <p:cNvGrpSpPr/>
          <p:nvPr/>
        </p:nvGrpSpPr>
        <p:grpSpPr>
          <a:xfrm>
            <a:off x="381000" y="990600"/>
            <a:ext cx="9309100" cy="4318000"/>
            <a:chOff x="381000" y="285750"/>
            <a:chExt cx="9308523" cy="4317733"/>
          </a:xfrm>
        </p:grpSpPr>
        <p:sp>
          <p:nvSpPr>
            <p:cNvPr id="15364" name="TextBox 19"/>
            <p:cNvSpPr txBox="1"/>
            <p:nvPr/>
          </p:nvSpPr>
          <p:spPr>
            <a:xfrm>
              <a:off x="1584614" y="285750"/>
              <a:ext cx="5947064" cy="5231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391" tIns="45696" rIns="91391" bIns="45696">
              <a:spAutoFit/>
            </a:bodyPr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rPr>
                <a:t>Hoa phượng</a:t>
              </a:r>
              <a:endPara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endParaRPr>
            </a:p>
          </p:txBody>
        </p:sp>
        <p:grpSp>
          <p:nvGrpSpPr>
            <p:cNvPr id="15365" name="Group 20"/>
            <p:cNvGrpSpPr/>
            <p:nvPr/>
          </p:nvGrpSpPr>
          <p:grpSpPr>
            <a:xfrm>
              <a:off x="381000" y="892175"/>
              <a:ext cx="9308523" cy="3711308"/>
              <a:chOff x="381000" y="892175"/>
              <a:chExt cx="9308523" cy="3711308"/>
            </a:xfrm>
          </p:grpSpPr>
          <p:sp>
            <p:nvSpPr>
              <p:cNvPr id="15366" name="TextBox 21"/>
              <p:cNvSpPr txBox="1"/>
              <p:nvPr/>
            </p:nvSpPr>
            <p:spPr>
              <a:xfrm>
                <a:off x="381000" y="892175"/>
                <a:ext cx="4495800" cy="18158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Hôm qua còn lấm tấm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Chen lẫn màu lá xanh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Sáng nay bừng lửa thẫm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Rừng rực cháy trên cành.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  <p:sp>
            <p:nvSpPr>
              <p:cNvPr id="15367" name="TextBox 22"/>
              <p:cNvSpPr txBox="1"/>
              <p:nvPr/>
            </p:nvSpPr>
            <p:spPr>
              <a:xfrm>
                <a:off x="4953000" y="892175"/>
                <a:ext cx="4572000" cy="2246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Hay đêm qua không ngủ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Chị gió quạt cho cây?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Hay mặt trời ủ lửa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Cho hoa bừng hôm nay?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1000" y="2787495"/>
                <a:ext cx="4647912" cy="1815988"/>
              </a:xfrm>
              <a:prstGeom prst="rect">
                <a:avLst/>
              </a:prstGeom>
              <a:noFill/>
            </p:spPr>
            <p:txBody>
              <a:bodyPr lIns="91391" tIns="45696" rIns="91391" bIns="45696">
                <a:spAutoFit/>
              </a:bodyPr>
              <a:lstStyle/>
              <a:p>
                <a:pPr marL="457200" marR="0" indent="-45720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Bà ơi! Sao mà nhanh!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Phượng nở nghìn mắt lửa,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Cả dãy phố nhà mình,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  <a:p>
                <a:pPr marR="0" algn="just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kern="1200" cap="none" spc="0" normalizeH="0" baseline="0" noProof="0">
                    <a:solidFill>
                      <a:prstClr val="black"/>
                    </a:solidFill>
                    <a:latin typeface="Arial" panose="020B0604020202020204" pitchFamily="34" charset="0"/>
                    <a:ea typeface="Arial-Rounded" pitchFamily="34" charset="0"/>
                    <a:cs typeface="Arial" panose="020B0604020202020204" pitchFamily="34" charset="0"/>
                  </a:rPr>
                  <a:t>Một trời hoa phượng đỏ.</a:t>
                </a:r>
                <a:endParaRPr kumimoji="0" lang="en-US" sz="2800" kern="1200" cap="none" spc="0" normalizeH="0" baseline="0" noProof="0">
                  <a:solidFill>
                    <a:prstClr val="black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69" name="TextBox 24"/>
              <p:cNvSpPr txBox="1"/>
              <p:nvPr/>
            </p:nvSpPr>
            <p:spPr>
              <a:xfrm>
                <a:off x="6582641" y="2724150"/>
                <a:ext cx="3106882" cy="523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391" tIns="45696" rIns="91391" bIns="45696">
                <a:spAutoFit/>
              </a:bodyPr>
              <a:lstStyle>
                <a:lvl1pPr marL="341630" indent="-3416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680" indent="-28448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313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-Rounded"/>
                  </a:rPr>
                  <a:t>Lê Huy Hoà</a:t>
                </a:r>
                <a:endParaRPr lang="en-US" alt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Arial-Rounded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65088" y="106680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1" name="TextBox 5"/>
          <p:cNvSpPr txBox="1"/>
          <p:nvPr/>
        </p:nvSpPr>
        <p:spPr>
          <a:xfrm>
            <a:off x="712788" y="1184275"/>
            <a:ext cx="8223250" cy="492125"/>
          </a:xfrm>
          <a:prstGeom prst="rect">
            <a:avLst/>
          </a:prstGeom>
          <a:noFill/>
          <a:ln w="9525">
            <a:noFill/>
          </a:ln>
        </p:spPr>
        <p:txBody>
          <a:bodyPr lIns="91391" tIns="45696" rIns="91391" bIns="45696"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Tìm tiếng cùng vần với mỗi tiếng </a:t>
            </a:r>
            <a:r>
              <a:rPr lang="en-US" altLang="en-US" sz="2600" b="1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xanh, lửa, cây</a:t>
            </a:r>
            <a:endParaRPr lang="en-US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43963" y="8515350"/>
            <a:ext cx="1023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79646"/>
                </a:solidFill>
                <a:latin typeface="Arial" panose="020B0604020202020204" pitchFamily="34" charset="0"/>
                <a:ea typeface="Arial-Rounded"/>
              </a:rPr>
              <a:t>hè</a:t>
            </a:r>
            <a:endParaRPr lang="en-US" altLang="en-US" sz="2800" dirty="0">
              <a:solidFill>
                <a:srgbClr val="F79646"/>
              </a:solidFill>
              <a:ea typeface="Arial-Rounded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9148763" y="8923338"/>
            <a:ext cx="231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9"/>
          <p:cNvCxnSpPr>
            <a:stCxn id="58" idx="4"/>
            <a:endCxn id="61" idx="0"/>
          </p:cNvCxnSpPr>
          <p:nvPr/>
        </p:nvCxnSpPr>
        <p:spPr>
          <a:xfrm>
            <a:off x="1284288" y="3059113"/>
            <a:ext cx="6350" cy="21320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3"/>
          <p:cNvSpPr/>
          <p:nvPr/>
        </p:nvSpPr>
        <p:spPr>
          <a:xfrm>
            <a:off x="1012825" y="2503488"/>
            <a:ext cx="544513" cy="55562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椭圆 5"/>
          <p:cNvSpPr/>
          <p:nvPr/>
        </p:nvSpPr>
        <p:spPr>
          <a:xfrm>
            <a:off x="1012825" y="3421063"/>
            <a:ext cx="555625" cy="55562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0" name="椭圆 6"/>
          <p:cNvSpPr/>
          <p:nvPr/>
        </p:nvSpPr>
        <p:spPr>
          <a:xfrm>
            <a:off x="1012825" y="4230688"/>
            <a:ext cx="555625" cy="55562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1" name="椭圆 7"/>
          <p:cNvSpPr/>
          <p:nvPr/>
        </p:nvSpPr>
        <p:spPr>
          <a:xfrm>
            <a:off x="1012825" y="5191125"/>
            <a:ext cx="555625" cy="55562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2" name="文本框 11"/>
          <p:cNvSpPr txBox="1"/>
          <p:nvPr/>
        </p:nvSpPr>
        <p:spPr>
          <a:xfrm>
            <a:off x="1614488" y="2546350"/>
            <a:ext cx="18161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F29A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nhanh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3" name="文本框 13"/>
          <p:cNvSpPr txBox="1"/>
          <p:nvPr/>
        </p:nvSpPr>
        <p:spPr>
          <a:xfrm>
            <a:off x="1598613" y="4271963"/>
            <a:ext cx="216535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B09277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lạnh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4" name="文本框 15"/>
          <p:cNvSpPr txBox="1"/>
          <p:nvPr/>
        </p:nvSpPr>
        <p:spPr>
          <a:xfrm>
            <a:off x="65088" y="5168900"/>
            <a:ext cx="2162175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C8D8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ánh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5" name="文本框 17"/>
          <p:cNvSpPr txBox="1"/>
          <p:nvPr/>
        </p:nvSpPr>
        <p:spPr>
          <a:xfrm>
            <a:off x="26988" y="3440113"/>
            <a:ext cx="2979737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A5C0A4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cành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17423" name="组合 41"/>
          <p:cNvGrpSpPr/>
          <p:nvPr/>
        </p:nvGrpSpPr>
        <p:grpSpPr>
          <a:xfrm rot="-1730160">
            <a:off x="-2917825" y="1350963"/>
            <a:ext cx="4689475" cy="1746250"/>
            <a:chOff x="370847" y="2785417"/>
            <a:chExt cx="6836818" cy="3126272"/>
          </a:xfrm>
        </p:grpSpPr>
        <p:sp>
          <p:nvSpPr>
            <p:cNvPr id="67" name="Freeform: Shape 37"/>
            <p:cNvSpPr/>
            <p:nvPr/>
          </p:nvSpPr>
          <p:spPr>
            <a:xfrm rot="1706723">
              <a:off x="371068" y="2784057"/>
              <a:ext cx="5353271" cy="106861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49" name="Rectangle 57"/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/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9B074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xanh</a:t>
              </a:r>
              <a:endParaRPr lang="zh-CN" altLang="en-US" sz="3600" b="1" dirty="0">
                <a:solidFill>
                  <a:srgbClr val="F9B074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cxnSp>
        <p:nvCxnSpPr>
          <p:cNvPr id="69" name="直接连接符 9"/>
          <p:cNvCxnSpPr>
            <a:stCxn id="70" idx="4"/>
            <a:endCxn id="73" idx="0"/>
          </p:cNvCxnSpPr>
          <p:nvPr/>
        </p:nvCxnSpPr>
        <p:spPr>
          <a:xfrm>
            <a:off x="4025900" y="3048000"/>
            <a:ext cx="6350" cy="2133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3"/>
          <p:cNvSpPr/>
          <p:nvPr/>
        </p:nvSpPr>
        <p:spPr>
          <a:xfrm>
            <a:off x="3754438" y="2492375"/>
            <a:ext cx="544513" cy="55562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椭圆 5"/>
          <p:cNvSpPr/>
          <p:nvPr/>
        </p:nvSpPr>
        <p:spPr>
          <a:xfrm>
            <a:off x="3754438" y="3409950"/>
            <a:ext cx="554038" cy="55562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" name="椭圆 6"/>
          <p:cNvSpPr/>
          <p:nvPr/>
        </p:nvSpPr>
        <p:spPr>
          <a:xfrm>
            <a:off x="3754438" y="4221163"/>
            <a:ext cx="554038" cy="55403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3" name="椭圆 7"/>
          <p:cNvSpPr/>
          <p:nvPr/>
        </p:nvSpPr>
        <p:spPr>
          <a:xfrm>
            <a:off x="3754438" y="5181600"/>
            <a:ext cx="554038" cy="55403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4" name="文本框 11"/>
          <p:cNvSpPr txBox="1"/>
          <p:nvPr/>
        </p:nvSpPr>
        <p:spPr>
          <a:xfrm>
            <a:off x="4354513" y="2536825"/>
            <a:ext cx="1817687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F29A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mưa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5" name="文本框 15"/>
          <p:cNvSpPr txBox="1"/>
          <p:nvPr/>
        </p:nvSpPr>
        <p:spPr>
          <a:xfrm>
            <a:off x="2806700" y="5157788"/>
            <a:ext cx="2162175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C8D8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sửa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6" name="文本框 17"/>
          <p:cNvSpPr txBox="1"/>
          <p:nvPr/>
        </p:nvSpPr>
        <p:spPr>
          <a:xfrm>
            <a:off x="2768600" y="3429000"/>
            <a:ext cx="2979738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A5C0A4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xưa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17432" name="组合 41"/>
          <p:cNvGrpSpPr/>
          <p:nvPr/>
        </p:nvGrpSpPr>
        <p:grpSpPr>
          <a:xfrm rot="-1730160">
            <a:off x="-176212" y="1339850"/>
            <a:ext cx="4689475" cy="1747838"/>
            <a:chOff x="370847" y="2785417"/>
            <a:chExt cx="6836818" cy="3126272"/>
          </a:xfrm>
        </p:grpSpPr>
        <p:sp>
          <p:nvSpPr>
            <p:cNvPr id="78" name="Freeform: Shape 37"/>
            <p:cNvSpPr/>
            <p:nvPr/>
          </p:nvSpPr>
          <p:spPr>
            <a:xfrm rot="1706723">
              <a:off x="366661" y="2777639"/>
              <a:ext cx="5353270" cy="1067646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47" name="Rectangle 57"/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/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9B074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lửa</a:t>
              </a:r>
              <a:endParaRPr lang="zh-CN" altLang="en-US" sz="3600" b="1" dirty="0">
                <a:solidFill>
                  <a:srgbClr val="F9B074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80" name="文本框 13"/>
          <p:cNvSpPr txBox="1"/>
          <p:nvPr/>
        </p:nvSpPr>
        <p:spPr>
          <a:xfrm>
            <a:off x="4308475" y="4230688"/>
            <a:ext cx="216535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B09277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ngựa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81" name="直接连接符 9"/>
          <p:cNvCxnSpPr>
            <a:stCxn id="82" idx="4"/>
            <a:endCxn id="85" idx="0"/>
          </p:cNvCxnSpPr>
          <p:nvPr/>
        </p:nvCxnSpPr>
        <p:spPr>
          <a:xfrm>
            <a:off x="6924675" y="3048000"/>
            <a:ext cx="6350" cy="2133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3"/>
          <p:cNvSpPr/>
          <p:nvPr/>
        </p:nvSpPr>
        <p:spPr>
          <a:xfrm>
            <a:off x="6653213" y="2492375"/>
            <a:ext cx="544513" cy="55562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3" name="椭圆 5"/>
          <p:cNvSpPr/>
          <p:nvPr/>
        </p:nvSpPr>
        <p:spPr>
          <a:xfrm>
            <a:off x="6653213" y="3409950"/>
            <a:ext cx="554038" cy="55562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4" name="椭圆 6"/>
          <p:cNvSpPr/>
          <p:nvPr/>
        </p:nvSpPr>
        <p:spPr>
          <a:xfrm>
            <a:off x="6653213" y="4221163"/>
            <a:ext cx="554038" cy="55403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5" name="椭圆 7"/>
          <p:cNvSpPr/>
          <p:nvPr/>
        </p:nvSpPr>
        <p:spPr>
          <a:xfrm>
            <a:off x="6653213" y="5181600"/>
            <a:ext cx="554038" cy="55403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lang="en-US" altLang="zh-CN" sz="15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lang="zh-CN" altLang="en-US" sz="15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6" name="文本框 11"/>
          <p:cNvSpPr txBox="1"/>
          <p:nvPr/>
        </p:nvSpPr>
        <p:spPr>
          <a:xfrm>
            <a:off x="7253288" y="2536825"/>
            <a:ext cx="1817687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F29A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mây</a:t>
            </a:r>
            <a:endParaRPr lang="zh-CN" altLang="en-US" sz="2700" b="1" dirty="0">
              <a:solidFill>
                <a:srgbClr val="F29A5B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7" name="文本框 15"/>
          <p:cNvSpPr txBox="1"/>
          <p:nvPr/>
        </p:nvSpPr>
        <p:spPr>
          <a:xfrm>
            <a:off x="5807075" y="5157788"/>
            <a:ext cx="2162175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C8D85B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vậy</a:t>
            </a:r>
            <a:endParaRPr lang="zh-CN" altLang="en-US" sz="2700" b="1" dirty="0">
              <a:solidFill>
                <a:srgbClr val="C8D85B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8" name="文本框 17"/>
          <p:cNvSpPr txBox="1"/>
          <p:nvPr/>
        </p:nvSpPr>
        <p:spPr>
          <a:xfrm>
            <a:off x="5768975" y="3429000"/>
            <a:ext cx="2979738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A5C0A4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xây</a:t>
            </a:r>
            <a:endParaRPr lang="zh-CN" altLang="en-US" sz="2700" b="1" dirty="0">
              <a:solidFill>
                <a:srgbClr val="A5C0A4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17442" name="组合 41"/>
          <p:cNvGrpSpPr/>
          <p:nvPr/>
        </p:nvGrpSpPr>
        <p:grpSpPr>
          <a:xfrm rot="-1730160">
            <a:off x="2714625" y="1371600"/>
            <a:ext cx="4570413" cy="1682750"/>
            <a:chOff x="370847" y="2785417"/>
            <a:chExt cx="6664565" cy="3009916"/>
          </a:xfrm>
        </p:grpSpPr>
        <p:sp>
          <p:nvSpPr>
            <p:cNvPr id="90" name="Freeform: Shape 37"/>
            <p:cNvSpPr/>
            <p:nvPr/>
          </p:nvSpPr>
          <p:spPr>
            <a:xfrm rot="1706723">
              <a:off x="367505" y="2780247"/>
              <a:ext cx="5354338" cy="1067668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45" name="Rectangle 57"/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/>
            <a:lstStyle>
              <a:lvl1pPr marL="341630" indent="-3416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680" indent="-28448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313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9B074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cây</a:t>
              </a:r>
              <a:endParaRPr lang="zh-CN" altLang="en-US" sz="3600" b="1" dirty="0">
                <a:solidFill>
                  <a:srgbClr val="F9B074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92" name="文本框 13"/>
          <p:cNvSpPr txBox="1"/>
          <p:nvPr/>
        </p:nvSpPr>
        <p:spPr>
          <a:xfrm>
            <a:off x="7207250" y="4230688"/>
            <a:ext cx="216535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700" b="1" dirty="0">
                <a:solidFill>
                  <a:srgbClr val="B09277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sấy</a:t>
            </a:r>
            <a:endParaRPr lang="zh-CN" altLang="en-US" sz="2700" b="1" dirty="0">
              <a:solidFill>
                <a:srgbClr val="B09277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80" grpId="0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Group 4"/>
          <p:cNvGrpSpPr/>
          <p:nvPr/>
        </p:nvGrpSpPr>
        <p:grpSpPr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19492" name="Freeform 5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3" name="Freeform 6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4" name="Freeform 7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5" name="Freeform 8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6" name="Freeform 9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7" name="Freeform 10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98" name="Freeform 11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9499" name="Group 12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9500" name="Picture 1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501" name="Picture 1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502" name="Picture 1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503" name="Picture 1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504" name="Picture 17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505" name="Picture 1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506" name="Picture 1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507" name="Picture 2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508" name="Picture 2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19459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9800" y="-838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23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43400" y="-838200"/>
            <a:ext cx="81915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53200" y="-685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2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26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27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28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6" name="Group 29"/>
          <p:cNvGrpSpPr/>
          <p:nvPr/>
        </p:nvGrpSpPr>
        <p:grpSpPr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19475" name="Freeform 30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76" name="Freeform 31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77" name="Freeform 32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78" name="Freeform 33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79" name="Freeform 34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0" name="Freeform 35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481" name="Freeform 36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9482" name="Group 37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9483" name="Picture 3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484" name="Picture 3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485" name="Picture 4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486" name="Picture 4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487" name="Picture 42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488" name="Picture 4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489" name="Picture 4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490" name="Picture 4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9491" name="Picture 4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19467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Picture 48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162425" y="5153025"/>
            <a:ext cx="81915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72200" y="5410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Rectangle 48"/>
          <p:cNvSpPr/>
          <p:nvPr/>
        </p:nvSpPr>
        <p:spPr>
          <a:xfrm>
            <a:off x="447934" y="850952"/>
            <a:ext cx="7553671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PHÒNG GIÁO DỤC ĐÀO TẠO HUYỆN NHƯ THANH</a:t>
            </a:r>
            <a:endParaRPr kumimoji="0" lang="en-US" sz="24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71" name="Picture 69" descr="BARRE JP59">
            <a:hlinkClick r:id="rId5" tooltip="&quot;Agrandir l'image de jp59.centerblog.net&quot;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188" y="1752600"/>
            <a:ext cx="4419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Rectangle 50"/>
          <p:cNvSpPr/>
          <p:nvPr/>
        </p:nvSpPr>
        <p:spPr>
          <a:xfrm>
            <a:off x="1262189" y="1316335"/>
            <a:ext cx="6361037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THỊ TRẤN BẾN SUNG</a:t>
            </a:r>
            <a:endParaRPr kumimoji="0" lang="vi-VN" sz="2400" b="1" i="0" u="none" strike="noStrike" kern="120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3" name="WordArt 15"/>
          <p:cNvSpPr>
            <a:spLocks noTextEdit="1"/>
          </p:cNvSpPr>
          <p:nvPr/>
        </p:nvSpPr>
        <p:spPr>
          <a:xfrm>
            <a:off x="2209800" y="4403725"/>
            <a:ext cx="4648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Tiếng Việt</a:t>
            </a:r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4" name="TextBox 9"/>
          <p:cNvSpPr txBox="1"/>
          <p:nvPr/>
        </p:nvSpPr>
        <p:spPr>
          <a:xfrm>
            <a:off x="1558925" y="5511800"/>
            <a:ext cx="6553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1630" indent="-3416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Giáo viên: Lường Thị Xuân</a:t>
            </a:r>
            <a:endParaRPr lang="en-US" altLang="en-US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2322</Words>
  <Application>WPS Slides</Application>
  <PresentationFormat/>
  <Paragraphs>246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HP001 4 hàng</vt:lpstr>
      <vt:lpstr>Segoe Print</vt:lpstr>
      <vt:lpstr>Times New Roman</vt:lpstr>
      <vt:lpstr>方正卡通简体</vt:lpstr>
      <vt:lpstr>Arial Rounded MT Bold</vt:lpstr>
      <vt:lpstr>Arial-Rounded</vt:lpstr>
      <vt:lpstr>Microsoft YaHei</vt:lpstr>
      <vt:lpstr>Calibri</vt:lpstr>
      <vt:lpstr>Arial-Rounded</vt:lpstr>
      <vt:lpstr>Arial Unicode MS</vt:lpstr>
      <vt:lpstr>1_Default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son nguyen</cp:lastModifiedBy>
  <cp:revision>223</cp:revision>
  <dcterms:created xsi:type="dcterms:W3CDTF">2002-01-01T10:07:35Z</dcterms:created>
  <dcterms:modified xsi:type="dcterms:W3CDTF">2025-05-01T03:29:34Z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96193015679145ED95F2440DCAFB019B_12</vt:lpwstr>
  </property>
  <property fmtid="{D5CDD505-2E9C-101B-9397-08002B2CF9AE}" pid="3" name="KSOProductBuildVer">
    <vt:lpwstr>1033-12.2.0.20795</vt:lpwstr>
  </property>
</Properties>
</file>