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322" r:id="rId2"/>
    <p:sldId id="280" r:id="rId3"/>
    <p:sldId id="510" r:id="rId4"/>
    <p:sldId id="511" r:id="rId5"/>
    <p:sldId id="512" r:id="rId6"/>
    <p:sldId id="509" r:id="rId7"/>
    <p:sldId id="555" r:id="rId8"/>
    <p:sldId id="556" r:id="rId9"/>
    <p:sldId id="557" r:id="rId10"/>
    <p:sldId id="561" r:id="rId11"/>
    <p:sldId id="558" r:id="rId12"/>
    <p:sldId id="560" r:id="rId13"/>
    <p:sldId id="559" r:id="rId14"/>
    <p:sldId id="537" r:id="rId15"/>
    <p:sldId id="495" r:id="rId16"/>
    <p:sldId id="417" r:id="rId17"/>
    <p:sldId id="562" r:id="rId18"/>
    <p:sldId id="563" r:id="rId19"/>
    <p:sldId id="536" r:id="rId20"/>
    <p:sldId id="500" r:id="rId21"/>
    <p:sldId id="538" r:id="rId22"/>
    <p:sldId id="541" r:id="rId23"/>
    <p:sldId id="549" r:id="rId24"/>
    <p:sldId id="545" r:id="rId25"/>
  </p:sldIdLst>
  <p:sldSz cx="9144000" cy="5143500" type="screen16x9"/>
  <p:notesSz cx="6858000" cy="9144000"/>
  <p:embeddedFontLst>
    <p:embeddedFont>
      <p:font typeface="Arial-Rounded" panose="020B0604020202020204" charset="0"/>
      <p:regular r:id="rId27"/>
      <p:bold r:id="rId28"/>
    </p:embeddedFon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0" d="100"/>
          <a:sy n="90" d="100"/>
        </p:scale>
        <p:origin x="672" y="84"/>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2CE36C-F021-405D-8C3C-1E95F4F3AA7F}" type="datetimeFigureOut">
              <a:rPr lang="en-US" smtClean="0"/>
              <a:t>20/4/2025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vuonchimviet.com/chim-co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vi.wikipedia.org/wiki/Linh_tr%C6%B0%E1%BB%9F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D34B836-989F-FE88-646A-5438DBAB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9"/>
            <a:ext cx="9144000" cy="512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6DAED44-192E-BDE9-F6FD-D8BC0F949785}"/>
              </a:ext>
            </a:extLst>
          </p:cNvPr>
          <p:cNvSpPr txBox="1">
            <a:spLocks/>
          </p:cNvSpPr>
          <p:nvPr/>
        </p:nvSpPr>
        <p:spPr>
          <a:xfrm>
            <a:off x="2000250" y="800100"/>
            <a:ext cx="5715000" cy="2268141"/>
          </a:xfrm>
          <a:prstGeom prst="rect">
            <a:avLst/>
          </a:prstGeom>
        </p:spPr>
        <p:txBody>
          <a:bodyPr lIns="51435" tIns="25718" rIns="51435" bIns="25718"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000" b="1" dirty="0">
                <a:solidFill>
                  <a:srgbClr val="FF0000"/>
                </a:solidFill>
                <a:latin typeface="Times New Roman" panose="02020603050405020304" pitchFamily="18" charset="0"/>
              </a:rPr>
              <a:t>NHIỆT LIỆT CHÀO MỪNG </a:t>
            </a:r>
          </a:p>
          <a:p>
            <a:pPr>
              <a:defRPr/>
            </a:pPr>
            <a:r>
              <a:rPr lang="en-US" sz="3000" b="1" dirty="0">
                <a:solidFill>
                  <a:srgbClr val="FF0000"/>
                </a:solidFill>
                <a:latin typeface="Times New Roman" panose="02020603050405020304" pitchFamily="18" charset="0"/>
              </a:rPr>
              <a:t>CÁC THẦY, CÔ VỀ DỰ GIỜ</a:t>
            </a:r>
          </a:p>
          <a:p>
            <a:pPr>
              <a:defRPr/>
            </a:pPr>
            <a:endParaRPr lang="en-US" sz="3000" b="1" dirty="0">
              <a:solidFill>
                <a:srgbClr val="FF0000"/>
              </a:solidFill>
              <a:latin typeface="Times New Roman" panose="02020603050405020304" pitchFamily="18" charset="0"/>
            </a:endParaRPr>
          </a:p>
          <a:p>
            <a:pPr>
              <a:defRPr/>
            </a:pPr>
            <a:r>
              <a:rPr lang="en-US" sz="3000" b="1" dirty="0">
                <a:solidFill>
                  <a:schemeClr val="accent1">
                    <a:lumMod val="75000"/>
                  </a:schemeClr>
                </a:solidFill>
                <a:latin typeface="Times New Roman" panose="02020603050405020304" pitchFamily="18" charset="0"/>
              </a:rPr>
              <a:t>MÔN: TIẾNG VIỆT</a:t>
            </a:r>
          </a:p>
        </p:txBody>
      </p:sp>
      <p:sp>
        <p:nvSpPr>
          <p:cNvPr id="5" name="矩形 3">
            <a:extLst>
              <a:ext uri="{FF2B5EF4-FFF2-40B4-BE49-F238E27FC236}">
                <a16:creationId xmlns:a16="http://schemas.microsoft.com/office/drawing/2014/main" id="{E8BBB166-2FA3-B4B5-7E6D-CBA0AA797C05}"/>
              </a:ext>
            </a:extLst>
          </p:cNvPr>
          <p:cNvSpPr/>
          <p:nvPr/>
        </p:nvSpPr>
        <p:spPr>
          <a:xfrm>
            <a:off x="2534841" y="3103960"/>
            <a:ext cx="4608909" cy="777627"/>
          </a:xfrm>
          <a:prstGeom prst="rect">
            <a:avLst/>
          </a:prstGeom>
        </p:spPr>
        <p:txBody>
          <a:bodyPr lIns="38587" tIns="19293" rIns="38587" bIns="19293">
            <a:spAutoFit/>
          </a:bodyPr>
          <a:lstStyle/>
          <a:p>
            <a:pPr algn="ctr">
              <a:defRPr/>
            </a:pPr>
            <a:r>
              <a:rPr lang="en-US" altLang="zh-CN" sz="2400" b="1" dirty="0" err="1">
                <a:latin typeface="Times New Roman" panose="02020603050405020304" pitchFamily="18" charset="0"/>
                <a:ea typeface="Microsoft YaHei" panose="020B0503020204020204" charset="-122"/>
                <a:cs typeface="Times New Roman" panose="02020603050405020304" pitchFamily="18" charset="0"/>
              </a:rPr>
              <a:t>Giáo</a:t>
            </a:r>
            <a:r>
              <a:rPr lang="en-US" altLang="zh-CN" sz="2400" b="1" dirty="0">
                <a:latin typeface="Times New Roman" panose="02020603050405020304" pitchFamily="18" charset="0"/>
                <a:ea typeface="Microsoft YaHei" panose="020B0503020204020204" charset="-122"/>
                <a:cs typeface="Times New Roman" panose="02020603050405020304" pitchFamily="18" charset="0"/>
              </a:rPr>
              <a:t> </a:t>
            </a:r>
            <a:r>
              <a:rPr lang="en-US" altLang="zh-CN" sz="2400" b="1" dirty="0" err="1">
                <a:latin typeface="Times New Roman" panose="02020603050405020304" pitchFamily="18" charset="0"/>
                <a:ea typeface="Microsoft YaHei" panose="020B0503020204020204" charset="-122"/>
                <a:cs typeface="Times New Roman" panose="02020603050405020304" pitchFamily="18" charset="0"/>
              </a:rPr>
              <a:t>viên</a:t>
            </a:r>
            <a:r>
              <a:rPr lang="en-US" altLang="zh-CN" sz="2400" b="1" dirty="0">
                <a:latin typeface="Times New Roman" panose="02020603050405020304" pitchFamily="18" charset="0"/>
                <a:ea typeface="Microsoft YaHei" panose="020B0503020204020204" charset="-122"/>
                <a:cs typeface="Times New Roman" panose="02020603050405020304" pitchFamily="18" charset="0"/>
              </a:rPr>
              <a:t>: </a:t>
            </a:r>
            <a:r>
              <a:rPr lang="en-US" altLang="zh-CN" sz="2400" b="1" dirty="0" err="1">
                <a:latin typeface="Times New Roman" panose="02020603050405020304" pitchFamily="18" charset="0"/>
                <a:ea typeface="Microsoft YaHei" panose="020B0503020204020204" charset="-122"/>
                <a:cs typeface="Times New Roman" panose="02020603050405020304" pitchFamily="18" charset="0"/>
              </a:rPr>
              <a:t>Vũ</a:t>
            </a:r>
            <a:r>
              <a:rPr lang="en-US" altLang="zh-CN" sz="2400" b="1" dirty="0">
                <a:latin typeface="Times New Roman" panose="02020603050405020304" pitchFamily="18" charset="0"/>
                <a:ea typeface="Microsoft YaHei" panose="020B0503020204020204" charset="-122"/>
                <a:cs typeface="Times New Roman" panose="02020603050405020304" pitchFamily="18" charset="0"/>
              </a:rPr>
              <a:t> </a:t>
            </a:r>
            <a:r>
              <a:rPr lang="en-US" altLang="zh-CN" sz="2400" b="1" dirty="0" err="1">
                <a:latin typeface="Times New Roman" panose="02020603050405020304" pitchFamily="18" charset="0"/>
                <a:ea typeface="Microsoft YaHei" panose="020B0503020204020204" charset="-122"/>
                <a:cs typeface="Times New Roman" panose="02020603050405020304" pitchFamily="18" charset="0"/>
              </a:rPr>
              <a:t>Thị</a:t>
            </a:r>
            <a:r>
              <a:rPr lang="en-US" altLang="zh-CN" sz="2400" b="1" dirty="0">
                <a:latin typeface="Times New Roman" panose="02020603050405020304" pitchFamily="18" charset="0"/>
                <a:ea typeface="Microsoft YaHei" panose="020B0503020204020204" charset="-122"/>
                <a:cs typeface="Times New Roman" panose="02020603050405020304" pitchFamily="18" charset="0"/>
              </a:rPr>
              <a:t> </a:t>
            </a:r>
            <a:r>
              <a:rPr lang="en-US" altLang="zh-CN" sz="2400" b="1" dirty="0" err="1">
                <a:latin typeface="Times New Roman" panose="02020603050405020304" pitchFamily="18" charset="0"/>
                <a:ea typeface="Microsoft YaHei" panose="020B0503020204020204" charset="-122"/>
                <a:cs typeface="Times New Roman" panose="02020603050405020304" pitchFamily="18" charset="0"/>
              </a:rPr>
              <a:t>Diễm</a:t>
            </a:r>
            <a:endParaRPr lang="en-US" altLang="zh-CN" sz="2400" b="1" dirty="0">
              <a:latin typeface="Times New Roman" panose="02020603050405020304" pitchFamily="18" charset="0"/>
              <a:ea typeface="Microsoft YaHei" panose="020B0503020204020204" charset="-122"/>
              <a:cs typeface="Times New Roman" panose="02020603050405020304" pitchFamily="18" charset="0"/>
            </a:endParaRPr>
          </a:p>
          <a:p>
            <a:pPr algn="ctr">
              <a:defRPr/>
            </a:pPr>
            <a:r>
              <a:rPr lang="en-US" sz="2400" b="1" dirty="0" err="1">
                <a:latin typeface="Times New Roman" panose="02020603050405020304" pitchFamily="18" charset="0"/>
                <a:ea typeface="Microsoft YaHei" panose="020B0503020204020204" charset="-122"/>
                <a:cs typeface="Times New Roman" panose="02020603050405020304" pitchFamily="18" charset="0"/>
              </a:rPr>
              <a:t>Trường</a:t>
            </a:r>
            <a:r>
              <a:rPr lang="en-US" sz="2400" b="1" dirty="0">
                <a:latin typeface="Times New Roman" panose="02020603050405020304" pitchFamily="18" charset="0"/>
                <a:ea typeface="Microsoft YaHei" panose="020B0503020204020204" charset="-122"/>
                <a:cs typeface="Times New Roman" panose="02020603050405020304" pitchFamily="18" charset="0"/>
              </a:rPr>
              <a:t> </a:t>
            </a:r>
            <a:r>
              <a:rPr lang="en-US" sz="2400" b="1" dirty="0" err="1">
                <a:latin typeface="Times New Roman" panose="02020603050405020304" pitchFamily="18" charset="0"/>
                <a:ea typeface="Microsoft YaHei" panose="020B0503020204020204" charset="-122"/>
                <a:cs typeface="Times New Roman" panose="02020603050405020304" pitchFamily="18" charset="0"/>
              </a:rPr>
              <a:t>Tiểu</a:t>
            </a:r>
            <a:r>
              <a:rPr lang="en-US" sz="2400" b="1" dirty="0">
                <a:latin typeface="Times New Roman" panose="02020603050405020304" pitchFamily="18" charset="0"/>
                <a:ea typeface="Microsoft YaHei" panose="020B0503020204020204" charset="-122"/>
                <a:cs typeface="Times New Roman" panose="02020603050405020304" pitchFamily="18" charset="0"/>
              </a:rPr>
              <a:t> </a:t>
            </a:r>
            <a:r>
              <a:rPr lang="en-US" sz="2400" b="1" dirty="0" err="1">
                <a:latin typeface="Times New Roman" panose="02020603050405020304" pitchFamily="18" charset="0"/>
                <a:ea typeface="Microsoft YaHei" panose="020B0503020204020204" charset="-122"/>
                <a:cs typeface="Times New Roman" panose="02020603050405020304" pitchFamily="18" charset="0"/>
              </a:rPr>
              <a:t>học</a:t>
            </a:r>
            <a:r>
              <a:rPr lang="en-US" sz="2400" b="1" dirty="0">
                <a:latin typeface="Times New Roman" panose="02020603050405020304" pitchFamily="18" charset="0"/>
                <a:ea typeface="Microsoft YaHei" panose="020B0503020204020204" charset="-122"/>
                <a:cs typeface="Times New Roman" panose="02020603050405020304" pitchFamily="18" charset="0"/>
              </a:rPr>
              <a:t> </a:t>
            </a:r>
            <a:r>
              <a:rPr lang="en-US" sz="2400" b="1" dirty="0" err="1">
                <a:latin typeface="Times New Roman" panose="02020603050405020304" pitchFamily="18" charset="0"/>
                <a:ea typeface="Microsoft YaHei" panose="020B0503020204020204" charset="-122"/>
                <a:cs typeface="Times New Roman" panose="02020603050405020304" pitchFamily="18" charset="0"/>
              </a:rPr>
              <a:t>Hùng</a:t>
            </a:r>
            <a:r>
              <a:rPr lang="en-US" sz="2400" b="1" dirty="0">
                <a:latin typeface="Times New Roman" panose="02020603050405020304" pitchFamily="18" charset="0"/>
                <a:ea typeface="Microsoft YaHei" panose="020B0503020204020204" charset="-122"/>
                <a:cs typeface="Times New Roman" panose="02020603050405020304" pitchFamily="18" charset="0"/>
              </a:rPr>
              <a:t> </a:t>
            </a:r>
            <a:r>
              <a:rPr lang="en-US" sz="2400" b="1" dirty="0" err="1">
                <a:latin typeface="Times New Roman" panose="02020603050405020304" pitchFamily="18" charset="0"/>
                <a:ea typeface="Microsoft YaHei" panose="020B0503020204020204" charset="-122"/>
                <a:cs typeface="Times New Roman" panose="02020603050405020304" pitchFamily="18" charset="0"/>
              </a:rPr>
              <a:t>Thắng</a:t>
            </a:r>
            <a:endParaRPr lang="en-US" sz="2400" kern="1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đá</a:t>
            </a:r>
            <a:r>
              <a:rPr lang="vi-VN" sz="2000"/>
              <a:t> là một loài chim thuộc </a:t>
            </a:r>
            <a:r>
              <a:rPr lang="vi-VN" sz="2000">
                <a:hlinkClick r:id="rId3" tooltip="Họ Sáo"/>
              </a:rPr>
              <a:t>Họ Sáo</a:t>
            </a:r>
            <a:r>
              <a:rPr lang="vi-VN" sz="2000"/>
              <a:t> (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en-US" sz="2000"/>
              <a:t> Yểng n</a:t>
            </a:r>
            <a:r>
              <a:rPr lang="vi-VN" sz="2000"/>
              <a:t>goài tiếng hót hay, chúng còn có thể bắt chước tiếng người rất rõ.</a:t>
            </a:r>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a:t>   </a:t>
            </a:r>
            <a:r>
              <a:rPr lang="vi-VN" sz="3200">
                <a:solidFill>
                  <a:srgbClr val="FF0000"/>
                </a:solidFill>
              </a:rPr>
              <a:t>Mèo 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a:p>
          <a:p>
            <a:r>
              <a:rPr lang="vi-VN" sz="1800"/>
              <a:t>Mèo rừng Việt Nam đang phải đứng trước nguy cơ bị suy giảm về số lượng</a:t>
            </a:r>
            <a:r>
              <a:rPr lang="en-US" sz="180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64570" y="0"/>
            <a:ext cx="5819885" cy="4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776" y="3946980"/>
            <a:ext cx="8567472" cy="1015663"/>
          </a:xfrm>
          <a:prstGeom prst="rect">
            <a:avLst/>
          </a:prstGeom>
          <a:solidFill>
            <a:srgbClr val="007434"/>
          </a:solidFill>
        </p:spPr>
        <p:txBody>
          <a:bodyPr wrap="square">
            <a:spAutoFit/>
          </a:bodyPr>
          <a:lstStyle/>
          <a:p>
            <a:r>
              <a:rPr lang="vi-VN" sz="2000">
                <a:solidFill>
                  <a:schemeClr val="bg1"/>
                </a:solidFill>
              </a:rPr>
              <a:t>Rừng xanh là nơi tụ hội của rất nhiều con vật . Mỗi con vật có đặc tính và tài năng riêng , rất đặc biệt . Chúng ta sẽ c</a:t>
            </a:r>
            <a:r>
              <a:rPr lang="en-US" sz="2000">
                <a:solidFill>
                  <a:schemeClr val="bg1"/>
                </a:solidFill>
              </a:rPr>
              <a:t>ù</a:t>
            </a:r>
            <a:r>
              <a:rPr lang="vi-VN" sz="2000">
                <a:solidFill>
                  <a:schemeClr val="bg1"/>
                </a:solidFill>
              </a:rPr>
              <a:t>ng đọc VB Cuộc thi tài năng rừng xanh để khám phá tài năng của các con vật</a:t>
            </a:r>
            <a:endParaRPr lang="en-US" sz="20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62125" cy="521970"/>
          </a:xfrm>
          <a:prstGeom prst="rect">
            <a:avLst/>
          </a:prstGeom>
          <a:noFill/>
        </p:spPr>
        <p:txBody>
          <a:bodyPr wrap="none" rtlCol="0">
            <a:spAutoFit/>
          </a:bodyPr>
          <a:lstStyle/>
          <a:p>
            <a:r>
              <a:rPr lang="en-US" sz="2800"/>
              <a:t>(n</a:t>
            </a:r>
            <a:r>
              <a:rPr lang="vi-VN" altLang="en-US" sz="2800"/>
              <a:t>i</a:t>
            </a:r>
            <a:r>
              <a:rPr lang="en-US" sz="2800"/>
              <a:t>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Đúng như </a:t>
            </a:r>
            <a:r>
              <a:rPr lang="vi-VN" altLang="en-US" sz="2500">
                <a:ea typeface="Arial-Rounded" panose="020B0604020202020204" pitchFamily="34" charset="0"/>
                <a:cs typeface="Arial-Rounded" panose="020B0604020202020204" pitchFamily="34" charset="0"/>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67462" y="133613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40122" y="181436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7341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73276"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16631" y="292535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53788"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a:t>         THIÊN NHIÊN KÌ THÚ</a:t>
            </a:r>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B050"/>
                </a:solidFill>
              </a:rPr>
              <a:t>6</a:t>
            </a:r>
          </a:p>
        </p:txBody>
      </p:sp>
      <p:grpSp>
        <p:nvGrpSpPr>
          <p:cNvPr id="3" name="Group 2"/>
          <p:cNvGrpSpPr/>
          <p:nvPr/>
        </p:nvGrpSpPr>
        <p:grpSpPr>
          <a:xfrm>
            <a:off x="1992985"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145456"/>
            <a:ext cx="5916891" cy="584763"/>
          </a:xfrm>
          <a:prstGeom prst="rect">
            <a:avLst/>
          </a:prstGeom>
          <a:noFill/>
        </p:spPr>
        <p:txBody>
          <a:bodyPr wrap="square" lIns="91428" tIns="45714" rIns="91428" bIns="45714" rtlCol="0">
            <a:spAutoFit/>
          </a:bodyPr>
          <a:lstStyle/>
          <a:p>
            <a:pPr algn="ctr"/>
            <a:r>
              <a:rPr lang="en-US" sz="3200" b="1">
                <a:solidFill>
                  <a:srgbClr val="00B050"/>
                </a:solidFill>
                <a:latin typeface="Arial" panose="020B0604020202020204" pitchFamily="34" charset="0"/>
                <a:ea typeface="Arial-Rounded" panose="020B0604020202020204" pitchFamily="34" charset="0"/>
                <a:cs typeface="Arial" panose="020B0604020202020204" pitchFamily="34" charset="0"/>
              </a:rPr>
              <a:t>Cuộc thi tài năng rừng xanh</a:t>
            </a:r>
          </a:p>
        </p:txBody>
      </p:sp>
      <p:sp>
        <p:nvSpPr>
          <p:cNvPr id="4" name="Oval 3"/>
          <p:cNvSpPr/>
          <p:nvPr/>
        </p:nvSpPr>
        <p:spPr>
          <a:xfrm>
            <a:off x="1300162" y="1937790"/>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mn-lt"/>
                <a:ea typeface="Arial-Rounded" panose="020B0604020202020204" pitchFamily="34" charset="0"/>
                <a:cs typeface="Arial-Rounded" panose="020B0604020202020204" pitchFamily="34" charset="0"/>
              </a:rPr>
              <a:t>Bài</a:t>
            </a:r>
          </a:p>
          <a:p>
            <a:pPr algn="ctr"/>
            <a:r>
              <a:rPr lang="en-US" sz="3600" b="1">
                <a:solidFill>
                  <a:schemeClr val="bg1"/>
                </a:solidFill>
                <a:latin typeface="+mn-lt"/>
                <a:ea typeface="Arial-Rounded" panose="020B0604020202020204" pitchFamily="34" charset="0"/>
                <a:cs typeface="Times New Roman" panose="020206030504050203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6325"/>
          </a:xfrm>
          <a:prstGeom prst="rect">
            <a:avLst/>
          </a:prstGeom>
        </p:spPr>
        <p:txBody>
          <a:bodyPr wrap="square">
            <a:spAutoFit/>
          </a:bodyPr>
          <a:lstStyle/>
          <a:p>
            <a:pPr lvl="1" algn="just"/>
            <a:r>
              <a:rPr lang="en-US" sz="3200">
                <a:solidFill>
                  <a:srgbClr val="0070C0"/>
                </a:solidFill>
              </a:rPr>
              <a:t> </a:t>
            </a:r>
            <a:r>
              <a:rPr lang="en-US" sz="32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Arial-Rounded" panose="020B0604020202020204" pitchFamily="34" charset="0"/>
                <a:cs typeface="Arial-Rounded" panose="020B0604020202020204" pitchFamily="34" charset="0"/>
                <a:sym typeface="+mn-ea"/>
              </a:rPr>
              <a:t>Đúng như </a:t>
            </a:r>
            <a:r>
              <a:rPr lang="vi-VN" altLang="en-US" sz="32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Arial-Rounded" panose="020B0604020202020204" pitchFamily="34" charset="0"/>
                <a:cs typeface="Arial-Rounded" panose="020B0604020202020204" pitchFamily="34" charset="0"/>
                <a:sym typeface="+mn-ea"/>
              </a:rPr>
              <a:t>dự kiến</a:t>
            </a:r>
            <a:r>
              <a:rPr lang="en-US" sz="3200">
                <a:solidFill>
                  <a:srgbClr val="0070C0"/>
                </a:solidFill>
                <a:ea typeface="Arial-Rounded" panose="020B0604020202020204" pitchFamily="34" charset="0"/>
                <a:cs typeface="Arial-Rounded" panose="020B0604020202020204" pitchFamily="34" charset="0"/>
              </a:rPr>
              <a:t>, cuộc thi mở đầu bằng tiết mục của chim yểng.</a:t>
            </a:r>
            <a:endParaRPr lang="en-US" sz="320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a:t>Luyện đọc câu dài</a:t>
            </a:r>
            <a:endParaRPr lang="en-US" sz="2800">
              <a:solidFill>
                <a:srgbClr val="FF0000"/>
              </a:solidFill>
            </a:endParaRPr>
          </a:p>
        </p:txBody>
      </p:sp>
      <p:grpSp>
        <p:nvGrpSpPr>
          <p:cNvPr id="5" name="Group 4"/>
          <p:cNvGrpSpPr/>
          <p:nvPr/>
        </p:nvGrpSpPr>
        <p:grpSpPr>
          <a:xfrm>
            <a:off x="5005653" y="1531883"/>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4453647" y="103499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dirty="0">
                <a:solidFill>
                  <a:srgbClr val="0070C0"/>
                </a:solidFill>
                <a:ea typeface="Arial-Rounded" panose="020B0604020202020204" pitchFamily="34" charset="0"/>
                <a:cs typeface="Arial-Rounded" panose="020B0604020202020204" pitchFamily="34" charset="0"/>
              </a:rPr>
              <a:t>Chim </a:t>
            </a:r>
            <a:r>
              <a:rPr lang="en-US" sz="2800" dirty="0" err="1">
                <a:solidFill>
                  <a:srgbClr val="0070C0"/>
                </a:solidFill>
                <a:ea typeface="Arial-Rounded" panose="020B0604020202020204" pitchFamily="34" charset="0"/>
                <a:cs typeface="Arial-Rounded" panose="020B0604020202020204" pitchFamily="34" charset="0"/>
              </a:rPr>
              <a:t>công</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khiến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khán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giả</a:t>
            </a:r>
            <a:r>
              <a:rPr lang="en-US" sz="2800" dirty="0">
                <a:solidFill>
                  <a:srgbClr val="0070C0"/>
                </a:solidFill>
                <a:ea typeface="Arial-Rounded" panose="020B0604020202020204" pitchFamily="34" charset="0"/>
                <a:cs typeface="Arial-Rounded" panose="020B0604020202020204" pitchFamily="34" charset="0"/>
              </a:rPr>
              <a:t> say </a:t>
            </a:r>
            <a:r>
              <a:rPr lang="en-US" sz="2800" dirty="0" err="1">
                <a:solidFill>
                  <a:srgbClr val="0070C0"/>
                </a:solidFill>
                <a:ea typeface="Arial-Rounded" panose="020B0604020202020204" pitchFamily="34" charset="0"/>
                <a:cs typeface="Arial-Rounded" panose="020B0604020202020204" pitchFamily="34" charset="0"/>
              </a:rPr>
              <a:t>mê</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chuếnh</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choáng</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vì</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điệu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múa</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tuyệt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đẹp</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Voọc</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xám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với</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tiết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mục</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cây</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điêu</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luyện</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làm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tất</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cả</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trầm</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trồ</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thích</a:t>
            </a:r>
            <a:r>
              <a:rPr lang="en-US" sz="2800" dirty="0">
                <a:solidFill>
                  <a:srgbClr val="0070C0"/>
                </a:solidFill>
                <a:ea typeface="Arial-Rounded" panose="020B0604020202020204" pitchFamily="34" charset="0"/>
                <a:cs typeface="Arial-Rounded" panose="020B0604020202020204" pitchFamily="34" charset="0"/>
              </a:rPr>
              <a:t> </a:t>
            </a:r>
            <a:r>
              <a:rPr lang="en-US" sz="2800" dirty="0" err="1">
                <a:solidFill>
                  <a:srgbClr val="0070C0"/>
                </a:solidFill>
                <a:ea typeface="Arial-Rounded" panose="020B0604020202020204" pitchFamily="34" charset="0"/>
                <a:cs typeface="Arial-Rounded" panose="020B0604020202020204" pitchFamily="34" charset="0"/>
              </a:rPr>
              <a:t>thú</a:t>
            </a:r>
            <a:r>
              <a:rPr lang="en-US" sz="2800" dirty="0">
                <a:solidFill>
                  <a:srgbClr val="0070C0"/>
                </a:solidFill>
                <a:ea typeface="Arial-Rounded" panose="020B0604020202020204" pitchFamily="34" charset="0"/>
                <a:cs typeface="Arial-Rounded" panose="020B0604020202020204" pitchFamily="34" charset="0"/>
              </a:rPr>
              <a:t>.</a:t>
            </a:r>
          </a:p>
        </p:txBody>
      </p:sp>
      <p:cxnSp>
        <p:nvCxnSpPr>
          <p:cNvPr id="23" name="Straight Connector 22"/>
          <p:cNvCxnSpPr/>
          <p:nvPr/>
        </p:nvCxnSpPr>
        <p:spPr>
          <a:xfrm flipH="1">
            <a:off x="7583222" y="104645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04420" y="2302606"/>
            <a:ext cx="140970" cy="450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22077" y="227357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43312" y="153081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914945" y="2724533"/>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532306" y="2724533"/>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2607075" y="320056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78076" y="316330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44043" y="3503627"/>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grpSp>
        <p:nvGrpSpPr>
          <p:cNvPr id="5" name="Group 4"/>
          <p:cNvGrpSpPr/>
          <p:nvPr/>
        </p:nvGrpSpPr>
        <p:grpSpPr>
          <a:xfrm>
            <a:off x="6538640" y="3238483"/>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a:t>Giải nghĩa : </a:t>
            </a:r>
            <a:r>
              <a:rPr lang="en-US" sz="2000">
                <a:solidFill>
                  <a:srgbClr val="E80888"/>
                </a:solidFill>
              </a:rPr>
              <a:t>niêm yết, chuếnh choáng, trầm trồ, điêu luyện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963" y="170121"/>
            <a:ext cx="3051544" cy="2147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lowchart: Document 4"/>
          <p:cNvSpPr/>
          <p:nvPr/>
        </p:nvSpPr>
        <p:spPr>
          <a:xfrm>
            <a:off x="567266" y="170121"/>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niêm yết</a:t>
            </a:r>
          </a:p>
        </p:txBody>
      </p:sp>
      <p:sp>
        <p:nvSpPr>
          <p:cNvPr id="7" name="TextBox 6"/>
          <p:cNvSpPr txBox="1"/>
          <p:nvPr/>
        </p:nvSpPr>
        <p:spPr>
          <a:xfrm>
            <a:off x="567267" y="1010092"/>
            <a:ext cx="3209790" cy="1200329"/>
          </a:xfrm>
          <a:prstGeom prst="rect">
            <a:avLst/>
          </a:prstGeom>
          <a:noFill/>
        </p:spPr>
        <p:txBody>
          <a:bodyPr wrap="square" rtlCol="0">
            <a:spAutoFit/>
          </a:bodyPr>
          <a:lstStyle/>
          <a:p>
            <a:r>
              <a:rPr lang="en-US" sz="2400"/>
              <a:t>dán giấy </a:t>
            </a:r>
            <a:r>
              <a:rPr lang="vi-VN" sz="2400"/>
              <a:t>công bố chương trình cuộc thi để mọi người biết </a:t>
            </a:r>
            <a:endParaRPr lang="en-US" sz="2400"/>
          </a:p>
        </p:txBody>
      </p:sp>
      <p:sp>
        <p:nvSpPr>
          <p:cNvPr id="8" name="Rounded Rectangle 7"/>
          <p:cNvSpPr/>
          <p:nvPr/>
        </p:nvSpPr>
        <p:spPr>
          <a:xfrm>
            <a:off x="4763386" y="170121"/>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4849689" y="170121"/>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chuếnh choáng </a:t>
            </a:r>
            <a:endParaRPr lang="en-US" sz="2800" b="1"/>
          </a:p>
        </p:txBody>
      </p:sp>
      <p:sp>
        <p:nvSpPr>
          <p:cNvPr id="10" name="TextBox 9"/>
          <p:cNvSpPr txBox="1"/>
          <p:nvPr/>
        </p:nvSpPr>
        <p:spPr>
          <a:xfrm>
            <a:off x="4849690" y="1010092"/>
            <a:ext cx="4060394" cy="1569660"/>
          </a:xfrm>
          <a:prstGeom prst="rect">
            <a:avLst/>
          </a:prstGeom>
          <a:noFill/>
        </p:spPr>
        <p:txBody>
          <a:bodyPr wrap="square" rtlCol="0">
            <a:spAutoFit/>
          </a:bodyPr>
          <a:lstStyle/>
          <a:p>
            <a:r>
              <a:rPr lang="vi-VN" sz="2400"/>
              <a:t>cảm giác không còn tỉnh táo giống như khi say của khán giả trước điệu múa tuyệt đẹp của chim công </a:t>
            </a:r>
            <a:endParaRPr lang="en-US" sz="240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trầm trồ</a:t>
            </a:r>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điêu luyện</a:t>
            </a:r>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a:fillRect/>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animBg="1"/>
      <p:bldP spid="9" grpId="0" animBg="1"/>
      <p:bldP spid="10" grpId="0"/>
      <p:bldP spid="11" grpId="0" animBg="1"/>
      <p:bldP spid="12" grpId="0" animBg="1"/>
      <p:bldP spid="13" grpId="0"/>
      <p:bldP spid="14" grpId="0" animBg="1"/>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grpSp>
        <p:nvGrpSpPr>
          <p:cNvPr id="5" name="Group 4"/>
          <p:cNvGrpSpPr/>
          <p:nvPr/>
        </p:nvGrpSpPr>
        <p:grpSpPr>
          <a:xfrm>
            <a:off x="6563690" y="3262437"/>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a:solidFill>
                  <a:schemeClr val="bg1"/>
                </a:solidFill>
              </a:rPr>
              <a:t>Em trả lời nhanh nhé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780893" cy="1508105"/>
          </a:xfrm>
          <a:prstGeom prst="rect">
            <a:avLst/>
          </a:prstGeom>
          <a:noFill/>
        </p:spPr>
        <p:txBody>
          <a:bodyPr wrap="square" rtlCol="0">
            <a:spAutoFit/>
          </a:bodyPr>
          <a:lstStyle/>
          <a:p>
            <a:pPr algn="ctr"/>
            <a:r>
              <a:rPr lang="en-US" sz="2400" b="1" dirty="0">
                <a:solidFill>
                  <a:srgbClr val="FFFF00"/>
                </a:solidFill>
              </a:rPr>
              <a:t>CÂU HỎI 1</a:t>
            </a:r>
          </a:p>
          <a:p>
            <a:r>
              <a:rPr lang="en-US" sz="3200" dirty="0">
                <a:solidFill>
                  <a:schemeClr val="bg1"/>
                </a:solidFill>
              </a:rPr>
              <a:t>Trong </a:t>
            </a:r>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a:t>
            </a:r>
            <a:r>
              <a:rPr lang="en-US" sz="3600" i="1" dirty="0">
                <a:solidFill>
                  <a:srgbClr val="FFFF00"/>
                </a:solidFill>
              </a:rPr>
              <a:t>Chúa </a:t>
            </a:r>
            <a:r>
              <a:rPr lang="en-US" sz="3600" i="1" dirty="0" err="1">
                <a:solidFill>
                  <a:srgbClr val="FFFF00"/>
                </a:solidFill>
              </a:rPr>
              <a:t>tể</a:t>
            </a:r>
            <a:r>
              <a:rPr lang="en-US" sz="3600" i="1" dirty="0">
                <a:solidFill>
                  <a:srgbClr val="FFFF00"/>
                </a:solidFill>
              </a:rPr>
              <a:t> </a:t>
            </a:r>
            <a:r>
              <a:rPr lang="en-US" sz="3600" i="1" dirty="0" err="1">
                <a:solidFill>
                  <a:srgbClr val="FFFF00"/>
                </a:solidFill>
              </a:rPr>
              <a:t>rừng</a:t>
            </a:r>
            <a:r>
              <a:rPr lang="en-US" sz="3600" i="1" dirty="0">
                <a:solidFill>
                  <a:srgbClr val="FFFF00"/>
                </a:solidFill>
              </a:rPr>
              <a:t> </a:t>
            </a:r>
            <a:r>
              <a:rPr lang="en-US" sz="3600" i="1" dirty="0" err="1">
                <a:solidFill>
                  <a:srgbClr val="FFFF00"/>
                </a:solidFill>
              </a:rPr>
              <a:t>xanh</a:t>
            </a:r>
            <a:r>
              <a:rPr lang="en-US" sz="3600" i="1" dirty="0">
                <a:solidFill>
                  <a:srgbClr val="FFFF00"/>
                </a:solidFill>
              </a:rPr>
              <a:t> </a:t>
            </a:r>
            <a:r>
              <a:rPr lang="en-US" sz="3200" dirty="0">
                <a:solidFill>
                  <a:schemeClr val="bg1"/>
                </a:solidFill>
              </a:rPr>
              <a:t>Con </a:t>
            </a:r>
            <a:r>
              <a:rPr lang="en-US" sz="3200" dirty="0" err="1">
                <a:solidFill>
                  <a:schemeClr val="bg1"/>
                </a:solidFill>
              </a:rPr>
              <a:t>hổ</a:t>
            </a:r>
            <a:r>
              <a:rPr lang="en-US" sz="3200" dirty="0">
                <a:solidFill>
                  <a:schemeClr val="bg1"/>
                </a:solidFill>
              </a:rPr>
              <a:t> </a:t>
            </a:r>
            <a:r>
              <a:rPr lang="en-US" sz="3200" dirty="0" err="1">
                <a:solidFill>
                  <a:schemeClr val="bg1"/>
                </a:solidFill>
              </a:rPr>
              <a:t>là</a:t>
            </a:r>
            <a:r>
              <a:rPr lang="en-US" sz="3200" dirty="0">
                <a:solidFill>
                  <a:schemeClr val="bg1"/>
                </a:solidFill>
              </a:rPr>
              <a:t> </a:t>
            </a:r>
            <a:r>
              <a:rPr lang="en-US" sz="3200" dirty="0" err="1">
                <a:solidFill>
                  <a:schemeClr val="bg1"/>
                </a:solidFill>
              </a:rPr>
              <a:t>loài</a:t>
            </a:r>
            <a:r>
              <a:rPr lang="en-US" sz="3200" dirty="0">
                <a:solidFill>
                  <a:schemeClr val="bg1"/>
                </a:solidFill>
              </a:rPr>
              <a:t> </a:t>
            </a:r>
            <a:r>
              <a:rPr lang="en-US" sz="3200" dirty="0" err="1">
                <a:solidFill>
                  <a:schemeClr val="bg1"/>
                </a:solidFill>
              </a:rPr>
              <a:t>vật</a:t>
            </a:r>
            <a:r>
              <a:rPr lang="en-US" sz="3200" dirty="0">
                <a:solidFill>
                  <a:schemeClr val="bg1"/>
                </a:solidFill>
              </a:rPr>
              <a:t> </a:t>
            </a:r>
            <a:r>
              <a:rPr lang="en-US" sz="3200" dirty="0" err="1">
                <a:solidFill>
                  <a:schemeClr val="bg1"/>
                </a:solidFill>
              </a:rPr>
              <a:t>sống</a:t>
            </a:r>
            <a:r>
              <a:rPr lang="en-US" sz="3200" dirty="0">
                <a:solidFill>
                  <a:schemeClr val="bg1"/>
                </a:solidFill>
              </a:rPr>
              <a:t> ở </a:t>
            </a:r>
            <a:r>
              <a:rPr lang="en-US" sz="3200" dirty="0" err="1">
                <a:solidFill>
                  <a:schemeClr val="bg1"/>
                </a:solidFill>
              </a:rPr>
              <a:t>đâu</a:t>
            </a:r>
            <a:r>
              <a:rPr lang="en-US" sz="3200" dirty="0">
                <a:solidFill>
                  <a:schemeClr val="bg1"/>
                </a:solidFill>
              </a:rPr>
              <a:t> ?</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a:t>C. Trên thảo nguyên</a:t>
            </a:r>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a:t>D. Trong sa mạc</a:t>
            </a:r>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a:t>A. Dưới sông</a:t>
            </a:r>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 Trong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a:t>A. Có thể phát ra ánh sáng màu tím.</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 Có thể nhìn dưới nước.</a:t>
            </a:r>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a:t>D. Có thể đổi màu mọi lúc mọi nơi.</a:t>
            </a:r>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a:solidFill>
                  <a:srgbClr val="FFFF00"/>
                </a:solidFill>
              </a:rPr>
              <a:t>CÂU HỎI 2</a:t>
            </a:r>
          </a:p>
          <a:p>
            <a:pPr algn="ctr"/>
            <a:r>
              <a:rPr lang="en-US" sz="3600">
                <a:solidFill>
                  <a:schemeClr val="bg1"/>
                </a:solidFill>
              </a:rPr>
              <a:t>Đôi mắt của hổ có gì đặc biệt ?</a:t>
            </a: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a:t>C. Có thể nhìn rõ mọi vật trong đêm tối.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a:solidFill>
                  <a:srgbClr val="FFFF00"/>
                </a:solidFill>
              </a:rPr>
              <a:t>CÂU HỎI 3</a:t>
            </a:r>
          </a:p>
          <a:p>
            <a:pPr algn="ctr"/>
            <a:r>
              <a:rPr lang="en-US" sz="3600" b="1">
                <a:solidFill>
                  <a:schemeClr val="bg1"/>
                </a:solidFill>
              </a:rPr>
              <a:t>Từ nào sau đây không nói về khả năng của hổ ?</a:t>
            </a:r>
            <a:endParaRPr lang="en-US" sz="360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a:t>A. Nhảy xa</a:t>
            </a: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a:t>D. Hót hay</a:t>
            </a:r>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a:t>C. Săn mồi giỏi</a:t>
            </a:r>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 Di chuyển nhanh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Em biết những con vật nào trong tranh?</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a:fillRect/>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a:solidFill>
                  <a:srgbClr val="FFFF00"/>
                </a:solidFill>
              </a:rPr>
              <a:t>Quan sát tranh trong SHS và trả lời</a:t>
            </a:r>
          </a:p>
          <a:p>
            <a:pPr algn="ctr"/>
            <a:r>
              <a:rPr lang="en-US" sz="3200" b="1">
                <a:solidFill>
                  <a:schemeClr val="bg1"/>
                </a:solidFill>
              </a:rPr>
              <a:t>Mỗi con vật có khả năng gì đặc biệt?</a:t>
            </a:r>
            <a:endParaRPr lang="en-US" sz="320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a:solidFill>
                  <a:srgbClr val="0070C0"/>
                </a:solidFill>
              </a:rPr>
              <a:t>Yểng</a:t>
            </a: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a:solidFill>
                  <a:srgbClr val="0070C0"/>
                </a:solidFill>
              </a:rPr>
              <a:t>Mèo rừng</a:t>
            </a: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a:solidFill>
                  <a:srgbClr val="0070C0"/>
                </a:solidFill>
              </a:rPr>
              <a:t>Chim công</a:t>
            </a: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a:solidFill>
                  <a:srgbClr val="0070C0"/>
                </a:solidFill>
              </a:rPr>
              <a:t>Gõ kiến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a:t>    </a:t>
            </a:r>
            <a:r>
              <a:rPr lang="vi-VN" sz="1800"/>
              <a:t>Chúng là loài </a:t>
            </a:r>
            <a:r>
              <a:rPr lang="vi-VN" sz="1800">
                <a:hlinkClick r:id="rId4" tooltip="Linh trưởng"/>
              </a:rPr>
              <a:t>linh trưởng</a:t>
            </a:r>
            <a:r>
              <a:rPr lang="vi-VN" sz="1800"/>
              <a:t> phân bố ở khu vực Đông Nam Á. Tuy nhiên, số lượng của loài này ở Việt Nam không còn nhiều. Mức độ đe dọa ở bậc V (sắp nguy cấp, số lượng còn rất ít).</a:t>
            </a:r>
          </a:p>
          <a:p>
            <a:r>
              <a:rPr lang="en-US" sz="1800"/>
              <a:t>      </a:t>
            </a:r>
            <a:r>
              <a:rPr lang="vi-VN" sz="2800">
                <a:solidFill>
                  <a:srgbClr val="FF0000"/>
                </a:solidFill>
              </a:rPr>
              <a:t>Voọc xám </a:t>
            </a:r>
            <a:r>
              <a:rPr lang="vi-VN" sz="180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a:t>                  </a:t>
            </a:r>
            <a:r>
              <a:rPr lang="vi-VN" sz="1800"/>
              <a:t>Voọc xám sống ở những vùng rừng cây cao trên núi đá vôi, không sống trên rừng hỗn giao tre nứa.</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1651</Words>
  <Application>Microsoft Office PowerPoint</Application>
  <PresentationFormat>On-screen Show (16:9)</PresentationFormat>
  <Paragraphs>121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Lato</vt:lpstr>
      <vt:lpstr>Arial</vt:lpstr>
      <vt:lpstr>Times New Roman</vt:lpstr>
      <vt:lpstr>Arial-Rounded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Lương Thành Trung</cp:lastModifiedBy>
  <cp:revision>756</cp:revision>
  <dcterms:created xsi:type="dcterms:W3CDTF">2023-04-09T09:17:00Z</dcterms:created>
  <dcterms:modified xsi:type="dcterms:W3CDTF">2025-04-20T04:56:58Z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