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275" r:id="rId2"/>
    <p:sldId id="314" r:id="rId3"/>
    <p:sldId id="313" r:id="rId4"/>
    <p:sldId id="266" r:id="rId5"/>
    <p:sldId id="276" r:id="rId6"/>
    <p:sldId id="277" r:id="rId7"/>
    <p:sldId id="311" r:id="rId8"/>
    <p:sldId id="312" r:id="rId9"/>
    <p:sldId id="300" r:id="rId10"/>
    <p:sldId id="301" r:id="rId11"/>
    <p:sldId id="304" r:id="rId12"/>
    <p:sldId id="305" r:id="rId13"/>
    <p:sldId id="306" r:id="rId14"/>
    <p:sldId id="308" r:id="rId15"/>
    <p:sldId id="307" r:id="rId16"/>
    <p:sldId id="309" r:id="rId17"/>
    <p:sldId id="267" r:id="rId18"/>
    <p:sldId id="279" r:id="rId19"/>
    <p:sldId id="268" r:id="rId20"/>
    <p:sldId id="281" r:id="rId21"/>
    <p:sldId id="269" r:id="rId22"/>
    <p:sldId id="282" r:id="rId23"/>
    <p:sldId id="270" r:id="rId24"/>
    <p:sldId id="283" r:id="rId25"/>
    <p:sldId id="271" r:id="rId26"/>
    <p:sldId id="284" r:id="rId27"/>
    <p:sldId id="285" r:id="rId28"/>
    <p:sldId id="272" r:id="rId29"/>
    <p:sldId id="286" r:id="rId30"/>
    <p:sldId id="273" r:id="rId31"/>
    <p:sldId id="287" r:id="rId32"/>
    <p:sldId id="294" r:id="rId33"/>
    <p:sldId id="295" r:id="rId34"/>
    <p:sldId id="296" r:id="rId35"/>
    <p:sldId id="297" r:id="rId36"/>
    <p:sldId id="298" r:id="rId37"/>
    <p:sldId id="274" r:id="rId38"/>
  </p:sldIdLst>
  <p:sldSz cx="9144000" cy="5143500" type="screen16x9"/>
  <p:notesSz cx="6858000" cy="9144000"/>
  <p:embeddedFontLst>
    <p:embeddedFont>
      <p:font typeface="DFPOP1-W9" panose="020B0604020202020204" charset="-128"/>
      <p:regular r:id="rId40"/>
    </p:embeddedFont>
    <p:embeddedFont>
      <p:font typeface=".VnAvant" panose="020B7200000000000000" pitchFamily="34" charset="0"/>
      <p:regular r:id="rId41"/>
      <p:bold r:id="rId42"/>
      <p:italic r:id="rId43"/>
      <p:boldItalic r:id="rId44"/>
    </p:embeddedFont>
    <p:embeddedFont>
      <p:font typeface="Arial-Rounded" panose="020B0604020202020204" charset="0"/>
      <p:regular r:id="rId45"/>
      <p:bold r:id="rId46"/>
    </p:embeddedFont>
  </p:embeddedFontLst>
  <p:custDataLst>
    <p:tags r:id="rId4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>
            <p14:sldId id="275"/>
            <p14:sldId id="314"/>
            <p14:sldId id="313"/>
            <p14:sldId id="266"/>
            <p14:sldId id="276"/>
            <p14:sldId id="277"/>
            <p14:sldId id="311"/>
            <p14:sldId id="312"/>
            <p14:sldId id="300"/>
            <p14:sldId id="301"/>
            <p14:sldId id="304"/>
            <p14:sldId id="305"/>
            <p14:sldId id="306"/>
            <p14:sldId id="308"/>
            <p14:sldId id="307"/>
            <p14:sldId id="309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81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73"/>
            <p14:sldId id="287"/>
            <p14:sldId id="294"/>
            <p14:sldId id="295"/>
            <p14:sldId id="296"/>
            <p14:sldId id="297"/>
            <p14:sldId id="298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F14420"/>
    <a:srgbClr val="679C31"/>
    <a:srgbClr val="920000"/>
    <a:srgbClr val="F56636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2" autoAdjust="0"/>
  </p:normalViewPr>
  <p:slideViewPr>
    <p:cSldViewPr snapToGrid="0">
      <p:cViewPr varScale="1">
        <p:scale>
          <a:sx n="90" d="100"/>
          <a:sy n="90" d="100"/>
        </p:scale>
        <p:origin x="79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202801" y="922828"/>
            <a:ext cx="3454802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1.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rgbClr val="4CA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3" y="1003921"/>
            <a:ext cx="5341698" cy="32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1384" y="329765"/>
            <a:ext cx="2270589" cy="4716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31" y="257204"/>
            <a:ext cx="8365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Mẹ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Mẹ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Con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Thân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An)</a:t>
            </a:r>
          </a:p>
        </p:txBody>
      </p:sp>
      <p:sp>
        <p:nvSpPr>
          <p:cNvPr id="16" name="Lưu đồ: Đường kết nối 8"/>
          <p:cNvSpPr/>
          <p:nvPr/>
        </p:nvSpPr>
        <p:spPr>
          <a:xfrm>
            <a:off x="604657" y="68946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0"/>
          <p:cNvSpPr/>
          <p:nvPr/>
        </p:nvSpPr>
        <p:spPr>
          <a:xfrm>
            <a:off x="510668" y="2498189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698" y="2498189"/>
            <a:ext cx="8354291" cy="224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31" y="257204"/>
            <a:ext cx="8365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Mẹ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Mẹ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Con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Thân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An)</a:t>
            </a:r>
          </a:p>
        </p:txBody>
      </p:sp>
      <p:sp>
        <p:nvSpPr>
          <p:cNvPr id="16" name="Lưu đồ: Đường kết nối 8"/>
          <p:cNvSpPr/>
          <p:nvPr/>
        </p:nvSpPr>
        <p:spPr>
          <a:xfrm>
            <a:off x="604657" y="68946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0"/>
          <p:cNvSpPr/>
          <p:nvPr/>
        </p:nvSpPr>
        <p:spPr>
          <a:xfrm>
            <a:off x="510668" y="2498189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3596" y="2498189"/>
            <a:ext cx="8354291" cy="216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" name="Rectangle 2"/>
          <p:cNvSpPr/>
          <p:nvPr/>
        </p:nvSpPr>
        <p:spPr>
          <a:xfrm>
            <a:off x="5644342" y="689466"/>
            <a:ext cx="739833" cy="3508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31" y="2498189"/>
            <a:ext cx="8718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31" y="257204"/>
            <a:ext cx="83651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Mẹ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Con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Mẹ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- Thân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Cành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.Vì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Liễu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Chỉ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8"/>
          <p:cNvSpPr/>
          <p:nvPr/>
        </p:nvSpPr>
        <p:spPr>
          <a:xfrm>
            <a:off x="604657" y="68946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0"/>
          <p:cNvSpPr/>
          <p:nvPr/>
        </p:nvSpPr>
        <p:spPr>
          <a:xfrm>
            <a:off x="510668" y="2498189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113" y="303138"/>
            <a:ext cx="8354291" cy="224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9413" y="1379422"/>
            <a:ext cx="8365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Mẹ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Thân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dai.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466409" y="1445786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759827" y="1794920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364183" y="1794920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359239" y="1794290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92736" y="1794290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1980" y="1928062"/>
            <a:ext cx="8365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Chỉ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non.</a:t>
            </a:r>
            <a:endParaRPr lang="en-US" sz="2400" dirty="0">
              <a:solidFill>
                <a:srgbClr val="4CA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547062" y="1952371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446415" y="2293055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529542" y="2301505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953491" y="1943921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735782" y="1994426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31" y="257204"/>
            <a:ext cx="83651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Mẹ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Con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Mẹ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- Thân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Cành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.Vì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Liễu còn là loài cây dễ trồng. Chỉ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8"/>
          <p:cNvSpPr/>
          <p:nvPr/>
        </p:nvSpPr>
        <p:spPr>
          <a:xfrm>
            <a:off x="604657" y="68946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0"/>
          <p:cNvSpPr/>
          <p:nvPr/>
        </p:nvSpPr>
        <p:spPr>
          <a:xfrm>
            <a:off x="443596" y="2543204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113" y="303138"/>
            <a:ext cx="8354291" cy="224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54386" y="2849063"/>
            <a:ext cx="997527" cy="3508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73636" y="2849063"/>
            <a:ext cx="1246909" cy="3508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3700" y="149482"/>
            <a:ext cx="8356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31" y="257204"/>
            <a:ext cx="8365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to.Cây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Thấy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Mẹ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Con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Thân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.Cành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Vì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Liễu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Chỉ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An)</a:t>
            </a:r>
          </a:p>
        </p:txBody>
      </p:sp>
      <p:sp>
        <p:nvSpPr>
          <p:cNvPr id="16" name="Lưu đồ: Đường kết nối 8"/>
          <p:cNvSpPr/>
          <p:nvPr/>
        </p:nvSpPr>
        <p:spPr>
          <a:xfrm>
            <a:off x="279492" y="643447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0"/>
          <p:cNvSpPr/>
          <p:nvPr/>
        </p:nvSpPr>
        <p:spPr>
          <a:xfrm>
            <a:off x="236527" y="2519361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828" y="301104"/>
            <a:ext cx="5810943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 startAt="2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 startAt="3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41" y="301104"/>
            <a:ext cx="3036858" cy="4313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4561" y="207946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675" y="502415"/>
            <a:ext cx="2270589" cy="4716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unnam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08543"/>
            <a:ext cx="3030948" cy="31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HP\Documents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09" y="1208543"/>
            <a:ext cx="2514600" cy="31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ocuments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48" y="1208543"/>
            <a:ext cx="2985774" cy="31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430971" y="540593"/>
            <a:ext cx="8591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36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trả</a:t>
            </a:r>
            <a:r>
              <a:rPr lang="en-US" altLang="zh-CN" sz="36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36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36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hỏi</a:t>
            </a:r>
            <a:r>
              <a:rPr lang="en-US" altLang="zh-CN" sz="36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 a</a:t>
            </a:r>
            <a:r>
              <a:rPr lang="vi-VN" altLang="zh-CN" sz="36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 và b</a:t>
            </a:r>
            <a:r>
              <a:rPr lang="en-US" altLang="zh-CN" sz="36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 ở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mục</a:t>
            </a:r>
            <a:r>
              <a:rPr lang="en-US" altLang="zh-CN" sz="36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 3</a:t>
            </a:r>
            <a:endParaRPr lang="zh-CN" altLang="en-US" sz="36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604020202020204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51100" y="1348060"/>
            <a:ext cx="35434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- Thân cây liễu</a:t>
            </a:r>
            <a:endParaRPr lang="zh-CN" alt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3360798" y="1346134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(…).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3401756" y="1335744"/>
            <a:ext cx="55219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-30904" y="2128429"/>
            <a:ext cx="3897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-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rial-Rounded" panose="020B0604020202020204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矩形 8"/>
          <p:cNvSpPr/>
          <p:nvPr/>
        </p:nvSpPr>
        <p:spPr>
          <a:xfrm>
            <a:off x="2554719" y="2104469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-93"/>
                <a:cs typeface="Times New Roman" panose="02020603050405020304" pitchFamily="18" charset="0"/>
                <a:sym typeface="+mn-lt"/>
              </a:rPr>
              <a:t>(…).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矩形 8"/>
          <p:cNvSpPr/>
          <p:nvPr/>
        </p:nvSpPr>
        <p:spPr>
          <a:xfrm>
            <a:off x="2562626" y="2116113"/>
            <a:ext cx="63610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 mại, có thể chuyển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812355"/>
            <a:ext cx="6376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chiều gió.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  <p:bldP spid="6" grpId="0"/>
      <p:bldP spid="7" grpId="0"/>
      <p:bldP spid="7" grpId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/>
          <p:cNvSpPr/>
          <p:nvPr/>
        </p:nvSpPr>
        <p:spPr>
          <a:xfrm>
            <a:off x="228600" y="1107441"/>
            <a:ext cx="8697685" cy="604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3189514" y="1134141"/>
            <a:ext cx="5725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    </a:t>
            </a:r>
            <a:r>
              <a:rPr lang="vi-VN" altLang="zh-CN" sz="3200" dirty="0"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lắc lư      xanh tốt       dễ gãy</a:t>
            </a:r>
            <a:endParaRPr lang="zh-CN" altLang="en-US" sz="3200" dirty="0"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228600" y="1985491"/>
            <a:ext cx="8505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a) Cành liễu rủ lá trông                  như một mái tóc</a:t>
            </a:r>
            <a:endParaRPr lang="zh-CN" altLang="en-US" sz="3200" dirty="0">
              <a:solidFill>
                <a:srgbClr val="0070C0"/>
              </a:solidFill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8601" y="1127643"/>
            <a:ext cx="1589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dẻo dai</a:t>
            </a:r>
            <a:endParaRPr lang="zh-CN" altLang="en-US" sz="3200" dirty="0"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5256" y="1123255"/>
            <a:ext cx="195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mềm mại</a:t>
            </a:r>
            <a:endParaRPr lang="en-US" sz="32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4583247" y="1963719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03" y="3080651"/>
            <a:ext cx="831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b) Tập thể dục hằng ngày giúp cho cơ thể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7369990" y="3051823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0.00216 L 0.25972 0.172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8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75301E-7 L 0.77378 0.378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81" y="189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/>
      <p:bldP spid="10" grpId="0"/>
      <p:bldP spid="10" grpId="1"/>
      <p:bldP spid="3" grpId="0"/>
      <p:bldP spid="11" grpId="0"/>
      <p:bldP spid="1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638354" y="13875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55" y="1600200"/>
            <a:ext cx="2164392" cy="333934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11" y="1589314"/>
            <a:ext cx="2202040" cy="332363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7" name="矩形 8"/>
          <p:cNvSpPr/>
          <p:nvPr/>
        </p:nvSpPr>
        <p:spPr>
          <a:xfrm>
            <a:off x="1345940" y="770134"/>
            <a:ext cx="6683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học sinh    cây      xanh mát      nắng</a:t>
            </a:r>
            <a:endParaRPr lang="zh-CN" altLang="en-US" sz="3200" dirty="0"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199442" y="39048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40" y="687895"/>
            <a:ext cx="6979539" cy="444240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510784" y="1095054"/>
            <a:ext cx="957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03392" y="1515678"/>
            <a:ext cx="1085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15184" y="1905822"/>
            <a:ext cx="323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851995" y="54178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1" y="1339596"/>
            <a:ext cx="8344095" cy="1708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1696" y="1719072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ồi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non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2208" y="1731538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đũa</a:t>
            </a:r>
            <a:r>
              <a:rPr lang="en-US" sz="2800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</a:t>
            </a:r>
            <a:endParaRPr lang="en-US" sz="28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88" y="1719072"/>
            <a:ext cx="1706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ồng</a:t>
            </a:r>
            <a:r>
              <a:rPr lang="en-US" sz="2800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trọt</a:t>
            </a:r>
            <a:endParaRPr lang="en-US" sz="28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88" y="2352020"/>
            <a:ext cx="1706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ẻo</a:t>
            </a:r>
            <a:endParaRPr lang="en-US" sz="28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339828"/>
            <a:ext cx="18714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ễ</a:t>
            </a:r>
            <a:r>
              <a:rPr lang="en-US" sz="2800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dàng</a:t>
            </a:r>
            <a:endParaRPr lang="en-US" sz="28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1696" y="2332970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ễ</a:t>
            </a:r>
            <a:r>
              <a:rPr lang="en-US" sz="2800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cây</a:t>
            </a:r>
            <a:endParaRPr lang="en-US" sz="28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9623" y="2783096"/>
            <a:ext cx="4880613" cy="694222"/>
            <a:chOff x="2273580" y="2727523"/>
            <a:chExt cx="4880613" cy="694222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Cây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liễu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dẻo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dai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580" y="273080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Cây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liễu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dẻo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dai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solidFill>
                    <a:srgbClr val="FF6600"/>
                  </a:solidFill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Cây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liễu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dẻo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dai</a:t>
              </a:r>
              <a:endParaRPr lang="zh-CN" altLang="en-US" sz="3600" dirty="0">
                <a:solidFill>
                  <a:srgbClr val="FF660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610151"/>
            <a:ext cx="1634522" cy="943727"/>
            <a:chOff x="3282361" y="1815065"/>
            <a:chExt cx="1634522" cy="943727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 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 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35462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604020202020204" pitchFamily="34" charset="-93"/>
                  <a:ea typeface="Arial-Rounded" panose="020B0604020202020204" pitchFamily="34" charset="-93"/>
                  <a:cs typeface="Arial-Rounded" panose="020B0604020202020204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760113"/>
            <a:ext cx="3588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Đoán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nhanh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đoán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đúng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88653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925219" y="284940"/>
            <a:ext cx="7182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hãy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đoán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tên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loài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cây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sau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đây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:</a:t>
            </a:r>
            <a:endParaRPr lang="zh-CN" altLang="en-US" sz="3200" b="1" dirty="0">
              <a:solidFill>
                <a:srgbClr val="0070C0"/>
              </a:solidFill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28" y="1076979"/>
            <a:ext cx="4989532" cy="3974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1</a:t>
            </a:r>
            <a:r>
              <a:rPr lang="en-US" sz="3200" dirty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Cây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tên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vần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ương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algn="ctr"/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Gọi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trò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nhớ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vang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trường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tiếng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ve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0"/>
            <a:ext cx="7132320" cy="45841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62528" y="231648"/>
            <a:ext cx="2779776" cy="5847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Cây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phượng</a:t>
            </a:r>
            <a:endParaRPr lang="en-US" sz="32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2</a:t>
            </a:r>
            <a:r>
              <a:rPr lang="en-US" sz="3200" dirty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Cây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tên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vần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ang</a:t>
            </a:r>
            <a:endParaRPr lang="en-US" sz="32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algn="ctr"/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Hè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xanh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thu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đỏ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đông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sang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trơ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cành</a:t>
            </a:r>
            <a:endParaRPr lang="en-US" sz="32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algn="ctr"/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Tán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xòe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như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chiếc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ô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xinh</a:t>
            </a:r>
            <a:endParaRPr lang="en-US" sz="32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algn="ctr"/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Sân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trường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rợp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bóng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chúng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mình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chơi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7229856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08832" y="4389120"/>
            <a:ext cx="2535936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Cây</a:t>
            </a:r>
            <a:r>
              <a:rPr lang="en-US" sz="3600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b="1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bàng</a:t>
            </a:r>
            <a:endParaRPr lang="en-US" sz="3600" b="1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3</a:t>
            </a:r>
            <a:r>
              <a:rPr lang="en-US" sz="3200" dirty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9760" y="316992"/>
            <a:ext cx="4096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Cây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lá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nhỏ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Quả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nó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xinh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xinh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tươi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trĩu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cành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Bày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tết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35814"/>
            <a:ext cx="3889248" cy="50087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76416" y="2950464"/>
            <a:ext cx="2048256" cy="7315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Cây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quất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4</a:t>
            </a:r>
            <a:r>
              <a:rPr lang="en-US" sz="3200" dirty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8528" y="316992"/>
            <a:ext cx="4486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Cây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thân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cao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Lá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thưa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răng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lược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Ai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đem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nước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ngọt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</a:p>
          <a:p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Đựng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đầy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quả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xanh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6" y="0"/>
            <a:ext cx="5143500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38144" y="4328160"/>
            <a:ext cx="1865376" cy="5608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Cây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dừa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5</a:t>
            </a:r>
            <a:r>
              <a:rPr lang="en-US" sz="3200" dirty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Cây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thân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nhẵn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lá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xanh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algn="ctr"/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buồng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quả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ngọt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lành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thơm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64" y="146304"/>
            <a:ext cx="6898888" cy="388924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13632" y="4181856"/>
            <a:ext cx="2145792" cy="768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Cây</a:t>
            </a:r>
            <a:r>
              <a:rPr lang="en-US" sz="3600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b="1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chuối</a:t>
            </a:r>
            <a:endParaRPr lang="en-US" sz="3600" b="1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604020202020204" pitchFamily="34" charset="-93"/>
                <a:ea typeface="Arial-Rounded" panose="020B0604020202020204" pitchFamily="34" charset="-93"/>
                <a:cs typeface="Arial-Rounded" panose="020B0604020202020204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604020202020204" pitchFamily="34" charset="-93"/>
              <a:ea typeface="Arial-Rounded" panose="020B0604020202020204" pitchFamily="34" charset="-93"/>
              <a:cs typeface="Arial-Rounded" panose="020B0604020202020204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191" y="125722"/>
            <a:ext cx="8078307" cy="4647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An)</a:t>
            </a:r>
          </a:p>
        </p:txBody>
      </p:sp>
      <p:pic>
        <p:nvPicPr>
          <p:cNvPr id="2" name="đọc cây liễu dẻo d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12992" y="395628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3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31" y="257204"/>
            <a:ext cx="8365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   Cây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   Thấy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 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Mẹ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    Cành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   Vì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   Liễu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An)</a:t>
            </a: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422591" y="49370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2510150" y="583344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6369271" y="56225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3214350" y="93421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/>
          <p:cNvSpPr/>
          <p:nvPr/>
        </p:nvSpPr>
        <p:spPr>
          <a:xfrm>
            <a:off x="316279" y="179794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/>
          <p:cNvSpPr/>
          <p:nvPr/>
        </p:nvSpPr>
        <p:spPr>
          <a:xfrm>
            <a:off x="262842" y="249818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5"/>
          <p:cNvSpPr/>
          <p:nvPr/>
        </p:nvSpPr>
        <p:spPr>
          <a:xfrm>
            <a:off x="5278279" y="310222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5"/>
          <p:cNvSpPr/>
          <p:nvPr/>
        </p:nvSpPr>
        <p:spPr>
          <a:xfrm>
            <a:off x="5926664" y="275134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/>
          <p:cNvSpPr/>
          <p:nvPr/>
        </p:nvSpPr>
        <p:spPr>
          <a:xfrm>
            <a:off x="849679" y="353282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5"/>
          <p:cNvSpPr/>
          <p:nvPr/>
        </p:nvSpPr>
        <p:spPr>
          <a:xfrm>
            <a:off x="4661215" y="3528658"/>
            <a:ext cx="489840" cy="3591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3972" y="839095"/>
            <a:ext cx="83651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Nam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An)</a:t>
            </a:r>
          </a:p>
        </p:txBody>
      </p:sp>
      <p:sp>
        <p:nvSpPr>
          <p:cNvPr id="2" name="Rectangle 1"/>
          <p:cNvSpPr/>
          <p:nvPr/>
        </p:nvSpPr>
        <p:spPr>
          <a:xfrm>
            <a:off x="394854" y="1897329"/>
            <a:ext cx="8354291" cy="1695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568634" y="891022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176358" y="915470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34546" y="915470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931920" y="915470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Subtitle 2"/>
          <p:cNvSpPr txBox="1"/>
          <p:nvPr/>
        </p:nvSpPr>
        <p:spPr>
          <a:xfrm>
            <a:off x="1533698" y="343970"/>
            <a:ext cx="1371600" cy="571500"/>
          </a:xfrm>
          <a:prstGeom prst="rect">
            <a:avLst/>
          </a:prstGeom>
        </p:spPr>
        <p:txBody>
          <a:bodyPr vert="horz" wrap="square" lIns="68580" tIns="34290" rIns="68580" bIns="34290" numCol="1" rtlCol="0" anchor="t" anchorCtr="0" compatLnSpc="1"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>
                <a:solidFill>
                  <a:schemeClr val="accent5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næi giã</a:t>
            </a:r>
            <a:endParaRPr lang="en-US" sz="2700" dirty="0">
              <a:solidFill>
                <a:schemeClr val="accent5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ubtitle 2"/>
          <p:cNvSpPr txBox="1"/>
          <p:nvPr/>
        </p:nvSpPr>
        <p:spPr bwMode="auto">
          <a:xfrm>
            <a:off x="3371943" y="262522"/>
            <a:ext cx="1759744" cy="5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ts val="750"/>
              </a:spcBef>
              <a:spcAft>
                <a:spcPct val="0"/>
              </a:spcAft>
              <a:buNone/>
              <a:defRPr/>
            </a:pPr>
            <a:r>
              <a:rPr lang="en-US" sz="27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chemeClr val="accent5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l¾c </a:t>
            </a:r>
            <a:r>
              <a:rPr lang="en-US" sz="2700" b="1" dirty="0" err="1">
                <a:solidFill>
                  <a:schemeClr val="accent5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000" b="1" dirty="0" err="1">
                <a:solidFill>
                  <a:schemeClr val="accent5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ư</a:t>
            </a:r>
            <a:endParaRPr lang="en-US" sz="3000" dirty="0">
              <a:solidFill>
                <a:schemeClr val="accent5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Subtitle 2"/>
          <p:cNvSpPr txBox="1"/>
          <p:nvPr/>
        </p:nvSpPr>
        <p:spPr bwMode="auto">
          <a:xfrm>
            <a:off x="5131687" y="301134"/>
            <a:ext cx="2452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ts val="750"/>
              </a:spcBef>
              <a:spcAft>
                <a:spcPct val="0"/>
              </a:spcAft>
              <a:buNone/>
              <a:defRPr/>
            </a:pPr>
            <a:r>
              <a:rPr lang="en-US" sz="27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chemeClr val="accent5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lo l¾ng</a:t>
            </a:r>
            <a:endParaRPr lang="en-US" sz="2700" dirty="0">
              <a:solidFill>
                <a:schemeClr val="accent5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3972" y="839095"/>
            <a:ext cx="8365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Thấy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endParaRPr lang="en-US" sz="24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Nam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Mẹ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ạ?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0985" y="305047"/>
            <a:ext cx="8354291" cy="1695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576947" y="2003356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970118" y="2352490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729941" y="2343687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632768" y="2343687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682645" y="2343687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31" y="257204"/>
            <a:ext cx="8365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   Cây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   Thấy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 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Mẹ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    Cành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   Vì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   Liễu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An)</a:t>
            </a: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422591" y="49370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2510150" y="583344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6369271" y="56225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3214350" y="93421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/>
          <p:cNvSpPr/>
          <p:nvPr/>
        </p:nvSpPr>
        <p:spPr>
          <a:xfrm>
            <a:off x="316279" y="179794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/>
          <p:cNvSpPr/>
          <p:nvPr/>
        </p:nvSpPr>
        <p:spPr>
          <a:xfrm>
            <a:off x="262842" y="249818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5"/>
          <p:cNvSpPr/>
          <p:nvPr/>
        </p:nvSpPr>
        <p:spPr>
          <a:xfrm>
            <a:off x="5328156" y="318194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5"/>
          <p:cNvSpPr/>
          <p:nvPr/>
        </p:nvSpPr>
        <p:spPr>
          <a:xfrm>
            <a:off x="5926664" y="275134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/>
          <p:cNvSpPr/>
          <p:nvPr/>
        </p:nvSpPr>
        <p:spPr>
          <a:xfrm>
            <a:off x="849679" y="353282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5"/>
          <p:cNvSpPr/>
          <p:nvPr/>
        </p:nvSpPr>
        <p:spPr>
          <a:xfrm>
            <a:off x="4661215" y="3528658"/>
            <a:ext cx="489840" cy="3591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8"/>
          <p:cNvSpPr/>
          <p:nvPr/>
        </p:nvSpPr>
        <p:spPr>
          <a:xfrm>
            <a:off x="405152" y="676698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0"/>
          <p:cNvSpPr/>
          <p:nvPr/>
        </p:nvSpPr>
        <p:spPr>
          <a:xfrm>
            <a:off x="262842" y="2519361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3" grpId="0" animBg="1"/>
      <p:bldP spid="16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1771</Words>
  <Application>Microsoft Office PowerPoint</Application>
  <PresentationFormat>On-screen Show (16:9)</PresentationFormat>
  <Paragraphs>217</Paragraphs>
  <Slides>37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.VnAvant</vt:lpstr>
      <vt:lpstr>Times New Roman</vt:lpstr>
      <vt:lpstr>Arial-Rounded</vt:lpstr>
      <vt:lpstr>DFPOP1-W9</vt:lpstr>
      <vt:lpstr>Arial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Lương Thành Trung</cp:lastModifiedBy>
  <cp:revision>52</cp:revision>
  <dcterms:created xsi:type="dcterms:W3CDTF">2020-08-13T09:19:00Z</dcterms:created>
  <dcterms:modified xsi:type="dcterms:W3CDTF">2026-04-09T01:50:49Z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ICV">
    <vt:lpwstr>E211F1A3BC1B44ECBE232911C882DDFD</vt:lpwstr>
  </property>
  <property fmtid="{D5CDD505-2E9C-101B-9397-08002B2CF9AE}" pid="4" name="KSOProductBuildVer">
    <vt:lpwstr>1033-11.2.0.11516</vt:lpwstr>
  </property>
</Properties>
</file>