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</p:sldMasterIdLst>
  <p:notesMasterIdLst>
    <p:notesMasterId r:id="rId22"/>
  </p:notesMasterIdLst>
  <p:sldIdLst>
    <p:sldId id="259" r:id="rId3"/>
    <p:sldId id="310" r:id="rId4"/>
    <p:sldId id="318" r:id="rId5"/>
    <p:sldId id="320" r:id="rId6"/>
    <p:sldId id="321" r:id="rId7"/>
    <p:sldId id="257" r:id="rId8"/>
    <p:sldId id="385" r:id="rId9"/>
    <p:sldId id="377" r:id="rId10"/>
    <p:sldId id="285" r:id="rId11"/>
    <p:sldId id="378" r:id="rId12"/>
    <p:sldId id="379" r:id="rId13"/>
    <p:sldId id="380" r:id="rId14"/>
    <p:sldId id="277" r:id="rId15"/>
    <p:sldId id="381" r:id="rId16"/>
    <p:sldId id="361" r:id="rId17"/>
    <p:sldId id="382" r:id="rId18"/>
    <p:sldId id="383" r:id="rId19"/>
    <p:sldId id="376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7F3"/>
    <a:srgbClr val="C3F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595B-8F9F-45B8-A8D6-66B437C11F5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9FAB-40EF-42E5-ABFA-6E3189277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10, 100, 1000, ….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10, 100, 1000,…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47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8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714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92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58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21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90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2293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5518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943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503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584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51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6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2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7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26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915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1FB044-29E6-BBAC-271B-BD1F631976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33648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C01A55-E185-C896-499B-9765BF56FDE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33648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1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jp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3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2593C5-689D-65DE-F3EF-E0FD31FB1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33648"/>
            <a:ext cx="1397726" cy="1397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9D86D7-8EEC-6987-3A30-5CA81B80F4A7}"/>
              </a:ext>
            </a:extLst>
          </p:cNvPr>
          <p:cNvSpPr txBox="1"/>
          <p:nvPr/>
        </p:nvSpPr>
        <p:spPr>
          <a:xfrm>
            <a:off x="452063" y="595901"/>
            <a:ext cx="86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490E8-7AD8-3534-FFA8-C49F92FEAB92}"/>
              </a:ext>
            </a:extLst>
          </p:cNvPr>
          <p:cNvSpPr/>
          <p:nvPr/>
        </p:nvSpPr>
        <p:spPr>
          <a:xfrm>
            <a:off x="1345913" y="369870"/>
            <a:ext cx="10140593" cy="2938409"/>
          </a:xfrm>
          <a:prstGeom prst="rect">
            <a:avLst/>
          </a:prstGeom>
          <a:solidFill>
            <a:srgbClr val="C3F1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3CF30-69EC-097B-1FED-0A906AFA39AD}"/>
              </a:ext>
            </a:extLst>
          </p:cNvPr>
          <p:cNvSpPr txBox="1"/>
          <p:nvPr/>
        </p:nvSpPr>
        <p:spPr>
          <a:xfrm>
            <a:off x="1664412" y="493160"/>
            <a:ext cx="306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 x 10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46548-7FBE-61B1-D0E0-5D2D9DE0AFEF}"/>
              </a:ext>
            </a:extLst>
          </p:cNvPr>
          <p:cNvSpPr txBox="1"/>
          <p:nvPr/>
        </p:nvSpPr>
        <p:spPr>
          <a:xfrm>
            <a:off x="1654138" y="1078787"/>
            <a:ext cx="918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 x 10 = 10 x 36. </a:t>
            </a:r>
            <a:r>
              <a:rPr lang="en-US" sz="3200" dirty="0" err="1"/>
              <a:t>Nhẩm</a:t>
            </a:r>
            <a:r>
              <a:rPr lang="en-US" sz="3200" dirty="0"/>
              <a:t>: 1 </a:t>
            </a:r>
            <a:r>
              <a:rPr lang="en-US" sz="3200" dirty="0" err="1"/>
              <a:t>chục</a:t>
            </a:r>
            <a:r>
              <a:rPr lang="en-US" sz="3200" dirty="0"/>
              <a:t> x 36 = 36 </a:t>
            </a:r>
            <a:r>
              <a:rPr lang="en-US" sz="3200" dirty="0" err="1"/>
              <a:t>chục</a:t>
            </a:r>
            <a:r>
              <a:rPr lang="en-US" sz="3200" dirty="0"/>
              <a:t> = 360.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88950-7E2C-E021-AE02-7909676A1912}"/>
              </a:ext>
            </a:extLst>
          </p:cNvPr>
          <p:cNvSpPr txBox="1"/>
          <p:nvPr/>
        </p:nvSpPr>
        <p:spPr>
          <a:xfrm>
            <a:off x="1684961" y="1684962"/>
            <a:ext cx="918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Vậy</a:t>
            </a:r>
            <a:r>
              <a:rPr lang="en-US" sz="3200" dirty="0"/>
              <a:t>: 36 x 10 = 360.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64A27-CDEE-40CE-A921-76F02715ABC1}"/>
              </a:ext>
            </a:extLst>
          </p:cNvPr>
          <p:cNvSpPr txBox="1"/>
          <p:nvPr/>
        </p:nvSpPr>
        <p:spPr>
          <a:xfrm>
            <a:off x="1684961" y="2188396"/>
            <a:ext cx="918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Ngược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36 x 10 = 360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CF985-67FD-6E6B-2A14-91A2FE95A247}"/>
              </a:ext>
            </a:extLst>
          </p:cNvPr>
          <p:cNvSpPr txBox="1"/>
          <p:nvPr/>
        </p:nvSpPr>
        <p:spPr>
          <a:xfrm>
            <a:off x="2845941" y="2732926"/>
            <a:ext cx="801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 </a:t>
            </a:r>
            <a:r>
              <a:rPr lang="en-US" sz="3200" dirty="0" err="1"/>
              <a:t>có</a:t>
            </a:r>
            <a:r>
              <a:rPr lang="en-US" sz="3200" dirty="0"/>
              <a:t>: 360 : 10 = 36.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D46FF-B8B1-2891-C32B-E36DABE879B0}"/>
              </a:ext>
            </a:extLst>
          </p:cNvPr>
          <p:cNvSpPr txBox="1"/>
          <p:nvPr/>
        </p:nvSpPr>
        <p:spPr>
          <a:xfrm>
            <a:off x="544530" y="3626778"/>
            <a:ext cx="86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54CC0C-5A91-66E5-1A80-8C8B010F0C4F}"/>
              </a:ext>
            </a:extLst>
          </p:cNvPr>
          <p:cNvSpPr/>
          <p:nvPr/>
        </p:nvSpPr>
        <p:spPr>
          <a:xfrm>
            <a:off x="1356187" y="3421295"/>
            <a:ext cx="10140593" cy="2938409"/>
          </a:xfrm>
          <a:prstGeom prst="rect">
            <a:avLst/>
          </a:prstGeom>
          <a:solidFill>
            <a:srgbClr val="C3F1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2AA6D-A62F-DAFB-C1EA-1E6705F07BAF}"/>
              </a:ext>
            </a:extLst>
          </p:cNvPr>
          <p:cNvSpPr txBox="1"/>
          <p:nvPr/>
        </p:nvSpPr>
        <p:spPr>
          <a:xfrm>
            <a:off x="1674686" y="3544585"/>
            <a:ext cx="30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x 100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786E0-17CE-D3D6-E7E2-5D26618405E3}"/>
              </a:ext>
            </a:extLst>
          </p:cNvPr>
          <p:cNvSpPr txBox="1"/>
          <p:nvPr/>
        </p:nvSpPr>
        <p:spPr>
          <a:xfrm>
            <a:off x="1664412" y="3976100"/>
            <a:ext cx="985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x 100 = 36 x (10 x 10) = (36 x 10) x 10 = 360 x 10 = 3 600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91DF8E-D088-841E-1F82-89A243A88D26}"/>
              </a:ext>
            </a:extLst>
          </p:cNvPr>
          <p:cNvSpPr txBox="1"/>
          <p:nvPr/>
        </p:nvSpPr>
        <p:spPr>
          <a:xfrm>
            <a:off x="1664412" y="4376791"/>
            <a:ext cx="91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Ngược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, 3 600 : 100 = 36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8778A-8A30-71CA-4888-B2EF00E059E2}"/>
              </a:ext>
            </a:extLst>
          </p:cNvPr>
          <p:cNvSpPr txBox="1"/>
          <p:nvPr/>
        </p:nvSpPr>
        <p:spPr>
          <a:xfrm>
            <a:off x="1674687" y="4839128"/>
            <a:ext cx="91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Tương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, ta </a:t>
            </a:r>
            <a:r>
              <a:rPr lang="en-US" sz="2800" dirty="0" err="1"/>
              <a:t>có</a:t>
            </a:r>
            <a:r>
              <a:rPr lang="en-US" sz="2800" dirty="0"/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B0D7EE-770E-67E3-8214-89AE536AC618}"/>
              </a:ext>
            </a:extLst>
          </p:cNvPr>
          <p:cNvSpPr txBox="1"/>
          <p:nvPr/>
        </p:nvSpPr>
        <p:spPr>
          <a:xfrm>
            <a:off x="1684961" y="5322013"/>
            <a:ext cx="397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x 1 000 = 36 000;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47E7F-7796-B816-7A4D-C4F9A045A8BD}"/>
              </a:ext>
            </a:extLst>
          </p:cNvPr>
          <p:cNvSpPr txBox="1"/>
          <p:nvPr/>
        </p:nvSpPr>
        <p:spPr>
          <a:xfrm>
            <a:off x="1674687" y="5825447"/>
            <a:ext cx="397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36 000 : 1 000 = 36.</a:t>
            </a:r>
          </a:p>
        </p:txBody>
      </p:sp>
    </p:spTree>
    <p:extLst>
      <p:ext uri="{BB962C8B-B14F-4D97-AF65-F5344CB8AC3E}">
        <p14:creationId xmlns:p14="http://schemas.microsoft.com/office/powerpoint/2010/main" val="1328340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0490E8-7AD8-3534-FFA8-C49F92FEAB92}"/>
              </a:ext>
            </a:extLst>
          </p:cNvPr>
          <p:cNvSpPr/>
          <p:nvPr/>
        </p:nvSpPr>
        <p:spPr>
          <a:xfrm>
            <a:off x="1027414" y="1181528"/>
            <a:ext cx="10140593" cy="3770616"/>
          </a:xfrm>
          <a:prstGeom prst="rect">
            <a:avLst/>
          </a:prstGeom>
          <a:solidFill>
            <a:srgbClr val="FDD7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7BCE0-1DB2-10BB-7147-7C641E3F5CF3}"/>
              </a:ext>
            </a:extLst>
          </p:cNvPr>
          <p:cNvSpPr txBox="1"/>
          <p:nvPr/>
        </p:nvSpPr>
        <p:spPr>
          <a:xfrm>
            <a:off x="1294542" y="1345915"/>
            <a:ext cx="306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xét</a:t>
            </a:r>
            <a:r>
              <a:rPr lang="en-US" sz="3200" b="1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669F-F339-7120-095D-28939F0EA1B5}"/>
              </a:ext>
            </a:extLst>
          </p:cNvPr>
          <p:cNvSpPr txBox="1"/>
          <p:nvPr/>
        </p:nvSpPr>
        <p:spPr>
          <a:xfrm>
            <a:off x="1304816" y="2065106"/>
            <a:ext cx="9729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• Khi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10, 100, 1000,... ta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, </a:t>
            </a:r>
            <a:r>
              <a:rPr lang="en-US" sz="3200" dirty="0" err="1"/>
              <a:t>hai</a:t>
            </a:r>
            <a:r>
              <a:rPr lang="en-US" sz="3200" dirty="0"/>
              <a:t>, </a:t>
            </a:r>
            <a:r>
              <a:rPr lang="en-US" sz="3200" dirty="0" err="1"/>
              <a:t>ba</a:t>
            </a:r>
            <a:r>
              <a:rPr lang="en-US" sz="3200" dirty="0"/>
              <a:t>,...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0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3E91C-0B24-C361-0CA2-6CBB1E826EF0}"/>
              </a:ext>
            </a:extLst>
          </p:cNvPr>
          <p:cNvSpPr txBox="1"/>
          <p:nvPr/>
        </p:nvSpPr>
        <p:spPr>
          <a:xfrm>
            <a:off x="1294542" y="3226085"/>
            <a:ext cx="9729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• Khi chia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,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,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,... </a:t>
            </a:r>
            <a:r>
              <a:rPr lang="en-US" sz="3200" dirty="0" err="1"/>
              <a:t>cho</a:t>
            </a:r>
            <a:r>
              <a:rPr lang="en-US" sz="3200" dirty="0"/>
              <a:t> 10, 100, 1 000,... ta </a:t>
            </a:r>
            <a:r>
              <a:rPr lang="en-US" sz="3200" dirty="0" err="1"/>
              <a:t>bỏ</a:t>
            </a:r>
            <a:r>
              <a:rPr lang="en-US" sz="3200" dirty="0"/>
              <a:t> </a:t>
            </a:r>
            <a:r>
              <a:rPr lang="en-US" sz="3200" dirty="0" err="1"/>
              <a:t>bớt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, </a:t>
            </a:r>
            <a:r>
              <a:rPr lang="en-US" sz="3200" dirty="0" err="1"/>
              <a:t>hai</a:t>
            </a:r>
            <a:r>
              <a:rPr lang="en-US" sz="3200" dirty="0"/>
              <a:t>, </a:t>
            </a:r>
            <a:r>
              <a:rPr lang="en-US" sz="3200" dirty="0" err="1"/>
              <a:t>ba</a:t>
            </a:r>
            <a:r>
              <a:rPr lang="en-US" sz="3200" dirty="0"/>
              <a:t>,...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0 ở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474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0490E8-7AD8-3534-FFA8-C49F92FEAB92}"/>
              </a:ext>
            </a:extLst>
          </p:cNvPr>
          <p:cNvSpPr/>
          <p:nvPr/>
        </p:nvSpPr>
        <p:spPr>
          <a:xfrm>
            <a:off x="1027414" y="1181528"/>
            <a:ext cx="1900721" cy="842481"/>
          </a:xfrm>
          <a:prstGeom prst="rect">
            <a:avLst/>
          </a:prstGeom>
          <a:solidFill>
            <a:srgbClr val="FDD7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7BCE0-1DB2-10BB-7147-7C641E3F5CF3}"/>
              </a:ext>
            </a:extLst>
          </p:cNvPr>
          <p:cNvSpPr txBox="1"/>
          <p:nvPr/>
        </p:nvSpPr>
        <p:spPr>
          <a:xfrm>
            <a:off x="1294542" y="1253447"/>
            <a:ext cx="3061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97A25-E0CA-7593-4F5D-3549DCF47047}"/>
              </a:ext>
            </a:extLst>
          </p:cNvPr>
          <p:cNvSpPr txBox="1"/>
          <p:nvPr/>
        </p:nvSpPr>
        <p:spPr>
          <a:xfrm>
            <a:off x="3996647" y="1119883"/>
            <a:ext cx="5568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effectLst/>
                <a:latin typeface="+mj-lt"/>
                <a:ea typeface="Cambria" panose="02040503050406030204" pitchFamily="18" charset="0"/>
              </a:rPr>
              <a:t>68 x 10 = 680 </a:t>
            </a:r>
            <a:endParaRPr lang="en-US" sz="66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A4E1D-7E6B-5B14-4122-E502C936E978}"/>
              </a:ext>
            </a:extLst>
          </p:cNvPr>
          <p:cNvSpPr txBox="1"/>
          <p:nvPr/>
        </p:nvSpPr>
        <p:spPr>
          <a:xfrm>
            <a:off x="3904180" y="2732926"/>
            <a:ext cx="7736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  <a:ea typeface="Cambria" panose="02040503050406030204" pitchFamily="18" charset="0"/>
              </a:rPr>
              <a:t>990 000 : 1 000 = 990</a:t>
            </a:r>
          </a:p>
        </p:txBody>
      </p:sp>
    </p:spTree>
    <p:extLst>
      <p:ext uri="{BB962C8B-B14F-4D97-AF65-F5344CB8AC3E}">
        <p14:creationId xmlns:p14="http://schemas.microsoft.com/office/powerpoint/2010/main" val="275989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26EA4-DABA-2DFA-F750-882D64496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991" y="2073762"/>
            <a:ext cx="8370533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14F2E3-A74F-9A07-760E-81D7FAFF59A2}"/>
              </a:ext>
            </a:extLst>
          </p:cNvPr>
          <p:cNvGrpSpPr/>
          <p:nvPr/>
        </p:nvGrpSpPr>
        <p:grpSpPr>
          <a:xfrm>
            <a:off x="1705530" y="519236"/>
            <a:ext cx="3328808" cy="757542"/>
            <a:chOff x="2188414" y="252108"/>
            <a:chExt cx="7329212" cy="135566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C1CBA58-DAB8-218F-CE4B-DB7B990038D3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6DB5FB-EDB2-4D18-5D6A-B087A9E40496}"/>
                </a:ext>
              </a:extLst>
            </p:cNvPr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57257BF-8FDE-9F0A-4E93-825BDC3B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2" y="156774"/>
            <a:ext cx="1347333" cy="160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D72DB-5F41-33C4-9946-02C220B6C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3" y="2035550"/>
            <a:ext cx="11205681" cy="16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1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131A58-2D3D-E8E5-9E05-7EF3D4931378}"/>
              </a:ext>
            </a:extLst>
          </p:cNvPr>
          <p:cNvSpPr/>
          <p:nvPr/>
        </p:nvSpPr>
        <p:spPr>
          <a:xfrm>
            <a:off x="791110" y="534256"/>
            <a:ext cx="647272" cy="5548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BBEE5-0C71-E71A-2EE6-376C4F092E46}"/>
              </a:ext>
            </a:extLst>
          </p:cNvPr>
          <p:cNvSpPr txBox="1"/>
          <p:nvPr/>
        </p:nvSpPr>
        <p:spPr>
          <a:xfrm>
            <a:off x="1592494" y="452063"/>
            <a:ext cx="981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375 m.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80226-EE84-9B63-7B99-85192BCA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829" y="1957849"/>
            <a:ext cx="4497833" cy="2556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6AA9A-83A8-3B72-F1D0-E866ED2FE419}"/>
              </a:ext>
            </a:extLst>
          </p:cNvPr>
          <p:cNvSpPr txBox="1"/>
          <p:nvPr/>
        </p:nvSpPr>
        <p:spPr>
          <a:xfrm>
            <a:off x="1150706" y="2363056"/>
            <a:ext cx="446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375 m</a:t>
            </a: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?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F94B2-43D7-59B4-2E1D-439F8E61A603}"/>
              </a:ext>
            </a:extLst>
          </p:cNvPr>
          <p:cNvSpPr txBox="1"/>
          <p:nvPr/>
        </p:nvSpPr>
        <p:spPr>
          <a:xfrm>
            <a:off x="739739" y="4232952"/>
            <a:ext cx="65549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chạy được số 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375 x 10 = 3 750 (m)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3 750 m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09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131A58-2D3D-E8E5-9E05-7EF3D4931378}"/>
              </a:ext>
            </a:extLst>
          </p:cNvPr>
          <p:cNvSpPr/>
          <p:nvPr/>
        </p:nvSpPr>
        <p:spPr>
          <a:xfrm>
            <a:off x="914400" y="523982"/>
            <a:ext cx="647272" cy="5548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BBEE5-0C71-E71A-2EE6-376C4F092E46}"/>
              </a:ext>
            </a:extLst>
          </p:cNvPr>
          <p:cNvSpPr txBox="1"/>
          <p:nvPr/>
        </p:nvSpPr>
        <p:spPr>
          <a:xfrm>
            <a:off x="1592494" y="452063"/>
            <a:ext cx="981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1BD3F-7B9A-1554-0D4A-0191A920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31" y="1358544"/>
            <a:ext cx="7267575" cy="247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637A8D-19CF-68F2-F331-00A1905DED86}"/>
              </a:ext>
            </a:extLst>
          </p:cNvPr>
          <p:cNvSpPr txBox="1"/>
          <p:nvPr/>
        </p:nvSpPr>
        <p:spPr>
          <a:xfrm>
            <a:off x="965770" y="4222679"/>
            <a:ext cx="10489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hội trường, các hàng ghế được xếp đều nhau ở hai bên lối đi. Biết mỗi hàng ghế ở hai bên lối đi đều có 8 chỗ ngồi. Hỏi hội trường có tất cả bao nhiêu chỗ ngồi?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85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66E8E5-FC08-EE0C-91A2-BAFD16346092}"/>
              </a:ext>
            </a:extLst>
          </p:cNvPr>
          <p:cNvSpPr txBox="1"/>
          <p:nvPr/>
        </p:nvSpPr>
        <p:spPr>
          <a:xfrm>
            <a:off x="384960" y="1017785"/>
            <a:ext cx="586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bên có số chỗ ngồi 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8 x 10 =  80 (chỗ)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 trường có tất cả số chỗ ngồi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80 x 2 = 160 (chỗ)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Đáp số :  160 chỗ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16B084-518E-4115-F1FB-6E071F8CE2F7}"/>
              </a:ext>
            </a:extLst>
          </p:cNvPr>
          <p:cNvCxnSpPr>
            <a:cxnSpLocks/>
          </p:cNvCxnSpPr>
          <p:nvPr/>
        </p:nvCxnSpPr>
        <p:spPr>
          <a:xfrm>
            <a:off x="6452385" y="1102439"/>
            <a:ext cx="0" cy="32385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51ABFB-F168-CC44-7B04-93C137E0F71F}"/>
              </a:ext>
            </a:extLst>
          </p:cNvPr>
          <p:cNvSpPr txBox="1"/>
          <p:nvPr/>
        </p:nvSpPr>
        <p:spPr>
          <a:xfrm>
            <a:off x="6633895" y="1624726"/>
            <a:ext cx="5238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 trường có tất cả số chỗ ngồi là: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10 x 2 = 160 (chỗ)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Đáp số :  160 chỗ</a:t>
            </a:r>
          </a:p>
        </p:txBody>
      </p:sp>
    </p:spTree>
    <p:extLst>
      <p:ext uri="{BB962C8B-B14F-4D97-AF65-F5344CB8AC3E}">
        <p14:creationId xmlns:p14="http://schemas.microsoft.com/office/powerpoint/2010/main" val="3343768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75C75-C99E-30E2-7AF8-76303C44B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631" y="1639229"/>
            <a:ext cx="8841573" cy="3074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992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11244852" y="5678968"/>
            <a:ext cx="853632" cy="115330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2 x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850791" y="4301606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333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20</a:t>
            </a:r>
            <a:endParaRPr sz="5333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466270" y="5166235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3178378" y="325730"/>
            <a:ext cx="5835245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6 x 100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9" name="Google Shape;745;p50">
            <a:extLst>
              <a:ext uri="{FF2B5EF4-FFF2-40B4-BE49-F238E27FC236}">
                <a16:creationId xmlns:a16="http://schemas.microsoft.com/office/drawing/2014/main" id="{2C03082C-CFEA-FF43-82DD-D2281873BE5E}"/>
              </a:ext>
            </a:extLst>
          </p:cNvPr>
          <p:cNvSpPr/>
          <p:nvPr/>
        </p:nvSpPr>
        <p:spPr>
          <a:xfrm>
            <a:off x="4657463" y="3429001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600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15F1-A252-3D4A-B393-D4439F38BE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272942" y="4293629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3178378" y="335964"/>
            <a:ext cx="5835245" cy="139565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>
                <a:solidFill>
                  <a:srgbClr val="141447"/>
                </a:solidFill>
                <a:latin typeface="Arial" panose="020B0604020202020204"/>
                <a:sym typeface="Arial"/>
              </a:rPr>
              <a:t>9 x 100 = </a:t>
            </a: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5" name="Google Shape;745;p50">
            <a:extLst>
              <a:ext uri="{FF2B5EF4-FFF2-40B4-BE49-F238E27FC236}">
                <a16:creationId xmlns:a16="http://schemas.microsoft.com/office/drawing/2014/main" id="{C612A10E-0710-3F41-9B10-1ADB9EDD90A7}"/>
              </a:ext>
            </a:extLst>
          </p:cNvPr>
          <p:cNvSpPr/>
          <p:nvPr/>
        </p:nvSpPr>
        <p:spPr>
          <a:xfrm>
            <a:off x="5008921" y="2774068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900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4413D-21E9-4541-9C53-AE97E12C27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624400" y="3638697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F41CC455-0D8F-0E44-BC56-82AA769D5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10636340" y="5834688"/>
            <a:ext cx="654904" cy="88481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5FC40C-8D20-2747-B362-AF680A1C110F}"/>
              </a:ext>
            </a:extLst>
          </p:cNvPr>
          <p:cNvSpPr/>
          <p:nvPr/>
        </p:nvSpPr>
        <p:spPr>
          <a:xfrm>
            <a:off x="3178378" y="599130"/>
            <a:ext cx="6508547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50 :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E39B454E-8395-9844-9121-DD5ACEA1521D}"/>
              </a:ext>
            </a:extLst>
          </p:cNvPr>
          <p:cNvSpPr/>
          <p:nvPr/>
        </p:nvSpPr>
        <p:spPr>
          <a:xfrm>
            <a:off x="5352584" y="3792202"/>
            <a:ext cx="224483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5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F0BF8-8321-AD4E-9028-596BBDC33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7279728" y="3868402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14942" y="4270916"/>
            <a:ext cx="2791716" cy="2669887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D7238-C897-E1D4-6C1F-9F60DD8D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653" y="1195652"/>
            <a:ext cx="223742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AD7C6-7C72-10B1-515C-111EE8882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146" y="2256228"/>
            <a:ext cx="8925318" cy="252396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E3167F-A774-43B2-9463-37F9F172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33648"/>
            <a:ext cx="1397726" cy="1397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76F28A-D9AE-65C6-238A-F7A7F8FC3BF2}"/>
              </a:ext>
            </a:extLst>
          </p:cNvPr>
          <p:cNvSpPr/>
          <p:nvPr/>
        </p:nvSpPr>
        <p:spPr>
          <a:xfrm>
            <a:off x="564537" y="1729798"/>
            <a:ext cx="10751164" cy="3267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với 10, 100, 1000, …và phép chia cho 10, 100, 1000, …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Vận dụng bài học vào thực tiễn.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8D351-4D5F-FAED-5615-1C1B145C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183" y="4762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00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5FFCA-E7A0-2F62-0542-6BB561E70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872" y="2056894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376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98404-E61B-1A1B-3721-C416C7A51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" y="251286"/>
            <a:ext cx="2151418" cy="1075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28DC5B-312D-1C9B-6013-FAA3863D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5507" y="1550586"/>
            <a:ext cx="8942427" cy="426238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21569F2-1945-A75B-44A6-048B2D94EFD9}"/>
              </a:ext>
            </a:extLst>
          </p:cNvPr>
          <p:cNvSpPr/>
          <p:nvPr/>
        </p:nvSpPr>
        <p:spPr>
          <a:xfrm>
            <a:off x="2106202" y="2743200"/>
            <a:ext cx="2024009" cy="739739"/>
          </a:xfrm>
          <a:prstGeom prst="wedgeRoundRectCallout">
            <a:avLst>
              <a:gd name="adj1" fmla="val 19167"/>
              <a:gd name="adj2" fmla="val 72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9621A02-9FDF-AF64-2426-D345B8511918}"/>
              </a:ext>
            </a:extLst>
          </p:cNvPr>
          <p:cNvSpPr/>
          <p:nvPr/>
        </p:nvSpPr>
        <p:spPr>
          <a:xfrm>
            <a:off x="4315146" y="2784297"/>
            <a:ext cx="1263722" cy="739739"/>
          </a:xfrm>
          <a:prstGeom prst="wedgeRoundRectCallout">
            <a:avLst>
              <a:gd name="adj1" fmla="val 19167"/>
              <a:gd name="adj2" fmla="val 72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36 x 10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71F9A16-588F-CE8B-1187-24ACE47C96A3}"/>
              </a:ext>
            </a:extLst>
          </p:cNvPr>
          <p:cNvSpPr/>
          <p:nvPr/>
        </p:nvSpPr>
        <p:spPr>
          <a:xfrm>
            <a:off x="6061752" y="2938409"/>
            <a:ext cx="2619910" cy="924674"/>
          </a:xfrm>
          <a:prstGeom prst="wedgeRoundRectCallout">
            <a:avLst>
              <a:gd name="adj1" fmla="val -46880"/>
              <a:gd name="adj2" fmla="val 597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Có</a:t>
            </a:r>
            <a:r>
              <a:rPr lang="en-US" sz="2400" dirty="0"/>
              <a:t> 10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36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endParaRPr lang="en-US" sz="2400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D43F1F-6B9F-3CE5-824D-740FE99B1AD8}"/>
              </a:ext>
            </a:extLst>
          </p:cNvPr>
          <p:cNvSpPr/>
          <p:nvPr/>
        </p:nvSpPr>
        <p:spPr>
          <a:xfrm>
            <a:off x="8096034" y="4109663"/>
            <a:ext cx="3030877" cy="924674"/>
          </a:xfrm>
          <a:prstGeom prst="wedgeRoundRectCallout">
            <a:avLst>
              <a:gd name="adj1" fmla="val -61390"/>
              <a:gd name="adj2" fmla="val -361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nhẩm</a:t>
            </a:r>
            <a:r>
              <a:rPr lang="en-US" sz="2400" dirty="0"/>
              <a:t> </a:t>
            </a:r>
            <a:r>
              <a:rPr lang="en-US" sz="2400" dirty="0" err="1"/>
              <a:t>ngay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535</Words>
  <Application>Microsoft Office PowerPoint</Application>
  <PresentationFormat>Widescreen</PresentationFormat>
  <Paragraphs>58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Calibri</vt:lpstr>
      <vt:lpstr>Cambria</vt:lpstr>
      <vt:lpstr>Itim</vt:lpstr>
      <vt:lpstr>Luckiest Guy</vt:lpstr>
      <vt:lpstr>Montserrat Medium</vt:lpstr>
      <vt:lpstr>Times New Roman</vt:lpstr>
      <vt:lpstr>Office 主题</vt:lpstr>
      <vt:lpstr>Craft With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69</cp:revision>
  <dcterms:created xsi:type="dcterms:W3CDTF">2023-10-27T11:23:56Z</dcterms:created>
  <dcterms:modified xsi:type="dcterms:W3CDTF">2026-01-22T04:20:28Z</dcterms:modified>
</cp:coreProperties>
</file>