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7" r:id="rId10"/>
    <p:sldId id="268" r:id="rId11"/>
    <p:sldId id="269" r:id="rId12"/>
    <p:sldId id="270" r:id="rId13"/>
    <p:sldId id="271" r:id="rId14"/>
    <p:sldId id="274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BDF68E2-58F2-4D09-BE8B-E3BD06533059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32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7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29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8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95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4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0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8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914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8624D31-43A5-475A-80CF-332C9F6DCF35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4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NUL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NUL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NUL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形状&#10;&#10;描述已自动生成">
            <a:extLst>
              <a:ext uri="{FF2B5EF4-FFF2-40B4-BE49-F238E27FC236}">
                <a16:creationId xmlns:a16="http://schemas.microsoft.com/office/drawing/2014/main" id="{28DB53E1-C159-402F-6C56-333BC6617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1" y="547305"/>
            <a:ext cx="10916350" cy="6015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866" y="2592220"/>
            <a:ext cx="7095814" cy="1668450"/>
          </a:xfrm>
          <a:prstGeom prst="rect">
            <a:avLst/>
          </a:prstGeom>
        </p:spPr>
      </p:pic>
      <p:pic>
        <p:nvPicPr>
          <p:cNvPr id="6" name="Đồ họa 8">
            <a:extLst>
              <a:ext uri="{FF2B5EF4-FFF2-40B4-BE49-F238E27FC236}">
                <a16:creationId xmlns:a16="http://schemas.microsoft.com/office/drawing/2014/main" id="{584E515F-E26A-13BF-A562-C04D707C3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2161563"/>
            <a:ext cx="2416686" cy="3358400"/>
          </a:xfrm>
          <a:prstGeom prst="rect">
            <a:avLst/>
          </a:prstGeom>
        </p:spPr>
      </p:pic>
      <p:pic>
        <p:nvPicPr>
          <p:cNvPr id="7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4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70" y="236765"/>
            <a:ext cx="6559865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1427" y="1079943"/>
            <a:ext cx="5995851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 TIÊU TIẾT KIỆM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sắm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kiệm</a:t>
            </a:r>
            <a:endParaRPr lang="en-US" sz="36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thấp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thỏm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lo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no</a:t>
            </a:r>
          </a:p>
          <a:p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Khéo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ấm</a:t>
            </a:r>
            <a:r>
              <a:rPr lang="en-US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”.</a:t>
            </a:r>
          </a:p>
          <a:p>
            <a:pPr algn="r"/>
            <a:r>
              <a:rPr lang="en-US" sz="3600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3600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Thụy</a:t>
            </a:r>
            <a:r>
              <a:rPr lang="en-US" sz="3600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Anh</a:t>
            </a:r>
            <a:r>
              <a:rPr lang="en-US" sz="3600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3600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ồ họa 3">
            <a:extLst>
              <a:ext uri="{FF2B5EF4-FFF2-40B4-BE49-F238E27FC236}">
                <a16:creationId xmlns:a16="http://schemas.microsoft.com/office/drawing/2014/main" id="{4189120A-EDF5-2B66-204C-DA389D92D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0473" y="2281140"/>
            <a:ext cx="2740097" cy="38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1" b="89617" l="3994" r="963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248" y="2674121"/>
            <a:ext cx="5216525" cy="5216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8256">
            <a:off x="437304" y="-245078"/>
            <a:ext cx="4109060" cy="27556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420" y="1260957"/>
            <a:ext cx="9211854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4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7874" y="501487"/>
            <a:ext cx="10554787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0" lang="en-US" sz="4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4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 </a:t>
            </a:r>
            <a:r>
              <a:rPr kumimoji="0" lang="en-US" sz="44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sz="44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8446" y="2345200"/>
            <a:ext cx="1055478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đình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1 000 000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500 000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kẹo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phẩm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mời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Tết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800 000 </a:t>
            </a:r>
            <a:r>
              <a:rPr lang="en-US" sz="40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8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7017" y="380531"/>
            <a:ext cx="11261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 </a:t>
            </a:r>
            <a:r>
              <a:rPr kumimoji="0" lang="en-US" sz="4000" b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lựa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90605" y="1777352"/>
            <a:ext cx="3960188" cy="1567791"/>
            <a:chOff x="252583" y="146709"/>
            <a:chExt cx="4995863" cy="1581150"/>
          </a:xfrm>
        </p:grpSpPr>
        <p:pic>
          <p:nvPicPr>
            <p:cNvPr id="6" name="图片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t="57748" r="58281" b="15018"/>
            <a:stretch/>
          </p:blipFill>
          <p:spPr>
            <a:xfrm>
              <a:off x="252583" y="146709"/>
              <a:ext cx="4995863" cy="15811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70575" y="791884"/>
              <a:ext cx="3707295" cy="70788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YÊ</a:t>
              </a:r>
              <a:r>
                <a:rPr lang="en-US" sz="4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U CẦU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7017" y="3345143"/>
            <a:ext cx="11116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So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2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形状&#10;&#10;描述已自动生成">
            <a:extLst>
              <a:ext uri="{FF2B5EF4-FFF2-40B4-BE49-F238E27FC236}">
                <a16:creationId xmlns:a16="http://schemas.microsoft.com/office/drawing/2014/main" id="{28DB53E1-C159-402F-6C56-333BC6617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71" y="547305"/>
            <a:ext cx="10916350" cy="6015244"/>
          </a:xfrm>
          <a:prstGeom prst="rect">
            <a:avLst/>
          </a:prstGeom>
        </p:spPr>
      </p:pic>
      <p:pic>
        <p:nvPicPr>
          <p:cNvPr id="7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690" y="1848862"/>
            <a:ext cx="4881355" cy="2986619"/>
          </a:xfrm>
          <a:prstGeom prst="rect">
            <a:avLst/>
          </a:prstGeom>
        </p:spPr>
      </p:pic>
      <p:pic>
        <p:nvPicPr>
          <p:cNvPr id="9" name="Đồ họa 5">
            <a:extLst>
              <a:ext uri="{FF2B5EF4-FFF2-40B4-BE49-F238E27FC236}">
                <a16:creationId xmlns:a16="http://schemas.microsoft.com/office/drawing/2014/main" id="{900413A0-4EF4-2CE1-DC66-887E124C0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313838" y="2473779"/>
            <a:ext cx="2336792" cy="380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920" y="215031"/>
            <a:ext cx="1042416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nl-NL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ùng </a:t>
            </a:r>
            <a:r>
              <a:rPr lang="nl-NL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 người thân đi mua sắm các mặt hàng phù hợp với tài chính gia đình.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76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3">
            <a:extLst>
              <a:ext uri="{FF2B5EF4-FFF2-40B4-BE49-F238E27FC236}">
                <a16:creationId xmlns:a16="http://schemas.microsoft.com/office/drawing/2014/main" id="{4189120A-EDF5-2B66-204C-DA389D92D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lc="http://schemas.openxmlformats.org/drawingml/2006/lockedCanvas"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77055" y="2749764"/>
            <a:ext cx="2740097" cy="3807835"/>
          </a:xfrm>
          <a:prstGeom prst="rect">
            <a:avLst/>
          </a:prstGeom>
        </p:spPr>
      </p:pic>
      <p:pic>
        <p:nvPicPr>
          <p:cNvPr id="9" name="Đồ họa 5">
            <a:extLst>
              <a:ext uri="{FF2B5EF4-FFF2-40B4-BE49-F238E27FC236}">
                <a16:creationId xmlns:a16="http://schemas.microsoft.com/office/drawing/2014/main" id="{900413A0-4EF4-2CE1-DC66-887E124C0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4257" y="2749764"/>
            <a:ext cx="2336792" cy="3807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51" y="300400"/>
            <a:ext cx="3694386" cy="1618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9802" y="1109745"/>
            <a:ext cx="5767316" cy="1883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7480" y="2959869"/>
            <a:ext cx="5176724" cy="280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 descr="形状&#10;&#10;描述已自动生成">
            <a:extLst>
              <a:ext uri="{FF2B5EF4-FFF2-40B4-BE49-F238E27FC236}">
                <a16:creationId xmlns:a16="http://schemas.microsoft.com/office/drawing/2014/main" id="{28DB53E1-C159-402F-6C56-333BC6617B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1" y="772569"/>
            <a:ext cx="10916350" cy="6015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841" y="2759871"/>
            <a:ext cx="7747435" cy="1631883"/>
          </a:xfrm>
          <a:prstGeom prst="rect">
            <a:avLst/>
          </a:prstGeom>
        </p:spPr>
      </p:pic>
      <p:pic>
        <p:nvPicPr>
          <p:cNvPr id="14" name="Đồ họa 5">
            <a:extLst>
              <a:ext uri="{FF2B5EF4-FFF2-40B4-BE49-F238E27FC236}">
                <a16:creationId xmlns:a16="http://schemas.microsoft.com/office/drawing/2014/main" id="{900413A0-4EF4-2CE1-DC66-887E124C0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lc="http://schemas.openxmlformats.org/drawingml/2006/lockedCanvas"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21580" y="2759871"/>
            <a:ext cx="2336792" cy="3807835"/>
          </a:xfrm>
          <a:prstGeom prst="rect">
            <a:avLst/>
          </a:prstGeom>
        </p:spPr>
      </p:pic>
      <p:pic>
        <p:nvPicPr>
          <p:cNvPr id="15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451110" y="70186"/>
            <a:ext cx="4619311" cy="461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1" b="89617" l="3994" r="963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8280" y="2163617"/>
            <a:ext cx="5216525" cy="5216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324" t="8756" r="31490" b="43689"/>
          <a:stretch/>
        </p:blipFill>
        <p:spPr>
          <a:xfrm rot="651939">
            <a:off x="565236" y="-74739"/>
            <a:ext cx="3500138" cy="2366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163" y="855344"/>
            <a:ext cx="9202533" cy="349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3">
            <a:extLst>
              <a:ext uri="{FF2B5EF4-FFF2-40B4-BE49-F238E27FC236}">
                <a16:creationId xmlns:a16="http://schemas.microsoft.com/office/drawing/2014/main" id="{D7DF91C0-DB27-1015-BAC8-EBFA1FC7C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04655" y="2894231"/>
            <a:ext cx="6513317" cy="3854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686" y="792198"/>
            <a:ext cx="11142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nl-NL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hia </a:t>
            </a:r>
            <a:r>
              <a:rPr lang="nl-NL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 về các khoản thu, chi của gia đình bằng sơ đồ đã chuẩn </a:t>
            </a:r>
            <a:r>
              <a:rPr lang="nl-NL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nl-NL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9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64" y="5127"/>
            <a:ext cx="3607584" cy="1214846"/>
            <a:chOff x="252583" y="146709"/>
            <a:chExt cx="4995863" cy="1581150"/>
          </a:xfrm>
        </p:grpSpPr>
        <p:pic>
          <p:nvPicPr>
            <p:cNvPr id="5" name="图片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t="57748" r="58281" b="15018"/>
            <a:stretch/>
          </p:blipFill>
          <p:spPr>
            <a:xfrm>
              <a:off x="252583" y="146709"/>
              <a:ext cx="4995863" cy="15811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0575" y="791884"/>
              <a:ext cx="3707295" cy="70788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GỢI Ý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4551" y="1715681"/>
            <a:ext cx="10519824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Gia đình em có những nguồn thu nhập nào</a:t>
            </a:r>
            <a:r>
              <a:rPr lang="nl-NL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551" y="2507346"/>
            <a:ext cx="73207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 lương của bố, mẹ</a:t>
            </a:r>
            <a:endParaRPr lang="en-US" sz="4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092" y="3299012"/>
            <a:ext cx="11456142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40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Trong những nguồn thu ấy, nguồn thu nào là cố định hằng tháng, nguồn thu nào là đột xuất?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92" y="4622451"/>
            <a:ext cx="11456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Nguồn thu cố định hàng tháng là tiền lương của bố mẹ, nguồn thu đột xuất là được ông bà cho, bố mẹ được thưởng, ...</a:t>
            </a:r>
            <a:endParaRPr lang="en-US" sz="4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309" y="0"/>
            <a:ext cx="3422469" cy="1214846"/>
            <a:chOff x="252583" y="146709"/>
            <a:chExt cx="4995863" cy="1581150"/>
          </a:xfrm>
        </p:grpSpPr>
        <p:pic>
          <p:nvPicPr>
            <p:cNvPr id="5" name="图片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t="57748" r="58281" b="15018"/>
            <a:stretch/>
          </p:blipFill>
          <p:spPr>
            <a:xfrm>
              <a:off x="252583" y="146709"/>
              <a:ext cx="4995863" cy="15811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0575" y="791884"/>
              <a:ext cx="3707295" cy="70788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GỢI Ý</a:t>
              </a: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0710" y="1667521"/>
            <a:ext cx="10868296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Những khoản chi cố định hàng tháng của gia đình em là gì?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710" y="3105996"/>
            <a:ext cx="694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 ăn, tiền điện, nước, tiền học,....</a:t>
            </a:r>
            <a:endParaRPr lang="en-US" sz="5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710" y="3990473"/>
            <a:ext cx="10868296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Có khoản chi nào phát sinh không?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908" y="4706109"/>
            <a:ext cx="10487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 nhật bạn bè, sinh nhật người thân, đám cưới, </a:t>
            </a:r>
            <a:r>
              <a:rPr lang="nl-NL" sz="36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 đồ đạc, sửa xe, ....</a:t>
            </a:r>
            <a:endParaRPr lang="en-US" sz="54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3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3422469" cy="1214846"/>
            <a:chOff x="252583" y="146709"/>
            <a:chExt cx="4995863" cy="1581150"/>
          </a:xfrm>
        </p:grpSpPr>
        <p:pic>
          <p:nvPicPr>
            <p:cNvPr id="5" name="图片 6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" t="57748" r="58281" b="15018"/>
            <a:stretch/>
          </p:blipFill>
          <p:spPr>
            <a:xfrm>
              <a:off x="252583" y="146709"/>
              <a:ext cx="4995863" cy="15811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70575" y="791884"/>
              <a:ext cx="3707295" cy="70788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GỢI Ý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82" y="1710555"/>
            <a:ext cx="1086829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Thế nào là chi tiêu tiết kiệm?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890" y="2697266"/>
            <a:ext cx="10487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Mua </a:t>
            </a:r>
            <a:r>
              <a:rPr lang="nl-NL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vừa đủ, phù hợp với tài chính gia đình, không mua thừa mà không dùng đến.</a:t>
            </a:r>
            <a:endParaRPr lang="en-US" sz="4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982" y="4299530"/>
            <a:ext cx="1086829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Lợi ích của việc chi tiêu tiết kiệm.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890" y="5146742"/>
            <a:ext cx="104872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 chi tiêu tiết kiệm, hợp lý, gia đình sẽ không gặp khó khăn về tài chính.</a:t>
            </a:r>
            <a:endParaRPr lang="en-US" sz="40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3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1" b="89617" l="3994" r="9632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1451" y="-322191"/>
            <a:ext cx="4798221" cy="4798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069" t="10582" r="38495" b="50757"/>
          <a:stretch/>
        </p:blipFill>
        <p:spPr>
          <a:xfrm>
            <a:off x="507329" y="84096"/>
            <a:ext cx="2925116" cy="2152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437" y="4845239"/>
            <a:ext cx="117048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0" lang="en-US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nl-NL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Việc chi tiêu phù hợp với các khoản thu là rất cần thiết đối với mỗi gia đình. Khi cân đối được thu – chi và chi tiêu tiết kiệm, các gia đình sẽ không gặp khó khăn về tài chính.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475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Cambria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2025-02-05T05:20:42Z</dcterms:created>
  <dcterms:modified xsi:type="dcterms:W3CDTF">2025-02-05T05:42:58Z</dcterms:modified>
</cp:coreProperties>
</file>