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18"/>
  </p:notesMasterIdLst>
  <p:sldIdLst>
    <p:sldId id="258" r:id="rId3"/>
    <p:sldId id="330" r:id="rId4"/>
    <p:sldId id="331" r:id="rId5"/>
    <p:sldId id="320" r:id="rId6"/>
    <p:sldId id="295" r:id="rId7"/>
    <p:sldId id="301" r:id="rId8"/>
    <p:sldId id="333" r:id="rId9"/>
    <p:sldId id="334" r:id="rId10"/>
    <p:sldId id="335" r:id="rId11"/>
    <p:sldId id="336" r:id="rId12"/>
    <p:sldId id="321" r:id="rId13"/>
    <p:sldId id="337" r:id="rId14"/>
    <p:sldId id="338" r:id="rId15"/>
    <p:sldId id="339" r:id="rId16"/>
    <p:sldId id="3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A0"/>
    <a:srgbClr val="F9CBF1"/>
    <a:srgbClr val="892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86ED8-9239-49E5-BF93-A15B2D711932}"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681B7-FDF4-4810-8569-4D5AF848533D}" type="slidenum">
              <a:rPr lang="en-US" smtClean="0"/>
              <a:t>‹#›</a:t>
            </a:fld>
            <a:endParaRPr lang="en-US"/>
          </a:p>
        </p:txBody>
      </p:sp>
    </p:spTree>
    <p:extLst>
      <p:ext uri="{BB962C8B-B14F-4D97-AF65-F5344CB8AC3E}">
        <p14:creationId xmlns:p14="http://schemas.microsoft.com/office/powerpoint/2010/main" val="45281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5644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0028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969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553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617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085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096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785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874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433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9304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6007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8087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8753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741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3733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40346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4109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4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0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1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0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734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45147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00720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78752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29961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3162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568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90356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6685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704117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1678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066591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193891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40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2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682809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62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8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9703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31105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0508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129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849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827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2/12/2026</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9894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round pink circle with white text and a black background&#10;&#10;AI-generated content may be incorrect.">
            <a:extLst>
              <a:ext uri="{FF2B5EF4-FFF2-40B4-BE49-F238E27FC236}">
                <a16:creationId xmlns:a16="http://schemas.microsoft.com/office/drawing/2014/main" id="{2493EE35-5CC0-2325-5B29-6F0D200EC90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3186" y="165179"/>
            <a:ext cx="1477062" cy="1477062"/>
          </a:xfrm>
          <a:prstGeom prst="rect">
            <a:avLst/>
          </a:prstGeom>
        </p:spPr>
      </p:pic>
    </p:spTree>
    <p:extLst>
      <p:ext uri="{BB962C8B-B14F-4D97-AF65-F5344CB8AC3E}">
        <p14:creationId xmlns:p14="http://schemas.microsoft.com/office/powerpoint/2010/main" val="83336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6031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pic>
        <p:nvPicPr>
          <p:cNvPr id="10"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id="{F9DABD06-A78B-48EC-993A-5B03D520B5F6}"/>
              </a:ext>
            </a:extLst>
          </p:cNvPr>
          <p:cNvSpPr/>
          <p:nvPr/>
        </p:nvSpPr>
        <p:spPr>
          <a:xfrm>
            <a:off x="9561097" y="631353"/>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442753" y="374232"/>
            <a:ext cx="1701282" cy="1701282"/>
          </a:xfrm>
          <a:prstGeom prst="rect">
            <a:avLst/>
          </a:prstGeom>
        </p:spPr>
      </p:pic>
      <p:sp>
        <p:nvSpPr>
          <p:cNvPr id="96"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4080" y="4917336"/>
            <a:ext cx="1158875" cy="1158875"/>
          </a:xfrm>
          <a:prstGeom prst="rect">
            <a:avLst/>
          </a:prstGeom>
        </p:spPr>
      </p:pic>
      <p:pic>
        <p:nvPicPr>
          <p:cNvPr id="13"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5" name="Picture 4" descr="A green and orange letters&#10;&#10;AI-generated content may be incorrect.">
            <a:extLst>
              <a:ext uri="{FF2B5EF4-FFF2-40B4-BE49-F238E27FC236}">
                <a16:creationId xmlns:a16="http://schemas.microsoft.com/office/drawing/2014/main" id="{FCC89C26-FE5F-7D16-3121-9A4BE39CCE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3230" y="2242174"/>
            <a:ext cx="7986452" cy="2097206"/>
          </a:xfrm>
          <a:prstGeom prst="rect">
            <a:avLst/>
          </a:prstGeom>
        </p:spPr>
      </p:pic>
    </p:spTree>
    <p:extLst>
      <p:ext uri="{BB962C8B-B14F-4D97-AF65-F5344CB8AC3E}">
        <p14:creationId xmlns:p14="http://schemas.microsoft.com/office/powerpoint/2010/main" val="3639716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3:</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Dựa vào tranh, đặt câu có những loại vị ngữ sau:</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 Vị ngữ giới thiệu, nhận xét.</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3B7FB22-D801-48CC-A1AD-2B84D03183B6}"/>
              </a:ext>
            </a:extLst>
          </p:cNvPr>
          <p:cNvPicPr>
            <a:picLocks noChangeAspect="1"/>
          </p:cNvPicPr>
          <p:nvPr/>
        </p:nvPicPr>
        <p:blipFill>
          <a:blip r:embed="rId6"/>
          <a:stretch>
            <a:fillRect/>
          </a:stretch>
        </p:blipFill>
        <p:spPr>
          <a:xfrm>
            <a:off x="3426835" y="2847976"/>
            <a:ext cx="5650490" cy="3071812"/>
          </a:xfrm>
          <a:prstGeom prst="rect">
            <a:avLst/>
          </a:prstGeom>
        </p:spPr>
      </p:pic>
    </p:spTree>
    <p:extLst>
      <p:ext uri="{BB962C8B-B14F-4D97-AF65-F5344CB8AC3E}">
        <p14:creationId xmlns:p14="http://schemas.microsoft.com/office/powerpoint/2010/main" val="765050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sp>
        <p:nvSpPr>
          <p:cNvPr id="40" name="任意多边形 27">
            <a:extLst>
              <a:ext uri="{FF2B5EF4-FFF2-40B4-BE49-F238E27FC236}">
                <a16:creationId xmlns:a16="http://schemas.microsoft.com/office/drawing/2014/main" id="{F9DABD06-A78B-48EC-993A-5B03D520B5F6}"/>
              </a:ext>
            </a:extLst>
          </p:cNvPr>
          <p:cNvSpPr/>
          <p:nvPr/>
        </p:nvSpPr>
        <p:spPr>
          <a:xfrm>
            <a:off x="10530444" y="2117410"/>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41" name="任意多边形 10">
            <a:extLst>
              <a:ext uri="{FF2B5EF4-FFF2-40B4-BE49-F238E27FC236}">
                <a16:creationId xmlns:a16="http://schemas.microsoft.com/office/drawing/2014/main" id="{F686E58C-FC60-433E-86D4-D5731BFD9F3E}"/>
              </a:ext>
            </a:extLst>
          </p:cNvPr>
          <p:cNvSpPr/>
          <p:nvPr/>
        </p:nvSpPr>
        <p:spPr>
          <a:xfrm>
            <a:off x="11163203" y="278812"/>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42"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69565" y="891400"/>
            <a:ext cx="1701282" cy="1701282"/>
          </a:xfrm>
          <a:prstGeom prst="rect">
            <a:avLst/>
          </a:prstGeom>
        </p:spPr>
      </p:pic>
      <p:pic>
        <p:nvPicPr>
          <p:cNvPr id="10" name="图片 8">
            <a:extLst>
              <a:ext uri="{FF2B5EF4-FFF2-40B4-BE49-F238E27FC236}">
                <a16:creationId xmlns:a16="http://schemas.microsoft.com/office/drawing/2014/main" id="{710BF325-EBB1-4A02-9EC5-305E57F2D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8489" y="1415521"/>
            <a:ext cx="5951661" cy="5951661"/>
          </a:xfrm>
          <a:prstGeom prst="rect">
            <a:avLst/>
          </a:prstGeom>
        </p:spPr>
      </p:pic>
      <p:grpSp>
        <p:nvGrpSpPr>
          <p:cNvPr id="12" name="Group 11">
            <a:extLst>
              <a:ext uri="{FF2B5EF4-FFF2-40B4-BE49-F238E27FC236}">
                <a16:creationId xmlns:a16="http://schemas.microsoft.com/office/drawing/2014/main" id="{0458B107-AE7C-4C4C-9F3D-FBD31A53D505}"/>
              </a:ext>
            </a:extLst>
          </p:cNvPr>
          <p:cNvGrpSpPr/>
          <p:nvPr/>
        </p:nvGrpSpPr>
        <p:grpSpPr>
          <a:xfrm>
            <a:off x="2466975" y="446750"/>
            <a:ext cx="8349854" cy="1629700"/>
            <a:chOff x="2490627" y="2326130"/>
            <a:chExt cx="8792927" cy="3623537"/>
          </a:xfrm>
        </p:grpSpPr>
        <p:sp>
          <p:nvSpPr>
            <p:cNvPr id="14" name="Rectangle: Rounded Corners 13">
              <a:extLst>
                <a:ext uri="{FF2B5EF4-FFF2-40B4-BE49-F238E27FC236}">
                  <a16:creationId xmlns:a16="http://schemas.microsoft.com/office/drawing/2014/main" id="{A0A3D3E0-593D-411F-93F3-C09AE5488B1C}"/>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D8B78B-5506-4762-B901-B8F7504394CA}"/>
                </a:ext>
              </a:extLst>
            </p:cNvPr>
            <p:cNvSpPr txBox="1"/>
            <p:nvPr/>
          </p:nvSpPr>
          <p:spPr>
            <a:xfrm>
              <a:off x="2678655" y="2476277"/>
              <a:ext cx="8604899" cy="2668857"/>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hoạt động, trạng thái.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đang hành quân.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30CC0D1F-D77F-F5EC-2935-E901D40434E3}"/>
              </a:ext>
            </a:extLst>
          </p:cNvPr>
          <p:cNvGrpSpPr/>
          <p:nvPr/>
        </p:nvGrpSpPr>
        <p:grpSpPr>
          <a:xfrm>
            <a:off x="3448050" y="2361275"/>
            <a:ext cx="8349854" cy="1448725"/>
            <a:chOff x="2490627" y="2326130"/>
            <a:chExt cx="8792927" cy="3623537"/>
          </a:xfrm>
        </p:grpSpPr>
        <p:sp>
          <p:nvSpPr>
            <p:cNvPr id="13" name="Rectangle: Rounded Corners 12">
              <a:extLst>
                <a:ext uri="{FF2B5EF4-FFF2-40B4-BE49-F238E27FC236}">
                  <a16:creationId xmlns:a16="http://schemas.microsoft.com/office/drawing/2014/main" id="{1305B195-34F1-72D6-70EE-C30CD0F537EB}"/>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C314E20-A770-4A0B-DAE9-81CE33ABB033}"/>
                </a:ext>
              </a:extLst>
            </p:cNvPr>
            <p:cNvSpPr txBox="1"/>
            <p:nvPr/>
          </p:nvSpPr>
          <p:spPr>
            <a:xfrm>
              <a:off x="2678655" y="2476277"/>
              <a:ext cx="8604899" cy="2668857"/>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đặc điểm.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rất vui vẻ.</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11F3F43F-8A0F-D8A9-C4F7-51AAC1C4C93B}"/>
              </a:ext>
            </a:extLst>
          </p:cNvPr>
          <p:cNvGrpSpPr/>
          <p:nvPr/>
        </p:nvGrpSpPr>
        <p:grpSpPr>
          <a:xfrm>
            <a:off x="3533775" y="4161500"/>
            <a:ext cx="8349854" cy="1448725"/>
            <a:chOff x="2490627" y="2326130"/>
            <a:chExt cx="8792927" cy="3623537"/>
          </a:xfrm>
        </p:grpSpPr>
        <p:sp>
          <p:nvSpPr>
            <p:cNvPr id="18" name="Rectangle: Rounded Corners 17">
              <a:extLst>
                <a:ext uri="{FF2B5EF4-FFF2-40B4-BE49-F238E27FC236}">
                  <a16:creationId xmlns:a16="http://schemas.microsoft.com/office/drawing/2014/main" id="{682D9E41-8FA6-D28F-1F87-8E6B02D059ED}"/>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5E9FA3C-3D37-19F1-2815-549FDD3CFAAA}"/>
                </a:ext>
              </a:extLst>
            </p:cNvPr>
            <p:cNvSpPr txBox="1"/>
            <p:nvPr/>
          </p:nvSpPr>
          <p:spPr>
            <a:xfrm>
              <a:off x="2678655" y="2476276"/>
              <a:ext cx="8604899" cy="3002251"/>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giới thiệu, nhận xét.</a:t>
              </a:r>
              <a:endParaRPr lang="en-US"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ctr">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Họ là những người lính Cụ Hồ.</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5362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36370" y="490552"/>
            <a:ext cx="10522130" cy="4719623"/>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11750" y="322188"/>
                    <a:pt x="136750" y="70284"/>
                    <a:pt x="233287" y="0"/>
                  </a:cubicBezTo>
                  <a:cubicBezTo>
                    <a:pt x="5181786" y="-348626"/>
                    <a:pt x="8047251" y="-164587"/>
                    <a:pt x="9528442" y="0"/>
                  </a:cubicBezTo>
                  <a:cubicBezTo>
                    <a:pt x="9571215" y="-32863"/>
                    <a:pt x="9809217" y="234334"/>
                    <a:pt x="9761730" y="736615"/>
                  </a:cubicBezTo>
                  <a:cubicBezTo>
                    <a:pt x="9869722" y="1613103"/>
                    <a:pt x="9936514" y="2431671"/>
                    <a:pt x="9761730" y="3682984"/>
                  </a:cubicBezTo>
                  <a:cubicBezTo>
                    <a:pt x="9707516" y="4049063"/>
                    <a:pt x="9649072" y="4362090"/>
                    <a:pt x="9528442" y="4419600"/>
                  </a:cubicBezTo>
                  <a:cubicBezTo>
                    <a:pt x="6928527" y="3150413"/>
                    <a:pt x="2629105" y="5192446"/>
                    <a:pt x="233287" y="4419600"/>
                  </a:cubicBezTo>
                  <a:cubicBezTo>
                    <a:pt x="12038" y="4481311"/>
                    <a:pt x="-17380" y="4212442"/>
                    <a:pt x="0" y="3682984"/>
                  </a:cubicBezTo>
                  <a:cubicBezTo>
                    <a:pt x="-112781" y="3019779"/>
                    <a:pt x="10641" y="1326919"/>
                    <a:pt x="0" y="736615"/>
                  </a:cubicBezTo>
                  <a:close/>
                </a:path>
                <a:path w="9761730" h="4419600" stroke="0" extrusionOk="0">
                  <a:moveTo>
                    <a:pt x="0" y="736615"/>
                  </a:moveTo>
                  <a:cubicBezTo>
                    <a:pt x="-5409" y="235055"/>
                    <a:pt x="99237" y="-64355"/>
                    <a:pt x="233287" y="0"/>
                  </a:cubicBezTo>
                  <a:cubicBezTo>
                    <a:pt x="1366614" y="-1236157"/>
                    <a:pt x="6360347" y="-281252"/>
                    <a:pt x="9528442" y="0"/>
                  </a:cubicBezTo>
                  <a:cubicBezTo>
                    <a:pt x="9727226" y="-63063"/>
                    <a:pt x="9804956" y="395141"/>
                    <a:pt x="9761730" y="736615"/>
                  </a:cubicBezTo>
                  <a:cubicBezTo>
                    <a:pt x="9582301" y="2139648"/>
                    <a:pt x="9667555" y="2640847"/>
                    <a:pt x="9761730" y="3682984"/>
                  </a:cubicBezTo>
                  <a:cubicBezTo>
                    <a:pt x="9798332" y="4128241"/>
                    <a:pt x="9689073" y="4407968"/>
                    <a:pt x="9528442" y="4419600"/>
                  </a:cubicBezTo>
                  <a:cubicBezTo>
                    <a:pt x="6222570" y="4547624"/>
                    <a:pt x="3757780" y="4564938"/>
                    <a:pt x="233287" y="4419600"/>
                  </a:cubicBezTo>
                  <a:cubicBezTo>
                    <a:pt x="160757" y="4421980"/>
                    <a:pt x="-12911" y="3951808"/>
                    <a:pt x="0" y="3682984"/>
                  </a:cubicBezTo>
                  <a:cubicBezTo>
                    <a:pt x="-30563" y="3531225"/>
                    <a:pt x="-86194" y="2326365"/>
                    <a:pt x="0" y="736615"/>
                  </a:cubicBezTo>
                  <a:close/>
                </a:path>
                <a:path w="9761730" h="4419600" fill="none" stroke="0" extrusionOk="0">
                  <a:moveTo>
                    <a:pt x="0" y="736615"/>
                  </a:moveTo>
                  <a:cubicBezTo>
                    <a:pt x="-12321" y="317791"/>
                    <a:pt x="118137" y="30016"/>
                    <a:pt x="233287" y="0"/>
                  </a:cubicBezTo>
                  <a:cubicBezTo>
                    <a:pt x="4908167" y="-500231"/>
                    <a:pt x="8387439" y="-377338"/>
                    <a:pt x="9528442" y="0"/>
                  </a:cubicBezTo>
                  <a:cubicBezTo>
                    <a:pt x="9628917" y="-19604"/>
                    <a:pt x="9748849" y="284943"/>
                    <a:pt x="9761730" y="736615"/>
                  </a:cubicBezTo>
                  <a:cubicBezTo>
                    <a:pt x="9815484" y="1495503"/>
                    <a:pt x="9757365" y="2559322"/>
                    <a:pt x="9761730" y="3682984"/>
                  </a:cubicBezTo>
                  <a:cubicBezTo>
                    <a:pt x="9752768" y="4085165"/>
                    <a:pt x="9650511" y="4366083"/>
                    <a:pt x="9528442" y="4419600"/>
                  </a:cubicBezTo>
                  <a:cubicBezTo>
                    <a:pt x="6985931" y="4254862"/>
                    <a:pt x="2132854" y="4791515"/>
                    <a:pt x="233287" y="4419600"/>
                  </a:cubicBezTo>
                  <a:cubicBezTo>
                    <a:pt x="87920" y="4434686"/>
                    <a:pt x="13059" y="4142155"/>
                    <a:pt x="0" y="3682984"/>
                  </a:cubicBezTo>
                  <a:cubicBezTo>
                    <a:pt x="-128289" y="3118858"/>
                    <a:pt x="75655" y="1330469"/>
                    <a:pt x="0" y="736615"/>
                  </a:cubicBezTo>
                  <a:close/>
                </a:path>
                <a:path w="9761730" h="4419600" fill="none" stroke="0" extrusionOk="0">
                  <a:moveTo>
                    <a:pt x="0" y="736615"/>
                  </a:moveTo>
                  <a:cubicBezTo>
                    <a:pt x="-9773" y="321062"/>
                    <a:pt x="129533" y="59811"/>
                    <a:pt x="233287" y="0"/>
                  </a:cubicBezTo>
                  <a:cubicBezTo>
                    <a:pt x="4939628" y="-377390"/>
                    <a:pt x="8179365" y="-142496"/>
                    <a:pt x="9528442" y="0"/>
                  </a:cubicBezTo>
                  <a:cubicBezTo>
                    <a:pt x="9627792" y="-31242"/>
                    <a:pt x="9778636" y="245699"/>
                    <a:pt x="9761730" y="736615"/>
                  </a:cubicBezTo>
                  <a:cubicBezTo>
                    <a:pt x="9965397" y="1677803"/>
                    <a:pt x="9651440" y="2509809"/>
                    <a:pt x="9761730" y="3682984"/>
                  </a:cubicBezTo>
                  <a:cubicBezTo>
                    <a:pt x="9738868" y="4075066"/>
                    <a:pt x="9645175" y="4357219"/>
                    <a:pt x="9528442" y="4419600"/>
                  </a:cubicBezTo>
                  <a:cubicBezTo>
                    <a:pt x="6828975" y="3825676"/>
                    <a:pt x="2302501" y="4753596"/>
                    <a:pt x="233287" y="4419600"/>
                  </a:cubicBezTo>
                  <a:cubicBezTo>
                    <a:pt x="40925" y="4494577"/>
                    <a:pt x="11290" y="4166400"/>
                    <a:pt x="0" y="3682984"/>
                  </a:cubicBezTo>
                  <a:cubicBezTo>
                    <a:pt x="-183291" y="3006731"/>
                    <a:pt x="47100" y="1346223"/>
                    <a:pt x="0" y="736615"/>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7612" y="323918"/>
                            <a:pt x="133759" y="66880"/>
                            <a:pt x="233287" y="0"/>
                          </a:cubicBezTo>
                          <a:cubicBezTo>
                            <a:pt x="4900183" y="-304805"/>
                            <a:pt x="8072016" y="-255053"/>
                            <a:pt x="9528442" y="0"/>
                          </a:cubicBezTo>
                          <a:cubicBezTo>
                            <a:pt x="9628842" y="-14794"/>
                            <a:pt x="9803700" y="241686"/>
                            <a:pt x="9761730" y="736615"/>
                          </a:cubicBezTo>
                          <a:cubicBezTo>
                            <a:pt x="9843016" y="1579954"/>
                            <a:pt x="9794149" y="2544304"/>
                            <a:pt x="9761730" y="3682984"/>
                          </a:cubicBezTo>
                          <a:cubicBezTo>
                            <a:pt x="9725577" y="4057905"/>
                            <a:pt x="9649864" y="4365751"/>
                            <a:pt x="9528442" y="4419600"/>
                          </a:cubicBezTo>
                          <a:cubicBezTo>
                            <a:pt x="6809991" y="3525155"/>
                            <a:pt x="2340267" y="5053038"/>
                            <a:pt x="233287" y="4419600"/>
                          </a:cubicBezTo>
                          <a:cubicBezTo>
                            <a:pt x="42550" y="4466045"/>
                            <a:pt x="-8815" y="4173391"/>
                            <a:pt x="0" y="3682984"/>
                          </a:cubicBezTo>
                          <a:cubicBezTo>
                            <a:pt x="-87895" y="3045378"/>
                            <a:pt x="27739" y="1305184"/>
                            <a:pt x="0" y="736615"/>
                          </a:cubicBezTo>
                          <a:close/>
                        </a:path>
                        <a:path w="9761730" h="4419600" stroke="0" extrusionOk="0">
                          <a:moveTo>
                            <a:pt x="0" y="736615"/>
                          </a:moveTo>
                          <a:cubicBezTo>
                            <a:pt x="-12488" y="256569"/>
                            <a:pt x="97930" y="-56650"/>
                            <a:pt x="233287" y="0"/>
                          </a:cubicBezTo>
                          <a:cubicBezTo>
                            <a:pt x="1316326" y="-852850"/>
                            <a:pt x="6470779" y="-269472"/>
                            <a:pt x="9528442" y="0"/>
                          </a:cubicBezTo>
                          <a:cubicBezTo>
                            <a:pt x="9666698" y="-37011"/>
                            <a:pt x="9791354" y="378044"/>
                            <a:pt x="9761730" y="736615"/>
                          </a:cubicBezTo>
                          <a:cubicBezTo>
                            <a:pt x="9659906" y="2147620"/>
                            <a:pt x="9753937" y="2709066"/>
                            <a:pt x="9761730" y="3682984"/>
                          </a:cubicBezTo>
                          <a:cubicBezTo>
                            <a:pt x="9780633" y="4142945"/>
                            <a:pt x="9670084" y="4411235"/>
                            <a:pt x="9528442" y="4419600"/>
                          </a:cubicBezTo>
                          <a:cubicBezTo>
                            <a:pt x="6067591" y="4815132"/>
                            <a:pt x="3570229" y="4134922"/>
                            <a:pt x="233287" y="4419600"/>
                          </a:cubicBezTo>
                          <a:cubicBezTo>
                            <a:pt x="143474" y="4440001"/>
                            <a:pt x="-3837" y="4009114"/>
                            <a:pt x="0" y="3682984"/>
                          </a:cubicBezTo>
                          <a:cubicBezTo>
                            <a:pt x="-123" y="3404581"/>
                            <a:pt x="-45520" y="2138513"/>
                            <a:pt x="0" y="736615"/>
                          </a:cubicBezTo>
                          <a:close/>
                        </a:path>
                        <a:path w="9761730" h="4419600" fill="none" stroke="0" extrusionOk="0">
                          <a:moveTo>
                            <a:pt x="0" y="736615"/>
                          </a:moveTo>
                          <a:cubicBezTo>
                            <a:pt x="-10368" y="316097"/>
                            <a:pt x="112031" y="38909"/>
                            <a:pt x="233287" y="0"/>
                          </a:cubicBezTo>
                          <a:cubicBezTo>
                            <a:pt x="4953434" y="-461089"/>
                            <a:pt x="8217776" y="-407566"/>
                            <a:pt x="9528442" y="0"/>
                          </a:cubicBezTo>
                          <a:cubicBezTo>
                            <a:pt x="9645721" y="-53606"/>
                            <a:pt x="9756717" y="285296"/>
                            <a:pt x="9761730" y="736615"/>
                          </a:cubicBezTo>
                          <a:cubicBezTo>
                            <a:pt x="9776022" y="1470447"/>
                            <a:pt x="9658875" y="2530070"/>
                            <a:pt x="9761730" y="3682984"/>
                          </a:cubicBezTo>
                          <a:cubicBezTo>
                            <a:pt x="9758519" y="4082233"/>
                            <a:pt x="9643011" y="4368576"/>
                            <a:pt x="9528442" y="4419600"/>
                          </a:cubicBezTo>
                          <a:cubicBezTo>
                            <a:pt x="6765999" y="4064443"/>
                            <a:pt x="2109712" y="4706743"/>
                            <a:pt x="233287" y="4419600"/>
                          </a:cubicBezTo>
                          <a:cubicBezTo>
                            <a:pt x="88888" y="4463648"/>
                            <a:pt x="8821" y="4148713"/>
                            <a:pt x="0" y="3682984"/>
                          </a:cubicBezTo>
                          <a:cubicBezTo>
                            <a:pt x="-129698" y="3042653"/>
                            <a:pt x="85580" y="1351055"/>
                            <a:pt x="0" y="736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75000"/>
                    </a:schemeClr>
                  </a:solidFill>
                  <a:latin typeface="Calibri" panose="020F0502020204030204" pitchFamily="34" charset="0"/>
                  <a:cs typeface="Calibri" panose="020F0502020204030204" pitchFamily="34" charset="0"/>
                </a:rPr>
                <a:t>Vị</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ngữ</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nêu</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hoạt</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động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trạng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thái</a:t>
              </a:r>
              <a:r>
                <a:rPr lang="en-US" sz="4000" b="1" dirty="0">
                  <a:solidFill>
                    <a:schemeClr val="tx2">
                      <a:lumMod val="75000"/>
                    </a:schemeClr>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Hoạt</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động</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nhìn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thấy</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rõ</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ràng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Trạng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thái</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là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những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hành</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trực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tiếp</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hiện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4086015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4"/>
                  </a:moveTo>
                  <a:cubicBezTo>
                    <a:pt x="-41477" y="308897"/>
                    <a:pt x="140048" y="75511"/>
                    <a:pt x="233287" y="0"/>
                  </a:cubicBezTo>
                  <a:cubicBezTo>
                    <a:pt x="5279592" y="-367568"/>
                    <a:pt x="8058292" y="-184930"/>
                    <a:pt x="9528442" y="0"/>
                  </a:cubicBezTo>
                  <a:cubicBezTo>
                    <a:pt x="9594992" y="-26142"/>
                    <a:pt x="9809865" y="230731"/>
                    <a:pt x="9761730" y="736614"/>
                  </a:cubicBezTo>
                  <a:cubicBezTo>
                    <a:pt x="9793038" y="1522007"/>
                    <a:pt x="10013448" y="2361917"/>
                    <a:pt x="9761730" y="3682984"/>
                  </a:cubicBezTo>
                  <a:cubicBezTo>
                    <a:pt x="9722421" y="4055455"/>
                    <a:pt x="9648827" y="4359229"/>
                    <a:pt x="9528442" y="4419600"/>
                  </a:cubicBezTo>
                  <a:cubicBezTo>
                    <a:pt x="6853286" y="3359445"/>
                    <a:pt x="2680730" y="5231557"/>
                    <a:pt x="233287" y="4419600"/>
                  </a:cubicBezTo>
                  <a:cubicBezTo>
                    <a:pt x="7058" y="4485539"/>
                    <a:pt x="-11755" y="4187423"/>
                    <a:pt x="0" y="3682984"/>
                  </a:cubicBezTo>
                  <a:cubicBezTo>
                    <a:pt x="-135424" y="2989408"/>
                    <a:pt x="-71249" y="1438106"/>
                    <a:pt x="0" y="736614"/>
                  </a:cubicBezTo>
                  <a:close/>
                </a:path>
                <a:path w="9761730" h="4419600" stroke="0" extrusionOk="0">
                  <a:moveTo>
                    <a:pt x="0" y="736614"/>
                  </a:moveTo>
                  <a:cubicBezTo>
                    <a:pt x="-4528" y="230269"/>
                    <a:pt x="103801" y="-93992"/>
                    <a:pt x="233287" y="0"/>
                  </a:cubicBezTo>
                  <a:cubicBezTo>
                    <a:pt x="1349694" y="-1118370"/>
                    <a:pt x="5745593" y="-350954"/>
                    <a:pt x="9528442" y="0"/>
                  </a:cubicBezTo>
                  <a:cubicBezTo>
                    <a:pt x="9701589" y="-53059"/>
                    <a:pt x="9806427" y="399300"/>
                    <a:pt x="9761730" y="736614"/>
                  </a:cubicBezTo>
                  <a:cubicBezTo>
                    <a:pt x="9584310" y="2139359"/>
                    <a:pt x="9694456" y="2660888"/>
                    <a:pt x="9761730" y="3682984"/>
                  </a:cubicBezTo>
                  <a:cubicBezTo>
                    <a:pt x="9799621" y="4125850"/>
                    <a:pt x="9692190" y="4406959"/>
                    <a:pt x="9528442" y="4419600"/>
                  </a:cubicBezTo>
                  <a:cubicBezTo>
                    <a:pt x="5981344" y="4953435"/>
                    <a:pt x="3656244" y="4386061"/>
                    <a:pt x="233287" y="4419600"/>
                  </a:cubicBezTo>
                  <a:cubicBezTo>
                    <a:pt x="156354" y="4421555"/>
                    <a:pt x="-8864" y="3970752"/>
                    <a:pt x="0" y="3682984"/>
                  </a:cubicBezTo>
                  <a:cubicBezTo>
                    <a:pt x="-35991" y="3559380"/>
                    <a:pt x="-69294" y="2258603"/>
                    <a:pt x="0" y="736614"/>
                  </a:cubicBezTo>
                  <a:close/>
                </a:path>
                <a:path w="9761730" h="4419600" fill="none" stroke="0" extrusionOk="0">
                  <a:moveTo>
                    <a:pt x="0" y="736614"/>
                  </a:moveTo>
                  <a:cubicBezTo>
                    <a:pt x="-18163" y="306235"/>
                    <a:pt x="122763" y="33531"/>
                    <a:pt x="233287" y="0"/>
                  </a:cubicBezTo>
                  <a:cubicBezTo>
                    <a:pt x="4875713" y="-548179"/>
                    <a:pt x="8438038" y="-371338"/>
                    <a:pt x="9528442" y="0"/>
                  </a:cubicBezTo>
                  <a:cubicBezTo>
                    <a:pt x="9638428" y="-54043"/>
                    <a:pt x="9757593" y="283774"/>
                    <a:pt x="9761730" y="736614"/>
                  </a:cubicBezTo>
                  <a:cubicBezTo>
                    <a:pt x="9840091" y="1507381"/>
                    <a:pt x="9687883" y="2536478"/>
                    <a:pt x="9761730" y="3682984"/>
                  </a:cubicBezTo>
                  <a:cubicBezTo>
                    <a:pt x="9733336" y="4090789"/>
                    <a:pt x="9665150" y="4378044"/>
                    <a:pt x="9528442" y="4419600"/>
                  </a:cubicBezTo>
                  <a:cubicBezTo>
                    <a:pt x="6868785" y="4211997"/>
                    <a:pt x="2200005" y="5056401"/>
                    <a:pt x="233287" y="4419600"/>
                  </a:cubicBezTo>
                  <a:cubicBezTo>
                    <a:pt x="87548" y="4393574"/>
                    <a:pt x="32217" y="4121304"/>
                    <a:pt x="0" y="3682984"/>
                  </a:cubicBezTo>
                  <a:cubicBezTo>
                    <a:pt x="-136177" y="3056291"/>
                    <a:pt x="62529" y="1311392"/>
                    <a:pt x="0" y="736614"/>
                  </a:cubicBezTo>
                  <a:close/>
                </a:path>
                <a:path w="9761730" h="4419600" fill="none" stroke="0" extrusionOk="0">
                  <a:moveTo>
                    <a:pt x="0" y="736614"/>
                  </a:moveTo>
                  <a:cubicBezTo>
                    <a:pt x="-31277" y="303744"/>
                    <a:pt x="121134" y="49578"/>
                    <a:pt x="233287" y="0"/>
                  </a:cubicBezTo>
                  <a:cubicBezTo>
                    <a:pt x="5139651" y="-456441"/>
                    <a:pt x="8225617" y="-155114"/>
                    <a:pt x="9528442" y="0"/>
                  </a:cubicBezTo>
                  <a:cubicBezTo>
                    <a:pt x="9626202" y="-46192"/>
                    <a:pt x="9775701" y="258518"/>
                    <a:pt x="9761730" y="736614"/>
                  </a:cubicBezTo>
                  <a:cubicBezTo>
                    <a:pt x="9760406" y="1474738"/>
                    <a:pt x="9851954" y="2466732"/>
                    <a:pt x="9761730" y="3682984"/>
                  </a:cubicBezTo>
                  <a:cubicBezTo>
                    <a:pt x="9743278" y="4074548"/>
                    <a:pt x="9649803" y="4370060"/>
                    <a:pt x="9528442" y="4419600"/>
                  </a:cubicBezTo>
                  <a:cubicBezTo>
                    <a:pt x="6827098" y="3493058"/>
                    <a:pt x="2388313" y="5021285"/>
                    <a:pt x="233287" y="4419600"/>
                  </a:cubicBezTo>
                  <a:cubicBezTo>
                    <a:pt x="57600" y="4499035"/>
                    <a:pt x="7304" y="4154958"/>
                    <a:pt x="0" y="3682984"/>
                  </a:cubicBezTo>
                  <a:cubicBezTo>
                    <a:pt x="-150266" y="2989836"/>
                    <a:pt x="33555" y="1412631"/>
                    <a:pt x="0" y="736614"/>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Vị</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ngữ</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nêu</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đặc</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điểm</a:t>
              </a:r>
              <a:endPar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endParaRPr>
            </a:p>
            <a:p>
              <a:pPr marL="0" marR="0">
                <a:lnSpc>
                  <a:spcPct val="120000"/>
                </a:lnSpc>
                <a:spcBef>
                  <a:spcPts val="0"/>
                </a:spcBef>
                <a:spcAft>
                  <a:spcPts val="0"/>
                </a:spcAft>
              </a:pPr>
              <a:r>
                <a:rPr lang="en-US" sz="4400" b="1" dirty="0" err="1">
                  <a:solidFill>
                    <a:srgbClr val="002060"/>
                  </a:solidFill>
                  <a:effectLst/>
                  <a:ea typeface="Calibri" panose="020F0502020204030204" pitchFamily="34" charset="0"/>
                </a:rPr>
                <a:t>Đặc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điểm</a:t>
              </a:r>
              <a:r>
                <a:rPr lang="en-US" sz="4400" b="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Là</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nổi</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riêng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biệt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sự</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vật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hiện</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tượng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dùng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xác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định</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167508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4"/>
                  </a:moveTo>
                  <a:cubicBezTo>
                    <a:pt x="-41477" y="308897"/>
                    <a:pt x="140048" y="75511"/>
                    <a:pt x="233287" y="0"/>
                  </a:cubicBezTo>
                  <a:cubicBezTo>
                    <a:pt x="5279592" y="-367568"/>
                    <a:pt x="8058292" y="-184930"/>
                    <a:pt x="9528442" y="0"/>
                  </a:cubicBezTo>
                  <a:cubicBezTo>
                    <a:pt x="9594992" y="-26142"/>
                    <a:pt x="9809865" y="230731"/>
                    <a:pt x="9761730" y="736614"/>
                  </a:cubicBezTo>
                  <a:cubicBezTo>
                    <a:pt x="9793038" y="1522007"/>
                    <a:pt x="10013448" y="2361917"/>
                    <a:pt x="9761730" y="3682984"/>
                  </a:cubicBezTo>
                  <a:cubicBezTo>
                    <a:pt x="9722421" y="4055455"/>
                    <a:pt x="9648827" y="4359229"/>
                    <a:pt x="9528442" y="4419600"/>
                  </a:cubicBezTo>
                  <a:cubicBezTo>
                    <a:pt x="6853286" y="3359445"/>
                    <a:pt x="2680730" y="5231557"/>
                    <a:pt x="233287" y="4419600"/>
                  </a:cubicBezTo>
                  <a:cubicBezTo>
                    <a:pt x="7058" y="4485539"/>
                    <a:pt x="-11755" y="4187423"/>
                    <a:pt x="0" y="3682984"/>
                  </a:cubicBezTo>
                  <a:cubicBezTo>
                    <a:pt x="-135424" y="2989408"/>
                    <a:pt x="-71249" y="1438106"/>
                    <a:pt x="0" y="736614"/>
                  </a:cubicBezTo>
                  <a:close/>
                </a:path>
                <a:path w="9761730" h="4419600" stroke="0" extrusionOk="0">
                  <a:moveTo>
                    <a:pt x="0" y="736614"/>
                  </a:moveTo>
                  <a:cubicBezTo>
                    <a:pt x="-4528" y="230269"/>
                    <a:pt x="103801" y="-93992"/>
                    <a:pt x="233287" y="0"/>
                  </a:cubicBezTo>
                  <a:cubicBezTo>
                    <a:pt x="1349694" y="-1118370"/>
                    <a:pt x="5745593" y="-350954"/>
                    <a:pt x="9528442" y="0"/>
                  </a:cubicBezTo>
                  <a:cubicBezTo>
                    <a:pt x="9701589" y="-53059"/>
                    <a:pt x="9806427" y="399300"/>
                    <a:pt x="9761730" y="736614"/>
                  </a:cubicBezTo>
                  <a:cubicBezTo>
                    <a:pt x="9584310" y="2139359"/>
                    <a:pt x="9694456" y="2660888"/>
                    <a:pt x="9761730" y="3682984"/>
                  </a:cubicBezTo>
                  <a:cubicBezTo>
                    <a:pt x="9799621" y="4125850"/>
                    <a:pt x="9692190" y="4406959"/>
                    <a:pt x="9528442" y="4419600"/>
                  </a:cubicBezTo>
                  <a:cubicBezTo>
                    <a:pt x="5981344" y="4953435"/>
                    <a:pt x="3656244" y="4386061"/>
                    <a:pt x="233287" y="4419600"/>
                  </a:cubicBezTo>
                  <a:cubicBezTo>
                    <a:pt x="156354" y="4421555"/>
                    <a:pt x="-8864" y="3970752"/>
                    <a:pt x="0" y="3682984"/>
                  </a:cubicBezTo>
                  <a:cubicBezTo>
                    <a:pt x="-35991" y="3559380"/>
                    <a:pt x="-69294" y="2258603"/>
                    <a:pt x="0" y="736614"/>
                  </a:cubicBezTo>
                  <a:close/>
                </a:path>
                <a:path w="9761730" h="4419600" fill="none" stroke="0" extrusionOk="0">
                  <a:moveTo>
                    <a:pt x="0" y="736614"/>
                  </a:moveTo>
                  <a:cubicBezTo>
                    <a:pt x="-18163" y="306235"/>
                    <a:pt x="122763" y="33531"/>
                    <a:pt x="233287" y="0"/>
                  </a:cubicBezTo>
                  <a:cubicBezTo>
                    <a:pt x="4875713" y="-548179"/>
                    <a:pt x="8438038" y="-371338"/>
                    <a:pt x="9528442" y="0"/>
                  </a:cubicBezTo>
                  <a:cubicBezTo>
                    <a:pt x="9638428" y="-54043"/>
                    <a:pt x="9757593" y="283774"/>
                    <a:pt x="9761730" y="736614"/>
                  </a:cubicBezTo>
                  <a:cubicBezTo>
                    <a:pt x="9840091" y="1507381"/>
                    <a:pt x="9687883" y="2536478"/>
                    <a:pt x="9761730" y="3682984"/>
                  </a:cubicBezTo>
                  <a:cubicBezTo>
                    <a:pt x="9733336" y="4090789"/>
                    <a:pt x="9665150" y="4378044"/>
                    <a:pt x="9528442" y="4419600"/>
                  </a:cubicBezTo>
                  <a:cubicBezTo>
                    <a:pt x="6868785" y="4211997"/>
                    <a:pt x="2200005" y="5056401"/>
                    <a:pt x="233287" y="4419600"/>
                  </a:cubicBezTo>
                  <a:cubicBezTo>
                    <a:pt x="87548" y="4393574"/>
                    <a:pt x="32217" y="4121304"/>
                    <a:pt x="0" y="3682984"/>
                  </a:cubicBezTo>
                  <a:cubicBezTo>
                    <a:pt x="-136177" y="3056291"/>
                    <a:pt x="62529" y="1311392"/>
                    <a:pt x="0" y="736614"/>
                  </a:cubicBezTo>
                  <a:close/>
                </a:path>
                <a:path w="9761730" h="4419600" fill="none" stroke="0" extrusionOk="0">
                  <a:moveTo>
                    <a:pt x="0" y="736614"/>
                  </a:moveTo>
                  <a:cubicBezTo>
                    <a:pt x="-31277" y="303744"/>
                    <a:pt x="121134" y="49578"/>
                    <a:pt x="233287" y="0"/>
                  </a:cubicBezTo>
                  <a:cubicBezTo>
                    <a:pt x="5139651" y="-456441"/>
                    <a:pt x="8225617" y="-155114"/>
                    <a:pt x="9528442" y="0"/>
                  </a:cubicBezTo>
                  <a:cubicBezTo>
                    <a:pt x="9626202" y="-46192"/>
                    <a:pt x="9775701" y="258518"/>
                    <a:pt x="9761730" y="736614"/>
                  </a:cubicBezTo>
                  <a:cubicBezTo>
                    <a:pt x="9760406" y="1474738"/>
                    <a:pt x="9851954" y="2466732"/>
                    <a:pt x="9761730" y="3682984"/>
                  </a:cubicBezTo>
                  <a:cubicBezTo>
                    <a:pt x="9743278" y="4074548"/>
                    <a:pt x="9649803" y="4370060"/>
                    <a:pt x="9528442" y="4419600"/>
                  </a:cubicBezTo>
                  <a:cubicBezTo>
                    <a:pt x="6827098" y="3493058"/>
                    <a:pt x="2388313" y="5021285"/>
                    <a:pt x="233287" y="4419600"/>
                  </a:cubicBezTo>
                  <a:cubicBezTo>
                    <a:pt x="57600" y="4499035"/>
                    <a:pt x="7304" y="4154958"/>
                    <a:pt x="0" y="3682984"/>
                  </a:cubicBezTo>
                  <a:cubicBezTo>
                    <a:pt x="-150266" y="2989836"/>
                    <a:pt x="33555" y="1412631"/>
                    <a:pt x="0" y="736614"/>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giới</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thiệu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nhận</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xét</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Giới</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thiệu</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làm</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biết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rõ</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về</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người</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việc</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nào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Nhận</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xét</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Đưa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ý </a:t>
              </a:r>
              <a:r>
                <a:rPr lang="en-US" sz="4000" i="1" dirty="0" err="1">
                  <a:solidFill>
                    <a:srgbClr val="002060"/>
                  </a:solidFill>
                  <a:effectLst/>
                  <a:ea typeface="Calibri" panose="020F0502020204030204" pitchFamily="34" charset="0"/>
                </a:rPr>
                <a:t>kiến</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tính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chất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đánh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giá</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sự</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vật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22202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4</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Đặt 2 – 3 câu nói về một người anh hùng dân tộc và xác định chủ ngữ, vị ngữ của câu</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392664" y="1552576"/>
            <a:ext cx="11342135" cy="1933574"/>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533400" y="1609725"/>
            <a:ext cx="10925175" cy="1815882"/>
          </a:xfrm>
          <a:prstGeom prst="rect">
            <a:avLst/>
          </a:prstGeom>
          <a:noFill/>
        </p:spPr>
        <p:txBody>
          <a:bodyPr wrap="square" rtlCol="0">
            <a:spAutoFit/>
          </a:bodyPr>
          <a:lstStyle/>
          <a:p>
            <a:pPr lvl="0" algn="just"/>
            <a:r>
              <a:rPr lang="en-US" sz="2800" b="1" dirty="0" err="1">
                <a:solidFill>
                  <a:srgbClr val="000000"/>
                </a:solidFill>
                <a:latin typeface="Cambria" panose="02040503050406030204" pitchFamily="18" charset="0"/>
                <a:ea typeface="Cambria" panose="02040503050406030204" pitchFamily="18" charset="0"/>
              </a:rPr>
              <a:t>Ví</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dụ</a:t>
            </a:r>
            <a:r>
              <a:rPr lang="en-US"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Đinh Tiên Hoàng, tên húy là Đinh Bộ Lĩnh, là vị hoàng đế sáng lập triều đại nhà Đinh, nước Đại Cồ Việt trong lịch sử Việt Nam. Ông là người có công đánh dẹp loạn 12 sứ quân, thống nhất giang sơn và trở thành hoàng đế đầu tiên của Việt Nam sau thời Bắc thuộc.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EBE9376-76A7-9773-D5F9-1A6069FDD296}"/>
              </a:ext>
            </a:extLst>
          </p:cNvPr>
          <p:cNvSpPr/>
          <p:nvPr/>
        </p:nvSpPr>
        <p:spPr>
          <a:xfrm>
            <a:off x="1866900" y="3686176"/>
            <a:ext cx="7505699"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Chủ</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Đinh</a:t>
            </a:r>
            <a:r>
              <a:rPr lang="en-US" sz="3200" dirty="0">
                <a:solidFill>
                  <a:srgbClr val="002060"/>
                </a:solidFill>
                <a:latin typeface="Cambria" panose="02040503050406030204" pitchFamily="18" charset="0"/>
                <a:ea typeface="Cambria" panose="02040503050406030204" pitchFamily="18" charset="0"/>
              </a:rPr>
              <a:t> Tiên Hoàng, </a:t>
            </a:r>
            <a:r>
              <a:rPr lang="en-US" sz="3200" dirty="0" err="1">
                <a:solidFill>
                  <a:srgbClr val="002060"/>
                </a:solidFill>
                <a:latin typeface="Cambria" panose="02040503050406030204" pitchFamily="18" charset="0"/>
                <a:ea typeface="Cambria" panose="02040503050406030204" pitchFamily="18" charset="0"/>
              </a:rPr>
              <a:t>Ông</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251E9A97-737A-0D40-AA8E-A9741084F17A}"/>
              </a:ext>
            </a:extLst>
          </p:cNvPr>
          <p:cNvSpPr/>
          <p:nvPr/>
        </p:nvSpPr>
        <p:spPr>
          <a:xfrm>
            <a:off x="382772" y="4705350"/>
            <a:ext cx="11632019" cy="15240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mbria" panose="02040503050406030204" pitchFamily="18" charset="0"/>
                <a:ea typeface="Cambria" panose="02040503050406030204" pitchFamily="18" charset="0"/>
                <a:cs typeface="Calibri" panose="020F0502020204030204" pitchFamily="34" charset="0"/>
              </a:rPr>
              <a:t>Vị ngữ: </a:t>
            </a: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là vị hoàng đế sáng lập triều đại nhà Đinh, nước Đại Cồ Việt trong lịch sử Việt Nam</a:t>
            </a:r>
            <a:r>
              <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là người có công đánh dẹp loạn 12 sứ quân, thống nhất giang sơn và trở thành hoàng đế đầu tiên của Việt Nam sau thời Bắc thuộc.</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14324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sp>
        <p:nvSpPr>
          <p:cNvPr id="21" name="Rectangle 56"/>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vi-VN"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1B039190-F0FC-4B48-B3C4-95109CCD53F9}"/>
              </a:ext>
            </a:extLst>
          </p:cNvPr>
          <p:cNvGrpSpPr/>
          <p:nvPr/>
        </p:nvGrpSpPr>
        <p:grpSpPr>
          <a:xfrm>
            <a:off x="644848" y="1743567"/>
            <a:ext cx="10902304" cy="4800094"/>
            <a:chOff x="3552785" y="1248636"/>
            <a:chExt cx="8606557" cy="5353433"/>
          </a:xfrm>
        </p:grpSpPr>
        <p:grpSp>
          <p:nvGrpSpPr>
            <p:cNvPr id="14" name="组合 5">
              <a:extLst>
                <a:ext uri="{FF2B5EF4-FFF2-40B4-BE49-F238E27FC236}">
                  <a16:creationId xmlns:a16="http://schemas.microsoft.com/office/drawing/2014/main" id="{05116000-271E-41A0-A167-5B511242358A}"/>
                </a:ext>
              </a:extLst>
            </p:cNvPr>
            <p:cNvGrpSpPr/>
            <p:nvPr/>
          </p:nvGrpSpPr>
          <p:grpSpPr>
            <a:xfrm>
              <a:off x="3552785" y="1248636"/>
              <a:ext cx="8606557" cy="5353433"/>
              <a:chOff x="1020" y="2328"/>
              <a:chExt cx="11012" cy="6075"/>
            </a:xfrm>
          </p:grpSpPr>
          <p:sp>
            <p:nvSpPr>
              <p:cNvPr id="16" name="圆角矩形 7">
                <a:extLst>
                  <a:ext uri="{FF2B5EF4-FFF2-40B4-BE49-F238E27FC236}">
                    <a16:creationId xmlns:a16="http://schemas.microsoft.com/office/drawing/2014/main" id="{5B7DDE52-FC0A-47AB-946D-B3817E7C32EF}"/>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17" name="圆角矩形 36">
                <a:extLst>
                  <a:ext uri="{FF2B5EF4-FFF2-40B4-BE49-F238E27FC236}">
                    <a16:creationId xmlns:a16="http://schemas.microsoft.com/office/drawing/2014/main" id="{2A60C6B6-95FD-4E11-A704-5B2B605B4588}"/>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5" name="Text Box 3">
              <a:extLst>
                <a:ext uri="{FF2B5EF4-FFF2-40B4-BE49-F238E27FC236}">
                  <a16:creationId xmlns:a16="http://schemas.microsoft.com/office/drawing/2014/main" id="{28823FC2-04EF-4396-8161-B118D438D262}"/>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8" name="Sun 17">
            <a:hlinkClick r:id="rId5" action="ppaction://hlinksldjump"/>
            <a:extLst>
              <a:ext uri="{FF2B5EF4-FFF2-40B4-BE49-F238E27FC236}">
                <a16:creationId xmlns:a16="http://schemas.microsoft.com/office/drawing/2014/main" id="{79E493C4-8A88-432E-A88F-CE350B1C9A0F}"/>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E03052-7BBA-3E8F-E927-C5B26AB86892}"/>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vi-VN"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Tiếng cười nói ồn ã. </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2D2776E6-467D-5C21-9685-B0514DCFC8E6}"/>
              </a:ext>
            </a:extLst>
          </p:cNvPr>
          <p:cNvCxnSpPr>
            <a:cxnSpLocks/>
          </p:cNvCxnSpPr>
          <p:nvPr/>
        </p:nvCxnSpPr>
        <p:spPr>
          <a:xfrm>
            <a:off x="3356438" y="2961847"/>
            <a:ext cx="4015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430318-C7C0-D2A1-77B1-7E5ABA95C00D}"/>
              </a:ext>
            </a:extLst>
          </p:cNvPr>
          <p:cNvSpPr txBox="1"/>
          <p:nvPr/>
        </p:nvSpPr>
        <p:spPr>
          <a:xfrm>
            <a:off x="4967555" y="301097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10" name="Straight Connector 9">
            <a:extLst>
              <a:ext uri="{FF2B5EF4-FFF2-40B4-BE49-F238E27FC236}">
                <a16:creationId xmlns:a16="http://schemas.microsoft.com/office/drawing/2014/main" id="{5A6E51F9-CE7C-B186-4AC8-1E5FBB1787EF}"/>
              </a:ext>
            </a:extLst>
          </p:cNvPr>
          <p:cNvCxnSpPr>
            <a:cxnSpLocks/>
          </p:cNvCxnSpPr>
          <p:nvPr/>
        </p:nvCxnSpPr>
        <p:spPr>
          <a:xfrm>
            <a:off x="7576013" y="2961847"/>
            <a:ext cx="13870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556451-85D9-2479-F71A-D2461869AB0D}"/>
              </a:ext>
            </a:extLst>
          </p:cNvPr>
          <p:cNvSpPr txBox="1"/>
          <p:nvPr/>
        </p:nvSpPr>
        <p:spPr>
          <a:xfrm>
            <a:off x="7758380" y="291572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4015295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8FDD6A2A-132F-A20A-B652-09F4C4A3B673}"/>
              </a:ext>
            </a:extLst>
          </p:cNvPr>
          <p:cNvGrpSpPr/>
          <p:nvPr/>
        </p:nvGrpSpPr>
        <p:grpSpPr>
          <a:xfrm>
            <a:off x="0" y="4556125"/>
            <a:ext cx="12192000" cy="2301875"/>
            <a:chOff x="0" y="7151"/>
            <a:chExt cx="19200" cy="3625"/>
          </a:xfrm>
        </p:grpSpPr>
        <p:pic>
          <p:nvPicPr>
            <p:cNvPr id="4" name="图片 4" descr="E:\张颖颖PPT工作成果\张颖2019PPT\82-新入职幼师培训\云3副本.png云3副本">
              <a:extLst>
                <a:ext uri="{FF2B5EF4-FFF2-40B4-BE49-F238E27FC236}">
                  <a16:creationId xmlns:a16="http://schemas.microsoft.com/office/drawing/2014/main" id="{B5E4A02C-B4BF-DD29-6F1E-65A77B3B1C94}"/>
                </a:ext>
              </a:extLst>
            </p:cNvPr>
            <p:cNvPicPr>
              <a:picLocks noChangeAspect="1"/>
            </p:cNvPicPr>
            <p:nvPr/>
          </p:nvPicPr>
          <p:blipFill>
            <a:blip r:embed="rId3"/>
            <a:srcRect/>
            <a:stretch>
              <a:fillRect/>
            </a:stretch>
          </p:blipFill>
          <p:spPr>
            <a:xfrm>
              <a:off x="0" y="7151"/>
              <a:ext cx="19200" cy="3375"/>
            </a:xfrm>
            <a:prstGeom prst="rect">
              <a:avLst/>
            </a:prstGeom>
          </p:spPr>
        </p:pic>
        <p:pic>
          <p:nvPicPr>
            <p:cNvPr id="7" name="图片 5" descr="云3副本副本">
              <a:extLst>
                <a:ext uri="{FF2B5EF4-FFF2-40B4-BE49-F238E27FC236}">
                  <a16:creationId xmlns:a16="http://schemas.microsoft.com/office/drawing/2014/main" id="{FACA2FE0-18E5-21C1-1406-BAB7FAF42065}"/>
                </a:ext>
              </a:extLst>
            </p:cNvPr>
            <p:cNvPicPr>
              <a:picLocks noChangeAspect="1"/>
            </p:cNvPicPr>
            <p:nvPr/>
          </p:nvPicPr>
          <p:blipFill>
            <a:blip r:embed="rId4"/>
            <a:stretch>
              <a:fillRect/>
            </a:stretch>
          </p:blipFill>
          <p:spPr>
            <a:xfrm>
              <a:off x="0" y="7402"/>
              <a:ext cx="19196" cy="3374"/>
            </a:xfrm>
            <a:prstGeom prst="rect">
              <a:avLst/>
            </a:prstGeom>
          </p:spPr>
        </p:pic>
      </p:grpSp>
      <p:sp>
        <p:nvSpPr>
          <p:cNvPr id="8" name="Rectangle 56">
            <a:extLst>
              <a:ext uri="{FF2B5EF4-FFF2-40B4-BE49-F238E27FC236}">
                <a16:creationId xmlns:a16="http://schemas.microsoft.com/office/drawing/2014/main" id="{E120E1BE-C6DA-636E-6B85-3AF760D8D383}"/>
              </a:ext>
            </a:extLst>
          </p:cNvPr>
          <p:cNvSpPr>
            <a:spLocks noChangeArrowheads="1"/>
          </p:cNvSpPr>
          <p:nvPr/>
        </p:nvSpPr>
        <p:spPr bwMode="auto">
          <a:xfrm>
            <a:off x="976044" y="255253"/>
            <a:ext cx="105167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80000"/>
              </a:lnSpc>
              <a:spcBef>
                <a:spcPct val="20000"/>
              </a:spcBef>
              <a:buClr>
                <a:srgbClr val="0563C1"/>
              </a:buClr>
              <a:buSzPct val="70000"/>
            </a:pP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Xác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định</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chủ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ngủ</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vị</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ngữ</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0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a:p>
            <a:pPr lvl="0" algn="ctr">
              <a:lnSpc>
                <a:spcPct val="80000"/>
              </a:lnSpc>
              <a:spcBef>
                <a:spcPct val="20000"/>
              </a:spcBef>
              <a:buClr>
                <a:srgbClr val="0563C1"/>
              </a:buClr>
              <a:buSzPct val="70000"/>
            </a:pPr>
            <a:r>
              <a:rPr lang="pt-BR" altLang="en-US" sz="4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giáo viên</a:t>
            </a:r>
            <a:endParaRPr kumimoji="0" lang="en-US" alt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87916503-C62A-BD31-CDCB-AF62228CB462}"/>
              </a:ext>
            </a:extLst>
          </p:cNvPr>
          <p:cNvGrpSpPr/>
          <p:nvPr/>
        </p:nvGrpSpPr>
        <p:grpSpPr>
          <a:xfrm>
            <a:off x="644848" y="1743567"/>
            <a:ext cx="10902304" cy="4800094"/>
            <a:chOff x="3552785" y="1248636"/>
            <a:chExt cx="8606557" cy="5353433"/>
          </a:xfrm>
        </p:grpSpPr>
        <p:grpSp>
          <p:nvGrpSpPr>
            <p:cNvPr id="10" name="组合 5">
              <a:extLst>
                <a:ext uri="{FF2B5EF4-FFF2-40B4-BE49-F238E27FC236}">
                  <a16:creationId xmlns:a16="http://schemas.microsoft.com/office/drawing/2014/main" id="{03482D1E-F014-95AE-B05F-CFAADAF37FE2}"/>
                </a:ext>
              </a:extLst>
            </p:cNvPr>
            <p:cNvGrpSpPr/>
            <p:nvPr/>
          </p:nvGrpSpPr>
          <p:grpSpPr>
            <a:xfrm>
              <a:off x="3552785" y="1248636"/>
              <a:ext cx="8606557" cy="5353433"/>
              <a:chOff x="1020" y="2328"/>
              <a:chExt cx="11012" cy="6075"/>
            </a:xfrm>
          </p:grpSpPr>
          <p:sp>
            <p:nvSpPr>
              <p:cNvPr id="19" name="圆角矩形 7">
                <a:extLst>
                  <a:ext uri="{FF2B5EF4-FFF2-40B4-BE49-F238E27FC236}">
                    <a16:creationId xmlns:a16="http://schemas.microsoft.com/office/drawing/2014/main" id="{C633CDC8-6B5C-DD40-2A35-D7E65580218D}"/>
                  </a:ext>
                </a:extLst>
              </p:cNvPr>
              <p:cNvSpPr/>
              <p:nvPr/>
            </p:nvSpPr>
            <p:spPr>
              <a:xfrm>
                <a:off x="1220" y="2480"/>
                <a:ext cx="10812" cy="5923"/>
              </a:xfrm>
              <a:prstGeom prst="roundRect">
                <a:avLst/>
              </a:prstGeom>
              <a:solidFill>
                <a:srgbClr val="E0E2E3"/>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sp>
            <p:nvSpPr>
              <p:cNvPr id="20" name="圆角矩形 36">
                <a:extLst>
                  <a:ext uri="{FF2B5EF4-FFF2-40B4-BE49-F238E27FC236}">
                    <a16:creationId xmlns:a16="http://schemas.microsoft.com/office/drawing/2014/main" id="{82FE1B26-0FD6-BADE-1017-7B1EB6D0314D}"/>
                  </a:ext>
                </a:extLst>
              </p:cNvPr>
              <p:cNvSpPr/>
              <p:nvPr/>
            </p:nvSpPr>
            <p:spPr>
              <a:xfrm>
                <a:off x="1020" y="2328"/>
                <a:ext cx="10812" cy="5801"/>
              </a:xfrm>
              <a:prstGeom prst="roundRect">
                <a:avLst/>
              </a:prstGeom>
              <a:solidFill>
                <a:schemeClr val="bg1"/>
              </a:solidFill>
              <a:ln w="25400" cmpd="sng">
                <a:solidFill>
                  <a:srgbClr val="4221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方正卡通简体"/>
                  <a:ea typeface="等线" panose="02010600030101010101" pitchFamily="2" charset="-122"/>
                  <a:cs typeface="+mn-cs"/>
                </a:endParaRPr>
              </a:p>
            </p:txBody>
          </p:sp>
        </p:grpSp>
        <p:sp>
          <p:nvSpPr>
            <p:cNvPr id="12" name="Text Box 3">
              <a:extLst>
                <a:ext uri="{FF2B5EF4-FFF2-40B4-BE49-F238E27FC236}">
                  <a16:creationId xmlns:a16="http://schemas.microsoft.com/office/drawing/2014/main" id="{BBB793D0-0947-5173-A836-100E3A156888}"/>
                </a:ext>
              </a:extLst>
            </p:cNvPr>
            <p:cNvSpPr txBox="1">
              <a:spLocks noChangeArrowheads="1"/>
            </p:cNvSpPr>
            <p:nvPr/>
          </p:nvSpPr>
          <p:spPr bwMode="auto">
            <a:xfrm>
              <a:off x="4156428" y="1579658"/>
              <a:ext cx="7228117" cy="652186"/>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2" name="Sun 21">
            <a:hlinkClick r:id="rId5" action="ppaction://hlinksldjump"/>
            <a:extLst>
              <a:ext uri="{FF2B5EF4-FFF2-40B4-BE49-F238E27FC236}">
                <a16:creationId xmlns:a16="http://schemas.microsoft.com/office/drawing/2014/main" id="{B71D6AA0-7E3C-92A1-EC1D-FCD694904573}"/>
              </a:ext>
            </a:extLst>
          </p:cNvPr>
          <p:cNvSpPr/>
          <p:nvPr/>
        </p:nvSpPr>
        <p:spPr>
          <a:xfrm>
            <a:off x="150325" y="133435"/>
            <a:ext cx="989045" cy="989045"/>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C2DABE8-9031-1C6D-B1C7-847CFAF241F7}"/>
              </a:ext>
            </a:extLst>
          </p:cNvPr>
          <p:cNvSpPr txBox="1"/>
          <p:nvPr/>
        </p:nvSpPr>
        <p:spPr>
          <a:xfrm>
            <a:off x="2143125" y="2305050"/>
            <a:ext cx="7781925" cy="757130"/>
          </a:xfrm>
          <a:prstGeom prst="rect">
            <a:avLst/>
          </a:prstGeom>
          <a:noFill/>
        </p:spPr>
        <p:txBody>
          <a:bodyPr wrap="square" rtlCol="0">
            <a:spAutoFit/>
          </a:bodyPr>
          <a:lstStyle/>
          <a:p>
            <a:pPr lvl="0" algn="ctr">
              <a:lnSpc>
                <a:spcPct val="80000"/>
              </a:lnSpc>
              <a:spcBef>
                <a:spcPct val="20000"/>
              </a:spcBef>
              <a:buClr>
                <a:srgbClr val="0563C1"/>
              </a:buClr>
              <a:buSzPct val="70000"/>
            </a:pPr>
            <a:r>
              <a:rPr lang="pt-BR" altLang="en-US" sz="5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Mẹ em là giáo viên</a:t>
            </a:r>
            <a:endParaRPr kumimoji="0" lang="en-US" alt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709C562D-FD79-1ECF-25F6-623AA8EDD90B}"/>
              </a:ext>
            </a:extLst>
          </p:cNvPr>
          <p:cNvCxnSpPr>
            <a:cxnSpLocks/>
          </p:cNvCxnSpPr>
          <p:nvPr/>
        </p:nvCxnSpPr>
        <p:spPr>
          <a:xfrm>
            <a:off x="3356438" y="2961847"/>
            <a:ext cx="19966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0EDD2B0-6F57-D7CD-1DB8-9489ACCC1D9E}"/>
              </a:ext>
            </a:extLst>
          </p:cNvPr>
          <p:cNvSpPr txBox="1"/>
          <p:nvPr/>
        </p:nvSpPr>
        <p:spPr>
          <a:xfrm>
            <a:off x="3853130" y="2915721"/>
            <a:ext cx="1417834" cy="830997"/>
          </a:xfrm>
          <a:prstGeom prst="rect">
            <a:avLst/>
          </a:prstGeom>
          <a:noFill/>
        </p:spPr>
        <p:txBody>
          <a:bodyPr wrap="square" rtlCol="0">
            <a:spAutoFit/>
          </a:bodyPr>
          <a:lstStyle/>
          <a:p>
            <a:r>
              <a:rPr lang="en-US" sz="4800" b="1" dirty="0">
                <a:solidFill>
                  <a:srgbClr val="FF0000"/>
                </a:solidFill>
              </a:rPr>
              <a:t>CN</a:t>
            </a:r>
          </a:p>
        </p:txBody>
      </p:sp>
      <p:cxnSp>
        <p:nvCxnSpPr>
          <p:cNvPr id="26" name="Straight Connector 25">
            <a:extLst>
              <a:ext uri="{FF2B5EF4-FFF2-40B4-BE49-F238E27FC236}">
                <a16:creationId xmlns:a16="http://schemas.microsoft.com/office/drawing/2014/main" id="{A6EAAF87-29ED-7C3B-19B7-A15C183291CA}"/>
              </a:ext>
            </a:extLst>
          </p:cNvPr>
          <p:cNvCxnSpPr>
            <a:cxnSpLocks/>
          </p:cNvCxnSpPr>
          <p:nvPr/>
        </p:nvCxnSpPr>
        <p:spPr>
          <a:xfrm>
            <a:off x="5505450" y="2961847"/>
            <a:ext cx="3219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0EA470-F847-2E14-6EAD-1B8722F010CD}"/>
              </a:ext>
            </a:extLst>
          </p:cNvPr>
          <p:cNvSpPr txBox="1"/>
          <p:nvPr/>
        </p:nvSpPr>
        <p:spPr>
          <a:xfrm>
            <a:off x="6767780" y="2972871"/>
            <a:ext cx="1417834" cy="830997"/>
          </a:xfrm>
          <a:prstGeom prst="rect">
            <a:avLst/>
          </a:prstGeom>
          <a:noFill/>
        </p:spPr>
        <p:txBody>
          <a:bodyPr wrap="square" rtlCol="0">
            <a:spAutoFit/>
          </a:bodyPr>
          <a:lstStyle/>
          <a:p>
            <a:r>
              <a:rPr lang="en-US" sz="4800" b="1" dirty="0">
                <a:solidFill>
                  <a:srgbClr val="FF0000"/>
                </a:solidFill>
              </a:rPr>
              <a:t>VN</a:t>
            </a:r>
          </a:p>
        </p:txBody>
      </p:sp>
    </p:spTree>
    <p:extLst>
      <p:ext uri="{BB962C8B-B14F-4D97-AF65-F5344CB8AC3E}">
        <p14:creationId xmlns:p14="http://schemas.microsoft.com/office/powerpoint/2010/main" val="3701328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4" name="任意多边形 10">
            <a:extLst>
              <a:ext uri="{FF2B5EF4-FFF2-40B4-BE49-F238E27FC236}">
                <a16:creationId xmlns:a16="http://schemas.microsoft.com/office/drawing/2014/main" id="{83BAE217-D00D-4BCD-BC88-7174FC3F0658}"/>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5" name="任意多边形 27">
            <a:extLst>
              <a:ext uri="{FF2B5EF4-FFF2-40B4-BE49-F238E27FC236}">
                <a16:creationId xmlns:a16="http://schemas.microsoft.com/office/drawing/2014/main" id="{F9130AE4-F88A-4276-8BB4-4D9043C7DE37}"/>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6" name="任意多边形 10">
            <a:extLst>
              <a:ext uri="{FF2B5EF4-FFF2-40B4-BE49-F238E27FC236}">
                <a16:creationId xmlns:a16="http://schemas.microsoft.com/office/drawing/2014/main" id="{9A12304E-7773-4DA6-9204-507960DAF0F6}"/>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7" name="任意多边形 27">
            <a:extLst>
              <a:ext uri="{FF2B5EF4-FFF2-40B4-BE49-F238E27FC236}">
                <a16:creationId xmlns:a16="http://schemas.microsoft.com/office/drawing/2014/main" id="{72B7842A-8B2B-46C2-8E12-E45604AACBE9}"/>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9" name="任意多边形 27">
            <a:extLst>
              <a:ext uri="{FF2B5EF4-FFF2-40B4-BE49-F238E27FC236}">
                <a16:creationId xmlns:a16="http://schemas.microsoft.com/office/drawing/2014/main" id="{D39C0266-C3B3-4E32-8E85-87DF77AF7306}"/>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20" name="任意多边形 10">
            <a:extLst>
              <a:ext uri="{FF2B5EF4-FFF2-40B4-BE49-F238E27FC236}">
                <a16:creationId xmlns:a16="http://schemas.microsoft.com/office/drawing/2014/main" id="{FF0B8ECF-80D2-4549-95F9-E94676840510}"/>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1" name="图片 48" descr="云2副本">
            <a:extLst>
              <a:ext uri="{FF2B5EF4-FFF2-40B4-BE49-F238E27FC236}">
                <a16:creationId xmlns:a16="http://schemas.microsoft.com/office/drawing/2014/main" id="{092291E8-6320-4816-8118-77A0E66CE24A}"/>
              </a:ext>
            </a:extLst>
          </p:cNvPr>
          <p:cNvPicPr>
            <a:picLocks noChangeAspect="1"/>
          </p:cNvPicPr>
          <p:nvPr/>
        </p:nvPicPr>
        <p:blipFill>
          <a:blip r:embed="rId3"/>
          <a:stretch>
            <a:fillRect/>
          </a:stretch>
        </p:blipFill>
        <p:spPr>
          <a:xfrm>
            <a:off x="0" y="1617345"/>
            <a:ext cx="12192000" cy="3237865"/>
          </a:xfrm>
          <a:prstGeom prst="rect">
            <a:avLst/>
          </a:prstGeom>
        </p:spPr>
      </p:pic>
      <p:pic>
        <p:nvPicPr>
          <p:cNvPr id="22" name="图片 50" descr="云22副本">
            <a:extLst>
              <a:ext uri="{FF2B5EF4-FFF2-40B4-BE49-F238E27FC236}">
                <a16:creationId xmlns:a16="http://schemas.microsoft.com/office/drawing/2014/main" id="{CAD4473D-685A-4033-BC65-E1B4F0CDCF05}"/>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23" name="组合 51">
            <a:extLst>
              <a:ext uri="{FF2B5EF4-FFF2-40B4-BE49-F238E27FC236}">
                <a16:creationId xmlns:a16="http://schemas.microsoft.com/office/drawing/2014/main" id="{87539DAE-08DD-4EE4-A1D1-6D69B51BF17E}"/>
              </a:ext>
            </a:extLst>
          </p:cNvPr>
          <p:cNvGrpSpPr/>
          <p:nvPr/>
        </p:nvGrpSpPr>
        <p:grpSpPr>
          <a:xfrm>
            <a:off x="0" y="2327275"/>
            <a:ext cx="12191999" cy="4530725"/>
            <a:chOff x="0" y="3665"/>
            <a:chExt cx="19198" cy="7135"/>
          </a:xfrm>
        </p:grpSpPr>
        <p:sp>
          <p:nvSpPr>
            <p:cNvPr id="24" name="矩形 52">
              <a:extLst>
                <a:ext uri="{FF2B5EF4-FFF2-40B4-BE49-F238E27FC236}">
                  <a16:creationId xmlns:a16="http://schemas.microsoft.com/office/drawing/2014/main" id="{78913162-3EF7-4304-9867-AC4963482EE7}"/>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5" name="图片 53" descr="云12副本">
              <a:extLst>
                <a:ext uri="{FF2B5EF4-FFF2-40B4-BE49-F238E27FC236}">
                  <a16:creationId xmlns:a16="http://schemas.microsoft.com/office/drawing/2014/main" id="{8D53F833-BF72-4A7C-B08A-4629E8C55AAA}"/>
                </a:ext>
              </a:extLst>
            </p:cNvPr>
            <p:cNvPicPr>
              <a:picLocks noChangeAspect="1"/>
            </p:cNvPicPr>
            <p:nvPr/>
          </p:nvPicPr>
          <p:blipFill>
            <a:blip r:embed="rId5"/>
            <a:stretch>
              <a:fillRect/>
            </a:stretch>
          </p:blipFill>
          <p:spPr>
            <a:xfrm>
              <a:off x="0" y="3665"/>
              <a:ext cx="19199" cy="6343"/>
            </a:xfrm>
            <a:prstGeom prst="rect">
              <a:avLst/>
            </a:prstGeom>
          </p:spPr>
        </p:pic>
      </p:grpSp>
      <p:pic>
        <p:nvPicPr>
          <p:cNvPr id="30" name="图片 50" descr="背景页">
            <a:extLst>
              <a:ext uri="{FF2B5EF4-FFF2-40B4-BE49-F238E27FC236}">
                <a16:creationId xmlns:a16="http://schemas.microsoft.com/office/drawing/2014/main" id="{5F762753-3C3E-4FF0-9550-BD6C4DCDE757}"/>
              </a:ext>
            </a:extLst>
          </p:cNvPr>
          <p:cNvPicPr>
            <a:picLocks noChangeAspect="1"/>
          </p:cNvPicPr>
          <p:nvPr/>
        </p:nvPicPr>
        <p:blipFill>
          <a:blip r:embed="rId6"/>
          <a:stretch>
            <a:fillRect/>
          </a:stretch>
        </p:blipFill>
        <p:spPr>
          <a:xfrm>
            <a:off x="7303" y="2579021"/>
            <a:ext cx="12192000" cy="4378960"/>
          </a:xfrm>
          <a:prstGeom prst="rect">
            <a:avLst/>
          </a:prstGeom>
        </p:spPr>
      </p:pic>
      <p:pic>
        <p:nvPicPr>
          <p:cNvPr id="31" name="图片 34">
            <a:extLst>
              <a:ext uri="{FF2B5EF4-FFF2-40B4-BE49-F238E27FC236}">
                <a16:creationId xmlns:a16="http://schemas.microsoft.com/office/drawing/2014/main" id="{D00DD7C8-E0E1-4531-85D7-9E26D8D45F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891" r="41468"/>
          <a:stretch/>
        </p:blipFill>
        <p:spPr>
          <a:xfrm rot="20325246" flipH="1">
            <a:off x="10535690" y="236519"/>
            <a:ext cx="1651837" cy="2465362"/>
          </a:xfrm>
          <a:prstGeom prst="rect">
            <a:avLst/>
          </a:prstGeom>
        </p:spPr>
      </p:pic>
      <p:pic>
        <p:nvPicPr>
          <p:cNvPr id="32" name="图片 12">
            <a:extLst>
              <a:ext uri="{FF2B5EF4-FFF2-40B4-BE49-F238E27FC236}">
                <a16:creationId xmlns:a16="http://schemas.microsoft.com/office/drawing/2014/main" id="{97AEBAFE-0592-4BF3-A20F-65A8D0620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9715" flipH="1">
            <a:off x="-583105" y="3304623"/>
            <a:ext cx="4164518" cy="4164518"/>
          </a:xfrm>
          <a:prstGeom prst="rect">
            <a:avLst/>
          </a:prstGeom>
        </p:spPr>
      </p:pic>
      <p:pic>
        <p:nvPicPr>
          <p:cNvPr id="33" name="图片 9">
            <a:extLst>
              <a:ext uri="{FF2B5EF4-FFF2-40B4-BE49-F238E27FC236}">
                <a16:creationId xmlns:a16="http://schemas.microsoft.com/office/drawing/2014/main" id="{F38A76D2-A566-4331-A506-6676D1F736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7295" y="5545809"/>
            <a:ext cx="1373933" cy="1373933"/>
          </a:xfrm>
          <a:prstGeom prst="rect">
            <a:avLst/>
          </a:prstGeom>
        </p:spPr>
      </p:pic>
      <p:pic>
        <p:nvPicPr>
          <p:cNvPr id="34" name="图片 10">
            <a:extLst>
              <a:ext uri="{FF2B5EF4-FFF2-40B4-BE49-F238E27FC236}">
                <a16:creationId xmlns:a16="http://schemas.microsoft.com/office/drawing/2014/main" id="{C5A70B02-AA8E-44FF-92ED-C2D9C0380F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8275" y="5554789"/>
            <a:ext cx="1158875" cy="1158875"/>
          </a:xfrm>
          <a:prstGeom prst="rect">
            <a:avLst/>
          </a:prstGeom>
        </p:spPr>
      </p:pic>
      <p:pic>
        <p:nvPicPr>
          <p:cNvPr id="35" name="图片 60">
            <a:extLst>
              <a:ext uri="{FF2B5EF4-FFF2-40B4-BE49-F238E27FC236}">
                <a16:creationId xmlns:a16="http://schemas.microsoft.com/office/drawing/2014/main" id="{165CDC3E-B705-487A-BDD9-36B36B2E1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37479">
            <a:off x="7400122" y="3357809"/>
            <a:ext cx="5399247" cy="3891421"/>
          </a:xfrm>
          <a:prstGeom prst="rect">
            <a:avLst/>
          </a:prstGeom>
        </p:spPr>
      </p:pic>
      <p:pic>
        <p:nvPicPr>
          <p:cNvPr id="2" name="Picture 1">
            <a:extLst>
              <a:ext uri="{FF2B5EF4-FFF2-40B4-BE49-F238E27FC236}">
                <a16:creationId xmlns:a16="http://schemas.microsoft.com/office/drawing/2014/main" id="{4D50736C-4D57-BA51-5796-1E4654E095FB}"/>
              </a:ext>
            </a:extLst>
          </p:cNvPr>
          <p:cNvPicPr>
            <a:picLocks noChangeAspect="1"/>
          </p:cNvPicPr>
          <p:nvPr/>
        </p:nvPicPr>
        <p:blipFill>
          <a:blip r:embed="rId12"/>
          <a:stretch>
            <a:fillRect/>
          </a:stretch>
        </p:blipFill>
        <p:spPr>
          <a:xfrm>
            <a:off x="3220333" y="193502"/>
            <a:ext cx="5998984" cy="1060796"/>
          </a:xfrm>
          <a:prstGeom prst="rect">
            <a:avLst/>
          </a:prstGeom>
        </p:spPr>
      </p:pic>
      <p:pic>
        <p:nvPicPr>
          <p:cNvPr id="5" name="Picture 4">
            <a:extLst>
              <a:ext uri="{FF2B5EF4-FFF2-40B4-BE49-F238E27FC236}">
                <a16:creationId xmlns:a16="http://schemas.microsoft.com/office/drawing/2014/main" id="{F7E961A1-BD36-F32A-C934-AB6E17D3E982}"/>
              </a:ext>
            </a:extLst>
          </p:cNvPr>
          <p:cNvPicPr>
            <a:picLocks noChangeAspect="1"/>
          </p:cNvPicPr>
          <p:nvPr/>
        </p:nvPicPr>
        <p:blipFill>
          <a:blip r:embed="rId13"/>
          <a:stretch>
            <a:fillRect/>
          </a:stretch>
        </p:blipFill>
        <p:spPr>
          <a:xfrm>
            <a:off x="1144104" y="1298723"/>
            <a:ext cx="9675191" cy="2450804"/>
          </a:xfrm>
          <a:prstGeom prst="rect">
            <a:avLst/>
          </a:prstGeom>
        </p:spPr>
      </p:pic>
    </p:spTree>
    <p:extLst>
      <p:ext uri="{BB962C8B-B14F-4D97-AF65-F5344CB8AC3E}">
        <p14:creationId xmlns:p14="http://schemas.microsoft.com/office/powerpoint/2010/main" val="131370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pic>
        <p:nvPicPr>
          <p:cNvPr id="10"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id="{F9DABD06-A78B-48EC-993A-5B03D520B5F6}"/>
              </a:ext>
            </a:extLst>
          </p:cNvPr>
          <p:cNvSpPr/>
          <p:nvPr/>
        </p:nvSpPr>
        <p:spPr>
          <a:xfrm>
            <a:off x="8123913" y="1300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87602" y="230758"/>
            <a:ext cx="1701282" cy="1701282"/>
          </a:xfrm>
          <a:prstGeom prst="rect">
            <a:avLst/>
          </a:prstGeom>
        </p:spPr>
      </p:pic>
      <p:sp>
        <p:nvSpPr>
          <p:cNvPr id="96"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9502" y="398582"/>
            <a:ext cx="1656475" cy="1656475"/>
          </a:xfrm>
          <a:prstGeom prst="rect">
            <a:avLst/>
          </a:prstGeom>
        </p:spPr>
      </p:pic>
      <p:pic>
        <p:nvPicPr>
          <p:cNvPr id="13"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5" name="Picture 4" descr="A red and white text with black background&#10;&#10;AI-generated content may be incorrect.">
            <a:extLst>
              <a:ext uri="{FF2B5EF4-FFF2-40B4-BE49-F238E27FC236}">
                <a16:creationId xmlns:a16="http://schemas.microsoft.com/office/drawing/2014/main" id="{0D210420-F859-037A-1D71-1DD3533E4D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500" y="2279481"/>
            <a:ext cx="9326971" cy="2213978"/>
          </a:xfrm>
          <a:prstGeom prst="rect">
            <a:avLst/>
          </a:prstGeom>
        </p:spPr>
      </p:pic>
    </p:spTree>
    <p:extLst>
      <p:ext uri="{BB962C8B-B14F-4D97-AF65-F5344CB8AC3E}">
        <p14:creationId xmlns:p14="http://schemas.microsoft.com/office/powerpoint/2010/main" val="2885863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4E919FC-E519-A0AA-96C2-2912E305D87B}"/>
              </a:ext>
            </a:extLst>
          </p:cNvPr>
          <p:cNvSpPr/>
          <p:nvPr/>
        </p:nvSpPr>
        <p:spPr>
          <a:xfrm>
            <a:off x="5000626" y="1552576"/>
            <a:ext cx="2209800"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id="{EFA0996E-C8AB-496A-D2BD-7DA006A32BA6}"/>
              </a:ext>
            </a:extLst>
          </p:cNvPr>
          <p:cNvSpPr/>
          <p:nvPr/>
        </p:nvSpPr>
        <p:spPr>
          <a:xfrm>
            <a:off x="1676401" y="2505076"/>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0" name="Rectangle: Rounded Corners 9">
            <a:extLst>
              <a:ext uri="{FF2B5EF4-FFF2-40B4-BE49-F238E27FC236}">
                <a16:creationId xmlns:a16="http://schemas.microsoft.com/office/drawing/2014/main" id="{81753635-125B-3538-1FD5-82058D3EA9C3}"/>
              </a:ext>
            </a:extLst>
          </p:cNvPr>
          <p:cNvSpPr/>
          <p:nvPr/>
        </p:nvSpPr>
        <p:spPr>
          <a:xfrm>
            <a:off x="6353176" y="2514601"/>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A0A5D31A-B338-5400-E9CD-1EEE4880BA77}"/>
              </a:ext>
            </a:extLst>
          </p:cNvPr>
          <p:cNvSpPr/>
          <p:nvPr/>
        </p:nvSpPr>
        <p:spPr>
          <a:xfrm>
            <a:off x="819151" y="3438525"/>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
        <p:nvSpPr>
          <p:cNvPr id="12" name="Rectangle: Rounded Corners 11">
            <a:extLst>
              <a:ext uri="{FF2B5EF4-FFF2-40B4-BE49-F238E27FC236}">
                <a16:creationId xmlns:a16="http://schemas.microsoft.com/office/drawing/2014/main" id="{2B1F3F0D-2276-2A7A-11D4-4B5C964D2E0E}"/>
              </a:ext>
            </a:extLst>
          </p:cNvPr>
          <p:cNvSpPr/>
          <p:nvPr/>
        </p:nvSpPr>
        <p:spPr>
          <a:xfrm>
            <a:off x="6172201" y="3429000"/>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3" name="Rectangle: Rounded Corners 12">
            <a:extLst>
              <a:ext uri="{FF2B5EF4-FFF2-40B4-BE49-F238E27FC236}">
                <a16:creationId xmlns:a16="http://schemas.microsoft.com/office/drawing/2014/main" id="{37F5BBE0-2890-6C8D-BB11-25CA4C32E59D}"/>
              </a:ext>
            </a:extLst>
          </p:cNvPr>
          <p:cNvSpPr/>
          <p:nvPr/>
        </p:nvSpPr>
        <p:spPr>
          <a:xfrm>
            <a:off x="1800225" y="4867275"/>
            <a:ext cx="8553449" cy="86677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Tree>
    <p:extLst>
      <p:ext uri="{BB962C8B-B14F-4D97-AF65-F5344CB8AC3E}">
        <p14:creationId xmlns:p14="http://schemas.microsoft.com/office/powerpoint/2010/main" val="2304302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
                <a:srgbClr val="0563C1"/>
              </a:buClr>
              <a:buSzPct val="70000"/>
              <a:buFontTx/>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F076FFCA-FEC3-5A54-9CBE-7D5707AFF883}"/>
              </a:ext>
            </a:extLst>
          </p:cNvPr>
          <p:cNvSpPr/>
          <p:nvPr/>
        </p:nvSpPr>
        <p:spPr>
          <a:xfrm>
            <a:off x="933451" y="1638301"/>
            <a:ext cx="19526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95F241C4-52E5-A608-EB99-44884B161B6E}"/>
              </a:ext>
            </a:extLst>
          </p:cNvPr>
          <p:cNvSpPr/>
          <p:nvPr/>
        </p:nvSpPr>
        <p:spPr>
          <a:xfrm>
            <a:off x="2867026" y="1619251"/>
            <a:ext cx="7324724"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4" name="Rectangle: Rounded Corners 13">
            <a:extLst>
              <a:ext uri="{FF2B5EF4-FFF2-40B4-BE49-F238E27FC236}">
                <a16:creationId xmlns:a16="http://schemas.microsoft.com/office/drawing/2014/main" id="{6BF2D58D-186A-E009-83E6-2D0151407167}"/>
              </a:ext>
            </a:extLst>
          </p:cNvPr>
          <p:cNvSpPr/>
          <p:nvPr/>
        </p:nvSpPr>
        <p:spPr>
          <a:xfrm>
            <a:off x="561976" y="2933701"/>
            <a:ext cx="31146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5" name="Rectangle: Rounded Corners 14">
            <a:extLst>
              <a:ext uri="{FF2B5EF4-FFF2-40B4-BE49-F238E27FC236}">
                <a16:creationId xmlns:a16="http://schemas.microsoft.com/office/drawing/2014/main" id="{A59B323F-986F-3980-4F89-0E0E50D02841}"/>
              </a:ext>
            </a:extLst>
          </p:cNvPr>
          <p:cNvSpPr/>
          <p:nvPr/>
        </p:nvSpPr>
        <p:spPr>
          <a:xfrm>
            <a:off x="3648076" y="2895600"/>
            <a:ext cx="8439150" cy="73342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
        <p:nvSpPr>
          <p:cNvPr id="16" name="Rectangle: Rounded Corners 15">
            <a:extLst>
              <a:ext uri="{FF2B5EF4-FFF2-40B4-BE49-F238E27FC236}">
                <a16:creationId xmlns:a16="http://schemas.microsoft.com/office/drawing/2014/main" id="{9CF966E0-92BE-1E03-3B48-9215FDE11264}"/>
              </a:ext>
            </a:extLst>
          </p:cNvPr>
          <p:cNvSpPr/>
          <p:nvPr/>
        </p:nvSpPr>
        <p:spPr>
          <a:xfrm>
            <a:off x="571501" y="4152901"/>
            <a:ext cx="33623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7" name="Rectangle: Rounded Corners 16">
            <a:extLst>
              <a:ext uri="{FF2B5EF4-FFF2-40B4-BE49-F238E27FC236}">
                <a16:creationId xmlns:a16="http://schemas.microsoft.com/office/drawing/2014/main" id="{5D900D64-BE97-5EA1-010E-C738C8027973}"/>
              </a:ext>
            </a:extLst>
          </p:cNvPr>
          <p:cNvSpPr/>
          <p:nvPr/>
        </p:nvSpPr>
        <p:spPr>
          <a:xfrm>
            <a:off x="3933826" y="4152900"/>
            <a:ext cx="61245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Tree>
    <p:extLst>
      <p:ext uri="{BB962C8B-B14F-4D97-AF65-F5344CB8AC3E}">
        <p14:creationId xmlns:p14="http://schemas.microsoft.com/office/powerpoint/2010/main" val="1849228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676401"/>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800100" y="1914525"/>
            <a:ext cx="10429875" cy="255454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200" b="0" i="1" dirty="0">
                <a:solidFill>
                  <a:srgbClr val="000000"/>
                </a:solidFill>
                <a:effectLst/>
                <a:latin typeface="Cambria" panose="02040503050406030204" pitchFamily="18" charset="0"/>
                <a:ea typeface="Cambria" panose="02040503050406030204" pitchFamily="18" charset="0"/>
              </a:rPr>
              <a:t>Sông núi nước Nam</a:t>
            </a:r>
            <a:r>
              <a:rPr lang="vi-VN" sz="3200" b="0" i="0" dirty="0">
                <a:solidFill>
                  <a:srgbClr val="000000"/>
                </a:solidFill>
                <a:effectLst/>
                <a:latin typeface="Cambria" panose="02040503050406030204" pitchFamily="18" charset="0"/>
                <a:ea typeface="Cambria" panose="02040503050406030204" pitchFamily="18" charset="0"/>
              </a:rPr>
              <a:t>. Bài thơ được xem như bản Tuyên ngôn Độc lập đầu tiên của nước ta.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371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9" name="Group 8">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7"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aphicFrame>
        <p:nvGraphicFramePr>
          <p:cNvPr id="14" name="Table 13">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940471128"/>
              </p:ext>
            </p:extLst>
          </p:nvPr>
        </p:nvGraphicFramePr>
        <p:xfrm>
          <a:off x="1524000" y="676275"/>
          <a:ext cx="9801225" cy="4832238"/>
        </p:xfrm>
        <a:graphic>
          <a:graphicData uri="http://schemas.openxmlformats.org/drawingml/2006/table">
            <a:tbl>
              <a:tblPr firstRow="1" firstCol="1" bandRow="1">
                <a:tableStyleId>{93296810-A885-4BE3-A3E7-6D5BEEA58F35}</a:tableStyleId>
              </a:tblPr>
              <a:tblGrid>
                <a:gridCol w="3648564">
                  <a:extLst>
                    <a:ext uri="{9D8B030D-6E8A-4147-A177-3AD203B41FA5}">
                      <a16:colId xmlns:a16="http://schemas.microsoft.com/office/drawing/2014/main" val="1689028334"/>
                    </a:ext>
                  </a:extLst>
                </a:gridCol>
                <a:gridCol w="6152661">
                  <a:extLst>
                    <a:ext uri="{9D8B030D-6E8A-4147-A177-3AD203B41FA5}">
                      <a16:colId xmlns:a16="http://schemas.microsoft.com/office/drawing/2014/main" val="354079266"/>
                    </a:ext>
                  </a:extLst>
                </a:gridCol>
              </a:tblGrid>
              <a:tr h="666750">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89228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190459">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89228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1190459">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
        <p:nvSpPr>
          <p:cNvPr id="4" name="TextBox 3">
            <a:extLst>
              <a:ext uri="{FF2B5EF4-FFF2-40B4-BE49-F238E27FC236}">
                <a16:creationId xmlns:a16="http://schemas.microsoft.com/office/drawing/2014/main" id="{65CEC790-B2AD-03DA-1D14-D7AD5155B9E8}"/>
              </a:ext>
            </a:extLst>
          </p:cNvPr>
          <p:cNvSpPr txBox="1"/>
          <p:nvPr/>
        </p:nvSpPr>
        <p:spPr>
          <a:xfrm>
            <a:off x="1771650" y="1476375"/>
            <a:ext cx="3219450" cy="584775"/>
          </a:xfrm>
          <a:prstGeom prst="rect">
            <a:avLst/>
          </a:prstGeom>
          <a:noFill/>
        </p:spPr>
        <p:txBody>
          <a:bodyPr wrap="square" rtlCol="0">
            <a:spAutoFit/>
          </a:bodyPr>
          <a:lstStyle/>
          <a:p>
            <a:r>
              <a:rPr lang="nl-NL" sz="3200" dirty="0">
                <a:effectLst/>
                <a:latin typeface="Cambria" panose="02040503050406030204" pitchFamily="18" charset="0"/>
                <a:ea typeface="Cambria" panose="02040503050406030204" pitchFamily="18" charset="0"/>
              </a:rPr>
              <a:t>Lý Thường Kiệt</a:t>
            </a:r>
            <a:endParaRPr lang="en-US" sz="32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03F3EE0F-3E5B-EDE2-3458-A7BB5AC650ED}"/>
              </a:ext>
            </a:extLst>
          </p:cNvPr>
          <p:cNvSpPr txBox="1"/>
          <p:nvPr/>
        </p:nvSpPr>
        <p:spPr>
          <a:xfrm>
            <a:off x="5200649" y="1447800"/>
            <a:ext cx="6162675"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là danh tướng Việt Nam thế kỉ XI</a:t>
            </a: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3E5FBAD-54CD-4FEC-981D-9A170B12D87E}"/>
              </a:ext>
            </a:extLst>
          </p:cNvPr>
          <p:cNvSpPr txBox="1"/>
          <p:nvPr/>
        </p:nvSpPr>
        <p:spPr>
          <a:xfrm>
            <a:off x="1771650" y="2543175"/>
            <a:ext cx="3219450" cy="584775"/>
          </a:xfrm>
          <a:prstGeom prst="rect">
            <a:avLst/>
          </a:prstGeom>
          <a:noFill/>
        </p:spPr>
        <p:txBody>
          <a:bodyPr wrap="square" rtlCol="0">
            <a:spAutoFit/>
          </a:bodyPr>
          <a:lstStyle/>
          <a:p>
            <a:r>
              <a:rPr lang="nl-NL" sz="3200" dirty="0">
                <a:latin typeface="Cambria" panose="02040503050406030204" pitchFamily="18" charset="0"/>
                <a:ea typeface="Cambria" panose="02040503050406030204" pitchFamily="18" charset="0"/>
              </a:rPr>
              <a:t>Tên tuổi của ông</a:t>
            </a:r>
            <a:endParaRPr lang="en-US" sz="32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2608FC63-D88B-9A4D-0D14-7D1D5FF53020}"/>
              </a:ext>
            </a:extLst>
          </p:cNvPr>
          <p:cNvSpPr txBox="1"/>
          <p:nvPr/>
        </p:nvSpPr>
        <p:spPr>
          <a:xfrm>
            <a:off x="5267325" y="22383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gắn với chiến thắng chống quân xâm lược nhà Tống</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6B028AA-447C-9E7F-139D-77703AA5D7B5}"/>
              </a:ext>
            </a:extLst>
          </p:cNvPr>
          <p:cNvSpPr txBox="1"/>
          <p:nvPr/>
        </p:nvSpPr>
        <p:spPr>
          <a:xfrm>
            <a:off x="1762125" y="360997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Ông</a:t>
            </a:r>
            <a:endParaRPr lang="en-US" sz="32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A29800E-8CD1-1A45-C435-B7C6FE4B84CC}"/>
              </a:ext>
            </a:extLst>
          </p:cNvPr>
          <p:cNvSpPr txBox="1"/>
          <p:nvPr/>
        </p:nvSpPr>
        <p:spPr>
          <a:xfrm>
            <a:off x="5257800" y="33051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cũng là tác giả bài thơ Sông núi nước Nam</a:t>
            </a:r>
            <a:endParaRPr lang="en-US" sz="32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EA36E8E-820B-C855-2299-85CCA76E0E39}"/>
              </a:ext>
            </a:extLst>
          </p:cNvPr>
          <p:cNvSpPr txBox="1"/>
          <p:nvPr/>
        </p:nvSpPr>
        <p:spPr>
          <a:xfrm>
            <a:off x="1733550" y="461962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Bài thơ</a:t>
            </a:r>
            <a:endParaRPr lang="en-US" sz="32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4699B0C2-ACF4-E5BE-2406-F4EADC0AABD7}"/>
              </a:ext>
            </a:extLst>
          </p:cNvPr>
          <p:cNvSpPr txBox="1"/>
          <p:nvPr/>
        </p:nvSpPr>
        <p:spPr>
          <a:xfrm>
            <a:off x="5229225" y="431482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được xem là bản Tuyên ngôn Độc lập đầu tiên của nước ta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4066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667</Words>
  <Application>Microsoft Office PowerPoint</Application>
  <PresentationFormat>Widescreen</PresentationFormat>
  <Paragraphs>73</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Cambria</vt:lpstr>
      <vt:lpstr>等线</vt:lpstr>
      <vt:lpstr>Times New Roman</vt:lpstr>
      <vt:lpstr>字魂107号-萌趣欢乐体</vt:lpstr>
      <vt:lpstr>方正卡通简体</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48</cp:revision>
  <dcterms:created xsi:type="dcterms:W3CDTF">2023-12-08T05:18:46Z</dcterms:created>
  <dcterms:modified xsi:type="dcterms:W3CDTF">2026-02-12T13:30:39Z</dcterms:modified>
</cp:coreProperties>
</file>