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6" r:id="rId3"/>
    <p:sldMasterId id="2147483718" r:id="rId4"/>
  </p:sldMasterIdLst>
  <p:notesMasterIdLst>
    <p:notesMasterId r:id="rId10"/>
  </p:notesMasterIdLst>
  <p:sldIdLst>
    <p:sldId id="315" r:id="rId5"/>
    <p:sldId id="325" r:id="rId6"/>
    <p:sldId id="395" r:id="rId7"/>
    <p:sldId id="398" r:id="rId8"/>
    <p:sldId id="401"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 Pc" initials="MP" lastIdx="1" clrIdx="0">
    <p:extLst>
      <p:ext uri="{19B8F6BF-5375-455C-9EA6-DF929625EA0E}">
        <p15:presenceInfo xmlns:p15="http://schemas.microsoft.com/office/powerpoint/2012/main" userId="My 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658"/>
    <a:srgbClr val="26C0BC"/>
    <a:srgbClr val="E4403D"/>
    <a:srgbClr val="48AEE6"/>
    <a:srgbClr val="7FBCDA"/>
    <a:srgbClr val="CBEBFD"/>
    <a:srgbClr val="FEEFF4"/>
    <a:srgbClr val="FF7D88"/>
    <a:srgbClr val="E6D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showGuides="1">
      <p:cViewPr varScale="1">
        <p:scale>
          <a:sx n="121" d="100"/>
          <a:sy n="121" d="100"/>
        </p:scale>
        <p:origin x="192" y="90"/>
      </p:cViewPr>
      <p:guideLst>
        <p:guide orient="horz" pos="2160"/>
        <p:guide pos="3845"/>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2026/2/26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4EAE80-1E1C-4128-8A7A-42B5BA7115A1}"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1413284e_0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1413284e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dirty="0"/>
              <a:t>单击此处编辑母版标题样式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DD6555-5A17-43EC-AD60-A02D9CB5220E}" type="datetimeFigureOut">
              <a:rPr lang="zh-CN" altLang="en-US" smtClean="0"/>
              <a:t>2026/2/26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dirty="0"/>
              <a:t>单击此处编辑母版标题样式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10" name="Rectangle 9"/>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Rectangle 5"/>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Rectangle 4"/>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EDD6555-5A17-43EC-AD60-A02D9CB5220E}" type="datetimeFigureOut">
              <a:rPr lang="zh-CN" altLang="en-US" smtClean="0"/>
              <a:t>2026/2/26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8" name="Rectangle 7"/>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dirty="0"/>
              <a:t>单击此处编辑母版标题样式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7" name="Rectangle 6"/>
          <p:cNvSpPr/>
          <p:nvPr userDrawn="1"/>
        </p:nvSpPr>
        <p:spPr>
          <a:xfrm>
            <a:off x="838200" y="628073"/>
            <a:ext cx="3715327" cy="68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千图网海量PPT模板www.58pic.com ">
    <p:spTree>
      <p:nvGrpSpPr>
        <p:cNvPr id="1" name=""/>
        <p:cNvGrpSpPr/>
        <p:nvPr/>
      </p:nvGrpSpPr>
      <p:grpSpPr>
        <a:xfrm>
          <a:off x="0" y="0"/>
          <a:ext cx="0" cy="0"/>
          <a:chOff x="0" y="0"/>
          <a:chExt cx="0" cy="0"/>
        </a:xfrm>
      </p:grpSpPr>
      <p:sp>
        <p:nvSpPr>
          <p:cNvPr id="3" name="Rectangle 2"/>
          <p:cNvSpPr/>
          <p:nvPr userDrawn="1"/>
        </p:nvSpPr>
        <p:spPr>
          <a:xfrm>
            <a:off x="844062" y="641838"/>
            <a:ext cx="3552092" cy="606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5"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8" y="-1018560"/>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9565" y="3301501"/>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4"/>
          <p:cNvGrpSpPr/>
          <p:nvPr/>
        </p:nvGrpSpPr>
        <p:grpSpPr>
          <a:xfrm flipH="1">
            <a:off x="-444673" y="340063"/>
            <a:ext cx="1986645"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3" name="Google Shape;223;p14"/>
          <p:cNvGrpSpPr/>
          <p:nvPr/>
        </p:nvGrpSpPr>
        <p:grpSpPr>
          <a:xfrm>
            <a:off x="10560867" y="1606305"/>
            <a:ext cx="893999"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227" name="Google Shape;227;p14"/>
          <p:cNvGrpSpPr/>
          <p:nvPr/>
        </p:nvGrpSpPr>
        <p:grpSpPr>
          <a:xfrm>
            <a:off x="1148817" y="3175871"/>
            <a:ext cx="653637"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wrap="square" lIns="91425" tIns="91425" rIns="91425" bIns="91425" anchor="t" anchorCtr="0">
            <a:noAutofit/>
          </a:bodyPr>
          <a:lstStyle>
            <a:lvl1pPr lvl="0" algn="ctr" rtl="0">
              <a:lnSpc>
                <a:spcPct val="100000"/>
              </a:lnSpc>
              <a:spcBef>
                <a:spcPct val="267000"/>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ct val="427000"/>
              </a:spcBef>
              <a:spcAft>
                <a:spcPts val="0"/>
              </a:spcAft>
              <a:buSzPts val="1800"/>
              <a:buNone/>
              <a:defRPr sz="2400"/>
            </a:lvl3pPr>
            <a:lvl4pPr lvl="3" algn="ctr" rtl="0">
              <a:lnSpc>
                <a:spcPct val="100000"/>
              </a:lnSpc>
              <a:spcBef>
                <a:spcPct val="427000"/>
              </a:spcBef>
              <a:spcAft>
                <a:spcPts val="0"/>
              </a:spcAft>
              <a:buSzPts val="1800"/>
              <a:buNone/>
              <a:defRPr sz="2400"/>
            </a:lvl4pPr>
            <a:lvl5pPr lvl="4" algn="ctr" rtl="0">
              <a:lnSpc>
                <a:spcPct val="100000"/>
              </a:lnSpc>
              <a:spcBef>
                <a:spcPct val="427000"/>
              </a:spcBef>
              <a:spcAft>
                <a:spcPts val="0"/>
              </a:spcAft>
              <a:buSzPts val="1800"/>
              <a:buNone/>
              <a:defRPr sz="2400"/>
            </a:lvl5pPr>
            <a:lvl6pPr lvl="5" algn="ctr" rtl="0">
              <a:lnSpc>
                <a:spcPct val="100000"/>
              </a:lnSpc>
              <a:spcBef>
                <a:spcPct val="427000"/>
              </a:spcBef>
              <a:spcAft>
                <a:spcPts val="0"/>
              </a:spcAft>
              <a:buSzPts val="1800"/>
              <a:buNone/>
              <a:defRPr sz="2400"/>
            </a:lvl6pPr>
            <a:lvl7pPr lvl="6" algn="ctr" rtl="0">
              <a:lnSpc>
                <a:spcPct val="100000"/>
              </a:lnSpc>
              <a:spcBef>
                <a:spcPct val="427000"/>
              </a:spcBef>
              <a:spcAft>
                <a:spcPts val="0"/>
              </a:spcAft>
              <a:buSzPts val="1800"/>
              <a:buNone/>
              <a:defRPr sz="2400"/>
            </a:lvl7pPr>
            <a:lvl8pPr lvl="7" algn="ctr" rtl="0">
              <a:lnSpc>
                <a:spcPct val="100000"/>
              </a:lnSpc>
              <a:spcBef>
                <a:spcPct val="427000"/>
              </a:spcBef>
              <a:spcAft>
                <a:spcPts val="0"/>
              </a:spcAft>
              <a:buSzPts val="1800"/>
              <a:buNone/>
              <a:defRPr sz="2400"/>
            </a:lvl8pPr>
            <a:lvl9pPr lvl="8" algn="ctr" rtl="0">
              <a:lnSpc>
                <a:spcPct val="100000"/>
              </a:lnSpc>
              <a:spcBef>
                <a:spcPct val="427000"/>
              </a:spcBef>
              <a:spcAft>
                <a:spcPts val="1600"/>
              </a:spcAft>
              <a:buSzPts val="18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DD6555-5A17-43EC-AD60-A02D9CB5220E}" type="datetimeFigureOut">
              <a:rPr lang="zh-CN" altLang="en-US" smtClean="0"/>
              <a:t>2026/2/26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DD6555-5A17-43EC-AD60-A02D9CB5220E}" type="datetimeFigureOut">
              <a:rPr lang="zh-CN" altLang="en-US" smtClean="0"/>
              <a:t>2026/2/26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DD6555-5A17-43EC-AD60-A02D9CB5220E}" type="datetimeFigureOut">
              <a:rPr lang="zh-CN" altLang="en-US" smtClean="0"/>
              <a:t>2026/2/26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D6555-5A17-43EC-AD60-A02D9CB5220E}" type="datetimeFigureOut">
              <a:rPr lang="zh-CN" altLang="en-US" smtClean="0"/>
              <a:t>2026/2/26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D3FFD-2B64-4882-8633-4453E00B9DC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17">
            <a:extLst>
              <a:ext uri="{28A0092B-C50C-407E-A947-70E740481C1C}">
                <a14:useLocalDpi xmlns:a14="http://schemas.microsoft.com/office/drawing/2010/main" val="0"/>
              </a:ext>
            </a:extLst>
          </a:blip>
          <a:srcRect r="24562"/>
          <a:stretch>
            <a:fillRect/>
          </a:stretch>
        </p:blipFill>
        <p:spPr>
          <a:xfrm rot="5400000">
            <a:off x="2667000" y="-2666997"/>
            <a:ext cx="6857999" cy="12192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2026/2/26</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DengXian"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DengXian" panose="02010600030101010101" charset="-122"/>
              <a:cs typeface="+mn-cs"/>
            </a:endParaRPr>
          </a:p>
        </p:txBody>
      </p:sp>
      <p:sp>
        <p:nvSpPr>
          <p:cNvPr id="9" name="矩形 8"/>
          <p:cNvSpPr/>
          <p:nvPr userDrawn="1"/>
        </p:nvSpPr>
        <p:spPr>
          <a:xfrm>
            <a:off x="312975" y="284672"/>
            <a:ext cx="11619195" cy="629728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105" tIns="45053" rIns="90105" bIns="45053"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4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0" name="矩形 9"/>
          <p:cNvSpPr/>
          <p:nvPr userDrawn="1"/>
        </p:nvSpPr>
        <p:spPr>
          <a:xfrm>
            <a:off x="603849" y="538410"/>
            <a:ext cx="11076317" cy="57761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engXian" panose="02010600030101010101" charset="-122"/>
              <a:cs typeface="+mn-cs"/>
            </a:endParaRPr>
          </a:p>
        </p:txBody>
      </p:sp>
      <p:sp>
        <p:nvSpPr>
          <p:cNvPr id="11" name="菱形 10"/>
          <p:cNvSpPr/>
          <p:nvPr userDrawn="1"/>
        </p:nvSpPr>
        <p:spPr>
          <a:xfrm>
            <a:off x="939585" y="764171"/>
            <a:ext cx="314131" cy="314131"/>
          </a:xfrm>
          <a:prstGeom prst="diamond">
            <a:avLst/>
          </a:prstGeom>
          <a:solidFill>
            <a:schemeClr val="accent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Noto Sans S Chinese Light" panose="020B0300000000000000" pitchFamily="34" charset="-122"/>
              <a:ea typeface="Noto Sans S Chinese Light" panose="020B0300000000000000" pitchFamily="34" charset="-122"/>
              <a:cs typeface="+mn-cs"/>
            </a:endParaRPr>
          </a:p>
        </p:txBody>
      </p:sp>
      <p:sp>
        <p:nvSpPr>
          <p:cNvPr id="12" name="矩形 11"/>
          <p:cNvSpPr/>
          <p:nvPr userDrawn="1"/>
        </p:nvSpPr>
        <p:spPr>
          <a:xfrm>
            <a:off x="2615786" y="804145"/>
            <a:ext cx="1576072" cy="246221"/>
          </a:xfrm>
          <a:prstGeom prst="rect">
            <a:avLst/>
          </a:prstGeom>
          <a:effectLst/>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000" b="0" i="0" u="none" strike="noStrike" kern="1200" cap="none" spc="0" normalizeH="0" baseline="0" noProof="0" dirty="0">
                <a:ln>
                  <a:noFill/>
                </a:ln>
                <a:solidFill>
                  <a:prstClr val="black">
                    <a:lumMod val="95000"/>
                    <a:lumOff val="5000"/>
                  </a:prstClr>
                </a:solidFill>
                <a:effectLst/>
                <a:uLnTx/>
                <a:uFillTx/>
                <a:latin typeface="Noto Sans S Chinese Light" panose="020B0300000000000000" pitchFamily="34" charset="-122"/>
                <a:ea typeface="Noto Sans S Chinese Light" panose="020B0300000000000000" pitchFamily="34" charset="-122"/>
                <a:cs typeface="+mn-cs"/>
              </a:rPr>
              <a:t>please add the title here</a:t>
            </a:r>
          </a:p>
        </p:txBody>
      </p:sp>
      <p:sp>
        <p:nvSpPr>
          <p:cNvPr id="13" name="矩形 12"/>
          <p:cNvSpPr/>
          <p:nvPr userDrawn="1"/>
        </p:nvSpPr>
        <p:spPr>
          <a:xfrm>
            <a:off x="1241525" y="777604"/>
            <a:ext cx="144462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Noto Sans S Chinese Light" panose="020B0300000000000000" pitchFamily="34" charset="-122"/>
                <a:ea typeface="Noto Sans S Chinese Light" panose="020B0300000000000000" pitchFamily="34" charset="-122"/>
                <a:cs typeface="+mn-cs"/>
                <a:sym typeface="+mn-ea"/>
              </a:rPr>
              <a:t>添加标题内容</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16703" y="-115764"/>
            <a:ext cx="13183417" cy="7221467"/>
            <a:chOff x="-621217" y="-108433"/>
            <a:chExt cx="13183417" cy="7221467"/>
          </a:xfrm>
        </p:grpSpPr>
        <p:pic>
          <p:nvPicPr>
            <p:cNvPr id="13"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4" name="图片 2"/>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a:fillRect/>
            </a:stretch>
          </p:blipFill>
          <p:spPr>
            <a:xfrm rot="5195870">
              <a:off x="2359758" y="-3089408"/>
              <a:ext cx="7221467" cy="13183417"/>
            </a:xfrm>
            <a:prstGeom prst="rect">
              <a:avLst/>
            </a:prstGeom>
          </p:spPr>
        </p:pic>
      </p:grpSp>
      <p:sp>
        <p:nvSpPr>
          <p:cNvPr id="5" name="Oval Callout 4"/>
          <p:cNvSpPr/>
          <p:nvPr/>
        </p:nvSpPr>
        <p:spPr>
          <a:xfrm>
            <a:off x="3027045" y="352426"/>
            <a:ext cx="5784850" cy="2667000"/>
          </a:xfrm>
          <a:prstGeom prst="wedgeEllipseCallout">
            <a:avLst>
              <a:gd name="adj1" fmla="val 55027"/>
              <a:gd name="adj2" fmla="val 31889"/>
            </a:avLst>
          </a:prstGeom>
          <a:solidFill>
            <a:srgbClr val="FBE5D6"/>
          </a:solidFill>
          <a:ln w="38100"/>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600" dirty="0">
                <a:solidFill>
                  <a:srgbClr val="FF0000"/>
                </a:solidFill>
                <a:latin typeface="Calibri" panose="020F0502020204030204" pitchFamily="34" charset="0"/>
                <a:cs typeface="Calibri" panose="020F0502020204030204" pitchFamily="34" charset="0"/>
              </a:rPr>
              <a:t>H</a:t>
            </a:r>
            <a:r>
              <a:rPr lang="vi-VN" sz="3600" dirty="0">
                <a:solidFill>
                  <a:srgbClr val="FF0000"/>
                </a:solidFill>
                <a:latin typeface="Calibri" panose="020F0502020204030204" pitchFamily="34" charset="0"/>
                <a:cs typeface="Calibri" panose="020F0502020204030204" pitchFamily="34" charset="0"/>
              </a:rPr>
              <a:t>ãy nói những điều em biết về bệnh do thừa hoặc thiếu chất dinh dưỡng.</a:t>
            </a:r>
            <a:endParaRPr kumimoji="0" lang="en-US" sz="3600" b="0" i="0" u="none" strike="noStrike" kern="1200" cap="none" spc="0" normalizeH="0" baseline="0" noProof="0" dirty="0" err="1">
              <a:ln>
                <a:noFill/>
              </a:ln>
              <a:solidFill>
                <a:srgbClr val="063DB9"/>
              </a:solidFill>
              <a:effectLst/>
              <a:uLnTx/>
              <a:uFillTx/>
              <a:latin typeface="Calibri" panose="020F0502020204030204" pitchFamily="34" charset="0"/>
              <a:cs typeface="Calibri" panose="020F0502020204030204" pitchFamily="34" charset="0"/>
            </a:endParaRPr>
          </a:p>
        </p:txBody>
      </p:sp>
      <p:pic>
        <p:nvPicPr>
          <p:cNvPr id="6" name="Content Placeholder 5" descr="Picture1TT"/>
          <p:cNvPicPr>
            <a:picLocks noGrp="1" noChangeAspect="1"/>
          </p:cNvPicPr>
          <p:nvPr>
            <p:ph sz="half" idx="4294967295"/>
          </p:nvPr>
        </p:nvPicPr>
        <p:blipFill>
          <a:blip r:embed="rId5"/>
          <a:stretch>
            <a:fillRect/>
          </a:stretch>
        </p:blipFill>
        <p:spPr>
          <a:xfrm>
            <a:off x="-1084403" y="1542256"/>
            <a:ext cx="3314700" cy="3773488"/>
          </a:xfrm>
          <a:prstGeom prst="rect">
            <a:avLst/>
          </a:prstGeom>
        </p:spPr>
      </p:pic>
      <p:pic>
        <p:nvPicPr>
          <p:cNvPr id="8" name="Content Placeholder 7" descr="Picture1TTT"/>
          <p:cNvPicPr>
            <a:picLocks noGrp="1" noChangeAspect="1"/>
          </p:cNvPicPr>
          <p:nvPr>
            <p:ph sz="half" idx="4294967295"/>
          </p:nvPr>
        </p:nvPicPr>
        <p:blipFill>
          <a:blip r:embed="rId6"/>
          <a:stretch>
            <a:fillRect/>
          </a:stretch>
        </p:blipFill>
        <p:spPr>
          <a:xfrm flipH="1">
            <a:off x="9313863" y="1279525"/>
            <a:ext cx="2878137" cy="6170613"/>
          </a:xfrm>
          <a:prstGeom prst="rect">
            <a:avLst/>
          </a:prstGeom>
        </p:spPr>
      </p:pic>
      <p:grpSp>
        <p:nvGrpSpPr>
          <p:cNvPr id="12" name="Group 11"/>
          <p:cNvGrpSpPr/>
          <p:nvPr/>
        </p:nvGrpSpPr>
        <p:grpSpPr>
          <a:xfrm>
            <a:off x="2286001" y="3257550"/>
            <a:ext cx="7387590" cy="3133725"/>
            <a:chOff x="4161" y="6161"/>
            <a:chExt cx="11073" cy="3473"/>
          </a:xfrm>
        </p:grpSpPr>
        <p:sp>
          <p:nvSpPr>
            <p:cNvPr id="10" name="Flowchart: Punched Tape 9"/>
            <p:cNvSpPr/>
            <p:nvPr/>
          </p:nvSpPr>
          <p:spPr>
            <a:xfrm>
              <a:off x="4161" y="6161"/>
              <a:ext cx="10879" cy="3473"/>
            </a:xfrm>
            <a:prstGeom prst="roundRect">
              <a:avLst/>
            </a:prstGeom>
            <a:solidFill>
              <a:schemeClr val="accent6">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 Box 10"/>
            <p:cNvSpPr txBox="1"/>
            <p:nvPr/>
          </p:nvSpPr>
          <p:spPr>
            <a:xfrm>
              <a:off x="4161" y="6337"/>
              <a:ext cx="11073" cy="3283"/>
            </a:xfrm>
            <a:prstGeom prst="round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mn-ea"/>
                </a:rPr>
                <a:t>Bệnh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thừa cân béo phì </a:t>
              </a:r>
              <a:r>
                <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do ăn thừa chất bột đường, chất béo, chất đạm và cơ thể ít vận động;</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lang="en-US" sz="2800" b="1" dirty="0">
                  <a:solidFill>
                    <a:srgbClr val="002060"/>
                  </a:solidFill>
                  <a:latin typeface="Calibri" panose="020F0502020204030204" pitchFamily="34" charset="0"/>
                  <a:cs typeface="Calibri" panose="020F0502020204030204" pitchFamily="34" charset="0"/>
                  <a:sym typeface="+mn-ea"/>
                </a:rPr>
                <a:t>B</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ệnh suy dinh dưỡng thấp còi </a:t>
              </a:r>
              <a:r>
                <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mn-ea"/>
                </a:rPr>
                <a:t>do ăn thiếu các chất dinh dưỡng; bệnh thiếu máu thiếu sắt do ăn thiếu thức ăn chứa chất sắt.</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mph" presetSubtype="0" nodeType="clickEffect">
                                  <p:stCondLst>
                                    <p:cond delay="0"/>
                                  </p:stCondLst>
                                  <p:childTnLst>
                                    <p:set>
                                      <p:cBhvr rctx="PPT">
                                        <p:cTn id="15" dur="indefinite"/>
                                        <p:tgtEl>
                                          <p:spTgt spid="12"/>
                                        </p:tgtEl>
                                        <p:attrNameLst>
                                          <p:attrName>style.opacity</p:attrName>
                                        </p:attrNameLst>
                                      </p:cBhvr>
                                      <p:to>
                                        <p:strVal val="0.5"/>
                                      </p:to>
                                    </p:set>
                                    <p:animEffect filter="image" prLst="opacity: 0.5">
                                      <p:cBhvr rctx="IE">
                                        <p:cTn id="16"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6703" y="-115764"/>
            <a:ext cx="13183417" cy="7221467"/>
            <a:chOff x="-621217" y="-108433"/>
            <a:chExt cx="13183417" cy="7221467"/>
          </a:xfrm>
        </p:grpSpPr>
        <p:pic>
          <p:nvPicPr>
            <p:cNvPr id="8"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a:fillRect/>
            </a:stretch>
          </p:blipFill>
          <p:spPr>
            <a:xfrm rot="5195870">
              <a:off x="2359758" y="-3089408"/>
              <a:ext cx="7221467" cy="13183417"/>
            </a:xfrm>
            <a:prstGeom prst="rect">
              <a:avLst/>
            </a:prstGeom>
          </p:spPr>
        </p:pic>
      </p:grpSp>
      <p:sp>
        <p:nvSpPr>
          <p:cNvPr id="5" name="Speech Bubble: Rectangle with Corners Rounded 4"/>
          <p:cNvSpPr/>
          <p:nvPr/>
        </p:nvSpPr>
        <p:spPr>
          <a:xfrm flipH="1">
            <a:off x="1114425" y="1314450"/>
            <a:ext cx="8876030" cy="457200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N</a:t>
            </a:r>
            <a:r>
              <a:rPr lang="vi-VN" sz="3200" dirty="0">
                <a:solidFill>
                  <a:srgbClr val="002060"/>
                </a:solidFill>
                <a:latin typeface="Cambria" panose="02040503050406030204" pitchFamily="18" charset="0"/>
                <a:ea typeface="Cambria" panose="02040503050406030204" pitchFamily="18" charset="0"/>
              </a:rPr>
              <a:t>gười được coi là béo phì khi </a:t>
            </a:r>
            <a:r>
              <a:rPr lang="vi-VN" sz="3200" b="1" dirty="0">
                <a:solidFill>
                  <a:srgbClr val="FF0000"/>
                </a:solidFill>
                <a:latin typeface="Cambria" panose="02040503050406030204" pitchFamily="18" charset="0"/>
                <a:ea typeface="Cambria" panose="02040503050406030204" pitchFamily="18" charset="0"/>
              </a:rPr>
              <a:t>thừa cân nặng tính theo chiều cao</a:t>
            </a:r>
            <a:r>
              <a:rPr lang="vi-VN" sz="3200" dirty="0">
                <a:solidFill>
                  <a:srgbClr val="002060"/>
                </a:solidFill>
                <a:latin typeface="Cambria" panose="02040503050406030204" pitchFamily="18" charset="0"/>
                <a:ea typeface="Cambria" panose="02040503050406030204" pitchFamily="18" charset="0"/>
              </a:rPr>
              <a:t>, kèm theo những dấu hiệu về lớp mỡ tại một số vị trí nhất định trên cơ thể;</a:t>
            </a:r>
            <a:endParaRPr lang="en-US" sz="3200" dirty="0">
              <a:solidFill>
                <a:srgbClr val="00206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US" sz="3200" dirty="0">
                <a:solidFill>
                  <a:srgbClr val="002060"/>
                </a:solidFill>
                <a:latin typeface="Cambria" panose="02040503050406030204" pitchFamily="18" charset="0"/>
                <a:ea typeface="Cambria" panose="02040503050406030204" pitchFamily="18" charset="0"/>
              </a:rPr>
              <a:t>M</a:t>
            </a:r>
            <a:r>
              <a:rPr lang="vi-VN" sz="3200" dirty="0">
                <a:solidFill>
                  <a:srgbClr val="002060"/>
                </a:solidFill>
                <a:latin typeface="Cambria" panose="02040503050406030204" pitchFamily="18" charset="0"/>
                <a:ea typeface="Cambria" panose="02040503050406030204" pitchFamily="18" charset="0"/>
              </a:rPr>
              <a:t>ột số trẻ có nhiều chiều cao vượt trội so với chiều cao chuẩn thì cân nặng cũng sẽ theo đó nhiều hơn, tuy nhiên chưa chắc đã phải bệnh thừa cân béo phì, nên không kèm theo các dấu hiệu về lớp mỡ.</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Content Placeholder 8" descr="Picture1gh"/>
          <p:cNvPicPr>
            <a:picLocks noGrp="1" noChangeAspect="1"/>
          </p:cNvPicPr>
          <p:nvPr>
            <p:ph sz="half" idx="4294967295"/>
          </p:nvPr>
        </p:nvPicPr>
        <p:blipFill>
          <a:blip r:embed="rId5"/>
          <a:stretch>
            <a:fillRect/>
          </a:stretch>
        </p:blipFill>
        <p:spPr>
          <a:xfrm>
            <a:off x="8777288" y="3043238"/>
            <a:ext cx="4033837" cy="40338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6703" y="-115764"/>
            <a:ext cx="13183417" cy="7221467"/>
            <a:chOff x="-621217" y="-108433"/>
            <a:chExt cx="13183417" cy="7221467"/>
          </a:xfrm>
        </p:grpSpPr>
        <p:pic>
          <p:nvPicPr>
            <p:cNvPr id="8"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0" name="图片 2"/>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a:fillRect/>
            </a:stretch>
          </p:blipFill>
          <p:spPr>
            <a:xfrm rot="5195870">
              <a:off x="2359758" y="-3089408"/>
              <a:ext cx="7221467" cy="13183417"/>
            </a:xfrm>
            <a:prstGeom prst="rect">
              <a:avLst/>
            </a:prstGeom>
          </p:spPr>
        </p:pic>
      </p:grpSp>
      <p:sp>
        <p:nvSpPr>
          <p:cNvPr id="5" name="Speech Bubble: Rectangle with Corners Rounded 4"/>
          <p:cNvSpPr/>
          <p:nvPr/>
        </p:nvSpPr>
        <p:spPr>
          <a:xfrm flipH="1">
            <a:off x="1257300" y="2076450"/>
            <a:ext cx="8495030" cy="2914650"/>
          </a:xfrm>
          <a:prstGeom prst="wedgeRoundRectCallout">
            <a:avLst>
              <a:gd name="adj1" fmla="val 26230"/>
              <a:gd name="adj2" fmla="val 5006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rPr>
              <a:t>Nguyên nhân dẫn đến bệnh thường do chế độ ăn uống thừa các chất bột đường, chất béo, chất đạm và ít vận động.</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Content Placeholder 8" descr="Picture1gh"/>
          <p:cNvPicPr>
            <a:picLocks noGrp="1" noChangeAspect="1"/>
          </p:cNvPicPr>
          <p:nvPr>
            <p:ph sz="half" idx="4294967295"/>
          </p:nvPr>
        </p:nvPicPr>
        <p:blipFill>
          <a:blip r:embed="rId5"/>
          <a:stretch>
            <a:fillRect/>
          </a:stretch>
        </p:blipFill>
        <p:spPr>
          <a:xfrm>
            <a:off x="8777288" y="3043238"/>
            <a:ext cx="4033837" cy="40338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920"/>
        <p:cNvGrpSpPr/>
        <p:nvPr/>
      </p:nvGrpSpPr>
      <p:grpSpPr>
        <a:xfrm>
          <a:off x="0" y="0"/>
          <a:ext cx="0" cy="0"/>
          <a:chOff x="0" y="0"/>
          <a:chExt cx="0" cy="0"/>
        </a:xfrm>
      </p:grpSpPr>
      <p:cxnSp>
        <p:nvCxnSpPr>
          <p:cNvPr id="10" name="Straight Connector 9"/>
          <p:cNvCxnSpPr>
            <a:endCxn id="11" idx="0"/>
          </p:cNvCxnSpPr>
          <p:nvPr/>
        </p:nvCxnSpPr>
        <p:spPr>
          <a:xfrm flipH="1">
            <a:off x="2314575" y="1457326"/>
            <a:ext cx="3486943" cy="79057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p:cNvSpPr/>
          <p:nvPr/>
        </p:nvSpPr>
        <p:spPr>
          <a:xfrm>
            <a:off x="1162050" y="2247902"/>
            <a:ext cx="2305050" cy="3019424"/>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Ăn uống điều độ theo khẩu phần ăn.</a:t>
            </a:r>
          </a:p>
        </p:txBody>
      </p:sp>
      <p:sp>
        <p:nvSpPr>
          <p:cNvPr id="17" name="Rectangle: Rounded Corners 16"/>
          <p:cNvSpPr/>
          <p:nvPr/>
        </p:nvSpPr>
        <p:spPr>
          <a:xfrm>
            <a:off x="4353718" y="2295528"/>
            <a:ext cx="3733801" cy="3314698"/>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latin typeface="Cambria" panose="02040503050406030204" pitchFamily="18" charset="0"/>
                <a:ea typeface="Cambria" panose="02040503050406030204" pitchFamily="18" charset="0"/>
              </a:rPr>
              <a:t>Thời gian ngồi tĩnh tại xen kẽ với các hoạt động vận động trong ngày.</a:t>
            </a:r>
          </a:p>
        </p:txBody>
      </p:sp>
      <p:cxnSp>
        <p:nvCxnSpPr>
          <p:cNvPr id="18" name="Straight Connector 17"/>
          <p:cNvCxnSpPr/>
          <p:nvPr/>
        </p:nvCxnSpPr>
        <p:spPr>
          <a:xfrm>
            <a:off x="6120606" y="1466851"/>
            <a:ext cx="0" cy="8382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15893" y="1485901"/>
            <a:ext cx="3685382" cy="80962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p:cNvSpPr/>
          <p:nvPr/>
        </p:nvSpPr>
        <p:spPr>
          <a:xfrm>
            <a:off x="8648700" y="2286002"/>
            <a:ext cx="2791619" cy="3009898"/>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Ngủ sớm, hạn chế thức khuya, uống nước ngọt có ga. </a:t>
            </a:r>
            <a:endParaRPr lang="en-US" sz="3200" b="1" dirty="0">
              <a:latin typeface="Cambria" panose="02040503050406030204" pitchFamily="18" charset="0"/>
              <a:ea typeface="Cambria" panose="02040503050406030204" pitchFamily="18" charset="0"/>
            </a:endParaRPr>
          </a:p>
        </p:txBody>
      </p:sp>
      <p:sp>
        <p:nvSpPr>
          <p:cNvPr id="21" name="Rectangle: Rounded Corners 20"/>
          <p:cNvSpPr/>
          <p:nvPr/>
        </p:nvSpPr>
        <p:spPr>
          <a:xfrm>
            <a:off x="4048125" y="419100"/>
            <a:ext cx="3924300" cy="1133477"/>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Cách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tránh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thừa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béo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phì</a:t>
            </a:r>
            <a:endParaRPr lang="en-US" sz="32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EBFD"/>
        </a:solidFill>
        <a:effectLst/>
      </p:bgPr>
    </p:bg>
    <p:spTree>
      <p:nvGrpSpPr>
        <p:cNvPr id="1" name=""/>
        <p:cNvGrpSpPr/>
        <p:nvPr/>
      </p:nvGrpSpPr>
      <p:grpSpPr>
        <a:xfrm>
          <a:off x="0" y="0"/>
          <a:ext cx="0" cy="0"/>
          <a:chOff x="0" y="0"/>
          <a:chExt cx="0" cy="0"/>
        </a:xfrm>
      </p:grpSpPr>
      <p:pic>
        <p:nvPicPr>
          <p:cNvPr id="6" name="图片 5" descr="色相_饱和度 1"/>
          <p:cNvPicPr>
            <a:picLocks noChangeAspect="1"/>
          </p:cNvPicPr>
          <p:nvPr/>
        </p:nvPicPr>
        <p:blipFill>
          <a:blip r:embed="rId2"/>
          <a:stretch>
            <a:fillRect/>
          </a:stretch>
        </p:blipFill>
        <p:spPr>
          <a:xfrm>
            <a:off x="0" y="1905"/>
            <a:ext cx="12189460" cy="6856095"/>
          </a:xfrm>
          <a:prstGeom prst="rect">
            <a:avLst/>
          </a:prstGeom>
        </p:spPr>
      </p:pic>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9" name="图片 18" descr="E:\设计\PPT\党建素材包\图片1.png图片1"/>
          <p:cNvPicPr>
            <a:picLocks noChangeAspect="1"/>
          </p:cNvPicPr>
          <p:nvPr/>
        </p:nvPicPr>
        <p:blipFill>
          <a:blip r:embed="rId3"/>
          <a:srcRect/>
          <a:stretch>
            <a:fillRect/>
          </a:stretch>
        </p:blipFill>
        <p:spPr>
          <a:xfrm>
            <a:off x="99452" y="310032"/>
            <a:ext cx="1846762" cy="1846580"/>
          </a:xfrm>
          <a:prstGeom prst="rect">
            <a:avLst/>
          </a:prstGeom>
        </p:spPr>
      </p:pic>
      <p:pic>
        <p:nvPicPr>
          <p:cNvPr id="22" name="图片 21" descr="E:\设计\PPT\党建素材包\图片1.png图片1"/>
          <p:cNvPicPr>
            <a:picLocks noChangeAspect="1"/>
          </p:cNvPicPr>
          <p:nvPr/>
        </p:nvPicPr>
        <p:blipFill>
          <a:blip r:embed="rId3"/>
          <a:srcRect/>
          <a:stretch>
            <a:fillRect/>
          </a:stretch>
        </p:blipFill>
        <p:spPr>
          <a:xfrm flipH="1">
            <a:off x="473976" y="4748459"/>
            <a:ext cx="1097714" cy="1097280"/>
          </a:xfrm>
          <a:prstGeom prst="rect">
            <a:avLst/>
          </a:prstGeom>
        </p:spPr>
      </p:pic>
      <p:pic>
        <p:nvPicPr>
          <p:cNvPr id="5" name="图片 4" descr="E:\设计\PPT\党建素材包\图片1.png图片1"/>
          <p:cNvPicPr>
            <a:picLocks noChangeAspect="1"/>
          </p:cNvPicPr>
          <p:nvPr/>
        </p:nvPicPr>
        <p:blipFill>
          <a:blip r:embed="rId3"/>
          <a:srcRect/>
          <a:stretch>
            <a:fillRect/>
          </a:stretch>
        </p:blipFill>
        <p:spPr>
          <a:xfrm flipH="1">
            <a:off x="10437252" y="287807"/>
            <a:ext cx="1846762" cy="1846580"/>
          </a:xfrm>
          <a:prstGeom prst="rect">
            <a:avLst/>
          </a:prstGeom>
        </p:spPr>
      </p:pic>
      <p:pic>
        <p:nvPicPr>
          <p:cNvPr id="7" name="图片 6" descr="E:\设计\PPT\党建素材包\图片1.png图片1"/>
          <p:cNvPicPr>
            <a:picLocks noChangeAspect="1"/>
          </p:cNvPicPr>
          <p:nvPr/>
        </p:nvPicPr>
        <p:blipFill>
          <a:blip r:embed="rId3"/>
          <a:srcRect/>
          <a:stretch>
            <a:fillRect/>
          </a:stretch>
        </p:blipFill>
        <p:spPr>
          <a:xfrm>
            <a:off x="10811776" y="4726234"/>
            <a:ext cx="1097714" cy="1097280"/>
          </a:xfrm>
          <a:prstGeom prst="rect">
            <a:avLst/>
          </a:prstGeom>
        </p:spPr>
      </p:pic>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r="79210"/>
          <a:stretch>
            <a:fillRect/>
          </a:stretch>
        </p:blipFill>
        <p:spPr>
          <a:xfrm>
            <a:off x="0" y="380999"/>
            <a:ext cx="2534653" cy="6096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76184" b="82303"/>
          <a:stretch>
            <a:fillRect/>
          </a:stretch>
        </p:blipFill>
        <p:spPr>
          <a:xfrm>
            <a:off x="9288378" y="381000"/>
            <a:ext cx="2903621" cy="1078832"/>
          </a:xfrm>
          <a:prstGeom prst="rect">
            <a:avLst/>
          </a:prstGeom>
        </p:spPr>
      </p:pic>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27500" t="77433" r="62179" b="1"/>
          <a:stretch>
            <a:fillRect/>
          </a:stretch>
        </p:blipFill>
        <p:spPr>
          <a:xfrm>
            <a:off x="10671803" y="2662293"/>
            <a:ext cx="1258316" cy="1375611"/>
          </a:xfrm>
          <a:prstGeom prst="rect">
            <a:avLst/>
          </a:prstGeom>
          <a:effectLst>
            <a:outerShdw blurRad="50800" dist="38100" dir="10800000" algn="r" rotWithShape="0">
              <a:prstClr val="black">
                <a:alpha val="20000"/>
              </a:prstClr>
            </a:outerShdw>
          </a:effectLst>
        </p:spPr>
      </p:pic>
      <p:pic>
        <p:nvPicPr>
          <p:cNvPr id="21" name="图片 20" descr="组 4"/>
          <p:cNvPicPr>
            <a:picLocks noChangeAspect="1"/>
          </p:cNvPicPr>
          <p:nvPr/>
        </p:nvPicPr>
        <p:blipFill>
          <a:blip r:embed="rId6"/>
          <a:stretch>
            <a:fillRect/>
          </a:stretch>
        </p:blipFill>
        <p:spPr>
          <a:xfrm flipH="1">
            <a:off x="925830" y="2271395"/>
            <a:ext cx="2914650" cy="4761230"/>
          </a:xfrm>
          <a:prstGeom prst="rect">
            <a:avLst/>
          </a:prstGeom>
        </p:spPr>
      </p:pic>
      <p:pic>
        <p:nvPicPr>
          <p:cNvPr id="3" name="Picture 2"/>
          <p:cNvPicPr>
            <a:picLocks noChangeAspect="1"/>
          </p:cNvPicPr>
          <p:nvPr/>
        </p:nvPicPr>
        <p:blipFill>
          <a:blip r:embed="rId7"/>
          <a:stretch>
            <a:fillRect/>
          </a:stretch>
        </p:blipFill>
        <p:spPr>
          <a:xfrm>
            <a:off x="3760176" y="2061870"/>
            <a:ext cx="6767147" cy="2353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anim calcmode="lin" valueType="num">
                                      <p:cBhvr>
                                        <p:cTn id="34" dur="500" fill="hold"/>
                                        <p:tgtEl>
                                          <p:spTgt spid="7"/>
                                        </p:tgtEl>
                                        <p:attrNameLst>
                                          <p:attrName>ppt_x</p:attrName>
                                        </p:attrNameLst>
                                      </p:cBhvr>
                                      <p:tavLst>
                                        <p:tav tm="0">
                                          <p:val>
                                            <p:strVal val="#ppt_x"/>
                                          </p:val>
                                        </p:tav>
                                        <p:tav tm="100000">
                                          <p:val>
                                            <p:strVal val="#ppt_x"/>
                                          </p:val>
                                        </p:tav>
                                      </p:tavLst>
                                    </p:anim>
                                    <p:anim calcmode="lin" valueType="num">
                                      <p:cBhvr>
                                        <p:cTn id="35"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par>
                                <p:cTn id="44" presetID="16" presetClass="entr" presetSubtype="21"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arn(inVertical)">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theme/theme1.xml><?xml version="1.0" encoding="utf-8"?>
<a:theme xmlns:a="http://schemas.openxmlformats.org/drawingml/2006/main" name="包图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千图网海量PPT模板www.58pic.com ​​">
  <a:themeElements>
    <a:clrScheme name="自定义 2558">
      <a:dk1>
        <a:sysClr val="windowText" lastClr="000000"/>
      </a:dk1>
      <a:lt1>
        <a:sysClr val="window" lastClr="FFFFFF"/>
      </a:lt1>
      <a:dk2>
        <a:srgbClr val="44546A"/>
      </a:dk2>
      <a:lt2>
        <a:srgbClr val="E7E6E6"/>
      </a:lt2>
      <a:accent1>
        <a:srgbClr val="3A9659"/>
      </a:accent1>
      <a:accent2>
        <a:srgbClr val="3A9659"/>
      </a:accent2>
      <a:accent3>
        <a:srgbClr val="3A9659"/>
      </a:accent3>
      <a:accent4>
        <a:srgbClr val="3A9659"/>
      </a:accent4>
      <a:accent5>
        <a:srgbClr val="3A9659"/>
      </a:accent5>
      <a:accent6>
        <a:srgbClr val="3A9659"/>
      </a:accent6>
      <a:hlink>
        <a:srgbClr val="3A9659"/>
      </a:hlink>
      <a:folHlink>
        <a:srgbClr val="3A96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229</Words>
  <Application>Microsoft Office PowerPoint</Application>
  <PresentationFormat>Widescreen</PresentationFormat>
  <Paragraphs>13</Paragraphs>
  <Slides>5</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vt:i4>
      </vt:variant>
    </vt:vector>
  </HeadingPairs>
  <TitlesOfParts>
    <vt:vector size="20" baseType="lpstr">
      <vt:lpstr>微软雅黑</vt:lpstr>
      <vt:lpstr>宋体</vt:lpstr>
      <vt:lpstr>宋体</vt:lpstr>
      <vt:lpstr>Arial</vt:lpstr>
      <vt:lpstr>Calibri</vt:lpstr>
      <vt:lpstr>Cambria</vt:lpstr>
      <vt:lpstr>DengXian</vt:lpstr>
      <vt:lpstr>DengXian</vt:lpstr>
      <vt:lpstr>等线 Light</vt:lpstr>
      <vt:lpstr>Noto Sans S Chinese Light</vt:lpstr>
      <vt:lpstr>Wingdings</vt:lpstr>
      <vt:lpstr>包图网</vt:lpstr>
      <vt:lpstr>千图网海量PPT模板www.58pic.com ​​</vt:lpstr>
      <vt:lpstr>1_千图网海量PPT模板www.58pic.com ​​</vt:lpstr>
      <vt:lpstr>2_千图网海量PPT模板www.58pic.com ​​</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国际护士节</dc:title>
  <dc:creator>第一PPT</dc:creator>
  <cp:keywords>www.1ppt.com</cp:keywords>
  <dc:description>www.1ppt.com</dc:description>
  <cp:lastModifiedBy>Thu Vu</cp:lastModifiedBy>
  <cp:revision>76</cp:revision>
  <dcterms:created xsi:type="dcterms:W3CDTF">2020-04-08T06:54:00Z</dcterms:created>
  <dcterms:modified xsi:type="dcterms:W3CDTF">2026-02-26T11:46:55Z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6B75E1E1354144ACAA8DFCB0432F7BA7_13</vt:lpwstr>
  </property>
  <property fmtid="{D5CDD505-2E9C-101B-9397-08002B2CF9AE}" pid="3" name="KSOProductBuildVer">
    <vt:lpwstr>1033-12.2.0.13489</vt:lpwstr>
  </property>
</Properties>
</file>