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0"/>
  </p:notesMasterIdLst>
  <p:sldIdLst>
    <p:sldId id="281" r:id="rId3"/>
    <p:sldId id="282" r:id="rId4"/>
    <p:sldId id="261" r:id="rId5"/>
    <p:sldId id="284" r:id="rId6"/>
    <p:sldId id="260" r:id="rId7"/>
    <p:sldId id="286" r:id="rId8"/>
    <p:sldId id="28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D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6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266C0-F73B-45EB-8A78-CCB5A496947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56249-511D-4BF4-B0CF-5E7A7B03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53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B0D86-CA48-4787-855E-63B4005BD66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2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B0D86-CA48-4787-855E-63B4005BD66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B0D86-CA48-4787-855E-63B4005BD66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73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4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B9B79B-378A-4B43-ABE8-12C910C01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16299" y="-895350"/>
            <a:ext cx="13815206" cy="836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D11014-B856-42BC-BBF2-CA7B352345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17584" y="-647700"/>
            <a:ext cx="13493113" cy="836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6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AE2FCB-B0B6-4D13-ABA8-E15BF4E80F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6634" y="-704850"/>
            <a:ext cx="13457284" cy="834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6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B0D86-CA48-4787-855E-63B4005BD66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2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B0D86-CA48-4787-855E-63B4005BD66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B0D86-CA48-4787-855E-63B4005BD66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B0D86-CA48-4787-855E-63B4005BD66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B0D86-CA48-4787-855E-63B4005BD66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B0D86-CA48-4787-855E-63B4005BD66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6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B0D86-CA48-4787-855E-63B4005BD66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8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B0D86-CA48-4787-855E-63B4005BD66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3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0682BD-E4E4-9576-D9F8-C584F9F7C01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483" y="171057"/>
            <a:ext cx="1365512" cy="136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2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80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686050" y="325706"/>
            <a:ext cx="9420225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766563" y="316231"/>
            <a:ext cx="2102068" cy="165952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-214343" y="30194"/>
            <a:ext cx="2266293" cy="859946"/>
            <a:chOff x="302875" y="3878006"/>
            <a:chExt cx="2266293" cy="859946"/>
          </a:xfrm>
        </p:grpSpPr>
        <p:sp>
          <p:nvSpPr>
            <p:cNvPr id="7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2647950" y="437315"/>
            <a:ext cx="9544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Xác định chủ ngữ của câu sau: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Cầu Thê Húc đỏ thắm dưới ánh bình minh.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4439946" y="3025982"/>
            <a:ext cx="5475579" cy="1129886"/>
            <a:chOff x="6830721" y="2864057"/>
            <a:chExt cx="4537107" cy="1129886"/>
          </a:xfrm>
        </p:grpSpPr>
        <p:sp>
          <p:nvSpPr>
            <p:cNvPr id="11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Thê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Húc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289106" y="2962275"/>
            <a:ext cx="1219213" cy="1096679"/>
          </a:xfrm>
          <a:prstGeom prst="rect">
            <a:avLst/>
          </a:prstGeom>
        </p:spPr>
      </p:pic>
      <p:sp>
        <p:nvSpPr>
          <p:cNvPr id="30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92906" y="316180"/>
            <a:ext cx="9299094" cy="196981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481943"/>
            <a:ext cx="8765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Xác định vị ngữ của câu sau:</a:t>
            </a:r>
          </a:p>
          <a:p>
            <a:pPr lvl="0" algn="ctr">
              <a:defRPr/>
            </a:pPr>
            <a:r>
              <a:rPr lang="vi-VN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Lý Thường Kiệt là danh tướng Việt Nam thế kỉ XI.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sp>
        <p:nvSpPr>
          <p:cNvPr id="30" name="Arrow: Right 4">
            <a:hlinkClick r:id="rId4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72BC1A-8570-D437-6ADB-4014C5248AFB}"/>
              </a:ext>
            </a:extLst>
          </p:cNvPr>
          <p:cNvGrpSpPr/>
          <p:nvPr/>
        </p:nvGrpSpPr>
        <p:grpSpPr>
          <a:xfrm>
            <a:off x="2009776" y="3140282"/>
            <a:ext cx="8334374" cy="1129886"/>
            <a:chOff x="6830721" y="2864057"/>
            <a:chExt cx="4537107" cy="1129886"/>
          </a:xfrm>
        </p:grpSpPr>
        <p:sp>
          <p:nvSpPr>
            <p:cNvPr id="3" name="Rectangle: Rounded Corners 24">
              <a:extLst>
                <a:ext uri="{FF2B5EF4-FFF2-40B4-BE49-F238E27FC236}">
                  <a16:creationId xmlns:a16="http://schemas.microsoft.com/office/drawing/2014/main" id="{9FB58D79-0001-5A3E-8D2D-4080EBB8491F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F9A0F2E-88BA-5F00-C529-CE9B6325899C}"/>
                </a:ext>
              </a:extLst>
            </p:cNvPr>
            <p:cNvSpPr txBox="1"/>
            <p:nvPr/>
          </p:nvSpPr>
          <p:spPr>
            <a:xfrm>
              <a:off x="7084798" y="3044278"/>
              <a:ext cx="4070434" cy="76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tướng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XI.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B95F66-CA12-33A7-577C-363F0CDB67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879656" y="3028950"/>
            <a:ext cx="1219213" cy="109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8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681B211F-9E7C-85D7-7F19-373A102E83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597874"/>
              </p:ext>
            </p:extLst>
          </p:nvPr>
        </p:nvGraphicFramePr>
        <p:xfrm>
          <a:off x="1485901" y="1504950"/>
          <a:ext cx="9534524" cy="3895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4524">
                  <a:extLst>
                    <a:ext uri="{9D8B030D-6E8A-4147-A177-3AD203B41FA5}">
                      <a16:colId xmlns:a16="http://schemas.microsoft.com/office/drawing/2014/main" val="393105793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363629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khắp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09324"/>
                  </a:ext>
                </a:extLst>
              </a:tr>
              <a:tr h="1104900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Bác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Hồ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đọc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Tuyên</a:t>
                      </a:r>
                      <a:r>
                        <a:rPr lang="en-US" sz="2800" i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ngôn</a:t>
                      </a:r>
                      <a:r>
                        <a:rPr lang="en-US" sz="2800" i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độc</a:t>
                      </a:r>
                      <a:r>
                        <a:rPr lang="en-US" sz="2800" i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lập</a:t>
                      </a:r>
                      <a:r>
                        <a:rPr lang="en-US" sz="2800" i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17942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Vườn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cây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Bác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Hồ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xanh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tốt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quanh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năm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133736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7DDF2E-6CEE-E125-E9BE-4FE081534442}"/>
              </a:ext>
            </a:extLst>
          </p:cNvPr>
          <p:cNvCxnSpPr/>
          <p:nvPr/>
        </p:nvCxnSpPr>
        <p:spPr>
          <a:xfrm>
            <a:off x="1562100" y="2590800"/>
            <a:ext cx="5619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C8970D1-94F1-5FAF-0C51-B9B523AF878B}"/>
              </a:ext>
            </a:extLst>
          </p:cNvPr>
          <p:cNvSpPr txBox="1"/>
          <p:nvPr/>
        </p:nvSpPr>
        <p:spPr>
          <a:xfrm>
            <a:off x="1533525" y="2638425"/>
            <a:ext cx="71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38B9AF-6D4F-3ED2-FB13-67FECFC53DA6}"/>
              </a:ext>
            </a:extLst>
          </p:cNvPr>
          <p:cNvCxnSpPr>
            <a:cxnSpLocks/>
          </p:cNvCxnSpPr>
          <p:nvPr/>
        </p:nvCxnSpPr>
        <p:spPr>
          <a:xfrm>
            <a:off x="2266950" y="2590800"/>
            <a:ext cx="4562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A25249-792F-6611-0948-A97743727600}"/>
              </a:ext>
            </a:extLst>
          </p:cNvPr>
          <p:cNvSpPr txBox="1"/>
          <p:nvPr/>
        </p:nvSpPr>
        <p:spPr>
          <a:xfrm>
            <a:off x="4276725" y="2600325"/>
            <a:ext cx="71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1DF1650-6F97-A933-942E-ED488F8A6AB3}"/>
              </a:ext>
            </a:extLst>
          </p:cNvPr>
          <p:cNvCxnSpPr>
            <a:cxnSpLocks/>
          </p:cNvCxnSpPr>
          <p:nvPr/>
        </p:nvCxnSpPr>
        <p:spPr>
          <a:xfrm>
            <a:off x="1600200" y="3600450"/>
            <a:ext cx="1028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CF041EC-326D-820A-FD77-15812201B38C}"/>
              </a:ext>
            </a:extLst>
          </p:cNvPr>
          <p:cNvSpPr txBox="1"/>
          <p:nvPr/>
        </p:nvSpPr>
        <p:spPr>
          <a:xfrm>
            <a:off x="1790700" y="3629025"/>
            <a:ext cx="71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CD1CD73-A28A-B497-A692-724D8DEDA21B}"/>
              </a:ext>
            </a:extLst>
          </p:cNvPr>
          <p:cNvCxnSpPr>
            <a:cxnSpLocks/>
          </p:cNvCxnSpPr>
          <p:nvPr/>
        </p:nvCxnSpPr>
        <p:spPr>
          <a:xfrm>
            <a:off x="2733675" y="3609975"/>
            <a:ext cx="34861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EB1464E-6258-A935-C7C0-185BC31D37D0}"/>
              </a:ext>
            </a:extLst>
          </p:cNvPr>
          <p:cNvSpPr txBox="1"/>
          <p:nvPr/>
        </p:nvSpPr>
        <p:spPr>
          <a:xfrm>
            <a:off x="4229100" y="3581400"/>
            <a:ext cx="71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C1AAA60-9829-E5BE-435F-B81B0C98A28E}"/>
              </a:ext>
            </a:extLst>
          </p:cNvPr>
          <p:cNvCxnSpPr>
            <a:cxnSpLocks/>
          </p:cNvCxnSpPr>
          <p:nvPr/>
        </p:nvCxnSpPr>
        <p:spPr>
          <a:xfrm>
            <a:off x="1685925" y="4752975"/>
            <a:ext cx="24193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7BE02EB-BC86-C33E-2C98-0A838ECD0853}"/>
              </a:ext>
            </a:extLst>
          </p:cNvPr>
          <p:cNvSpPr txBox="1"/>
          <p:nvPr/>
        </p:nvSpPr>
        <p:spPr>
          <a:xfrm>
            <a:off x="2590800" y="4705350"/>
            <a:ext cx="71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EA8D605-0E17-DFA2-8C41-D28882A3F65B}"/>
              </a:ext>
            </a:extLst>
          </p:cNvPr>
          <p:cNvCxnSpPr>
            <a:cxnSpLocks/>
          </p:cNvCxnSpPr>
          <p:nvPr/>
        </p:nvCxnSpPr>
        <p:spPr>
          <a:xfrm>
            <a:off x="4210050" y="4772025"/>
            <a:ext cx="30194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0EE403B-6C1E-0C95-F8CD-63BBC21007F0}"/>
              </a:ext>
            </a:extLst>
          </p:cNvPr>
          <p:cNvSpPr txBox="1"/>
          <p:nvPr/>
        </p:nvSpPr>
        <p:spPr>
          <a:xfrm>
            <a:off x="5457825" y="4752975"/>
            <a:ext cx="71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A1F7A3B-CD2D-B53F-F429-D247E972F17D}"/>
              </a:ext>
            </a:extLst>
          </p:cNvPr>
          <p:cNvSpPr txBox="1"/>
          <p:nvPr/>
        </p:nvSpPr>
        <p:spPr>
          <a:xfrm>
            <a:off x="1619250" y="639246"/>
            <a:ext cx="9791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Tìm chủ ngữ, vị ngữ của mỗi câu ở cột A.</a:t>
            </a:r>
          </a:p>
        </p:txBody>
      </p:sp>
    </p:spTree>
    <p:extLst>
      <p:ext uri="{BB962C8B-B14F-4D97-AF65-F5344CB8AC3E}">
        <p14:creationId xmlns:p14="http://schemas.microsoft.com/office/powerpoint/2010/main" val="1118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6" grpId="0"/>
      <p:bldP spid="41" grpId="0"/>
      <p:bldP spid="44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C4871BC-1938-56EE-045A-D7E3E3A09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274442"/>
              </p:ext>
            </p:extLst>
          </p:nvPr>
        </p:nvGraphicFramePr>
        <p:xfrm>
          <a:off x="1304926" y="1548341"/>
          <a:ext cx="9820274" cy="4071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0274">
                  <a:extLst>
                    <a:ext uri="{9D8B030D-6E8A-4147-A177-3AD203B41FA5}">
                      <a16:colId xmlns:a16="http://schemas.microsoft.com/office/drawing/2014/main" val="3931057938"/>
                    </a:ext>
                  </a:extLst>
                </a:gridCol>
              </a:tblGrid>
              <a:tr h="6778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363629"/>
                  </a:ext>
                </a:extLst>
              </a:tr>
              <a:tr h="1131186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Để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tìm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đường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cứu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nước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Bác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đã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khắp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châu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bốn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biển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09324"/>
                  </a:ext>
                </a:extLst>
              </a:tr>
              <a:tr h="1131186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Ngày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2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tháng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9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1945,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Bác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Hồ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đọc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Tuyên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ngôn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độc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lập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17942"/>
                  </a:ext>
                </a:extLst>
              </a:tr>
              <a:tr h="1131186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Trong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Phủ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Chủ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tịch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vườn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cây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Bác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Hồ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xanh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tốt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quanh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13373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97FCBFE-CE4F-1FD3-F7B1-1013AF5EC80A}"/>
              </a:ext>
            </a:extLst>
          </p:cNvPr>
          <p:cNvSpPr txBox="1"/>
          <p:nvPr/>
        </p:nvSpPr>
        <p:spPr>
          <a:xfrm>
            <a:off x="895350" y="639246"/>
            <a:ext cx="1051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Tìm thành phần được thêm vào mỗi câu ở cột B.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CB3534-C663-8A4C-5397-00507C1B9AAC}"/>
              </a:ext>
            </a:extLst>
          </p:cNvPr>
          <p:cNvCxnSpPr>
            <a:cxnSpLocks/>
          </p:cNvCxnSpPr>
          <p:nvPr/>
        </p:nvCxnSpPr>
        <p:spPr>
          <a:xfrm>
            <a:off x="1390650" y="2695575"/>
            <a:ext cx="37052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9E4F48-66C1-EFF7-440E-A196AD3B6D4B}"/>
              </a:ext>
            </a:extLst>
          </p:cNvPr>
          <p:cNvCxnSpPr>
            <a:cxnSpLocks/>
          </p:cNvCxnSpPr>
          <p:nvPr/>
        </p:nvCxnSpPr>
        <p:spPr>
          <a:xfrm>
            <a:off x="1419225" y="3829050"/>
            <a:ext cx="3800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4E6B50-99B0-B218-3052-9F1CBBD6D4CB}"/>
              </a:ext>
            </a:extLst>
          </p:cNvPr>
          <p:cNvCxnSpPr>
            <a:cxnSpLocks/>
          </p:cNvCxnSpPr>
          <p:nvPr/>
        </p:nvCxnSpPr>
        <p:spPr>
          <a:xfrm>
            <a:off x="1400175" y="4953000"/>
            <a:ext cx="3009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04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557558-05D5-803D-2400-4475950D8E09}"/>
              </a:ext>
            </a:extLst>
          </p:cNvPr>
          <p:cNvSpPr/>
          <p:nvPr/>
        </p:nvSpPr>
        <p:spPr>
          <a:xfrm>
            <a:off x="5103341" y="446788"/>
            <a:ext cx="1927654" cy="4676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5BA74-121E-9018-2E9F-14C96E518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044" y="539141"/>
            <a:ext cx="9321281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Thành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574;p28">
            <a:extLst>
              <a:ext uri="{FF2B5EF4-FFF2-40B4-BE49-F238E27FC236}">
                <a16:creationId xmlns:a16="http://schemas.microsoft.com/office/drawing/2014/main" id="{BAB1976C-E84C-0CCA-5E3A-3DDE9145DBAE}"/>
              </a:ext>
            </a:extLst>
          </p:cNvPr>
          <p:cNvGrpSpPr/>
          <p:nvPr/>
        </p:nvGrpSpPr>
        <p:grpSpPr>
          <a:xfrm rot="-1793444">
            <a:off x="745012" y="194872"/>
            <a:ext cx="1060076" cy="532736"/>
            <a:chOff x="3093176" y="1236326"/>
            <a:chExt cx="886783" cy="445649"/>
          </a:xfrm>
        </p:grpSpPr>
        <p:sp>
          <p:nvSpPr>
            <p:cNvPr id="5" name="Google Shape;575;p28">
              <a:extLst>
                <a:ext uri="{FF2B5EF4-FFF2-40B4-BE49-F238E27FC236}">
                  <a16:creationId xmlns:a16="http://schemas.microsoft.com/office/drawing/2014/main" id="{1947434C-C1D3-AFA3-4FD8-DAAE45B9C8C3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576;p28">
              <a:extLst>
                <a:ext uri="{FF2B5EF4-FFF2-40B4-BE49-F238E27FC236}">
                  <a16:creationId xmlns:a16="http://schemas.microsoft.com/office/drawing/2014/main" id="{77FE1A93-35EC-5410-2C02-381665F18538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577;p28">
              <a:extLst>
                <a:ext uri="{FF2B5EF4-FFF2-40B4-BE49-F238E27FC236}">
                  <a16:creationId xmlns:a16="http://schemas.microsoft.com/office/drawing/2014/main" id="{93A3C9CE-F6E4-6D24-BDC5-534395562924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" name="Google Shape;582;p28">
            <a:extLst>
              <a:ext uri="{FF2B5EF4-FFF2-40B4-BE49-F238E27FC236}">
                <a16:creationId xmlns:a16="http://schemas.microsoft.com/office/drawing/2014/main" id="{8EB69778-2ACA-B6E1-DC1F-F3DEDBD468F7}"/>
              </a:ext>
            </a:extLst>
          </p:cNvPr>
          <p:cNvGrpSpPr/>
          <p:nvPr/>
        </p:nvGrpSpPr>
        <p:grpSpPr>
          <a:xfrm rot="1793444" flipH="1">
            <a:off x="10212978" y="252538"/>
            <a:ext cx="1060076" cy="532736"/>
            <a:chOff x="3093176" y="1236326"/>
            <a:chExt cx="886783" cy="445649"/>
          </a:xfrm>
        </p:grpSpPr>
        <p:sp>
          <p:nvSpPr>
            <p:cNvPr id="9" name="Google Shape;583;p28">
              <a:extLst>
                <a:ext uri="{FF2B5EF4-FFF2-40B4-BE49-F238E27FC236}">
                  <a16:creationId xmlns:a16="http://schemas.microsoft.com/office/drawing/2014/main" id="{6EC4A402-8D44-E5F2-7C8B-CF96841806C0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635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584;p28">
              <a:extLst>
                <a:ext uri="{FF2B5EF4-FFF2-40B4-BE49-F238E27FC236}">
                  <a16:creationId xmlns:a16="http://schemas.microsoft.com/office/drawing/2014/main" id="{487ECC8D-D389-C801-45DD-8B5716BAE73D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85;p28">
              <a:extLst>
                <a:ext uri="{FF2B5EF4-FFF2-40B4-BE49-F238E27FC236}">
                  <a16:creationId xmlns:a16="http://schemas.microsoft.com/office/drawing/2014/main" id="{DD23D72E-AD5C-CECB-A591-EC2D16675F2D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CB0CA0-7F43-5768-DC26-9A34D97ED7E6}"/>
              </a:ext>
            </a:extLst>
          </p:cNvPr>
          <p:cNvSpPr/>
          <p:nvPr/>
        </p:nvSpPr>
        <p:spPr>
          <a:xfrm>
            <a:off x="714375" y="2019300"/>
            <a:ext cx="2962275" cy="923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E837C14-C067-DC96-877F-22A58BBD90A3}"/>
              </a:ext>
            </a:extLst>
          </p:cNvPr>
          <p:cNvSpPr/>
          <p:nvPr/>
        </p:nvSpPr>
        <p:spPr>
          <a:xfrm>
            <a:off x="4238625" y="2000250"/>
            <a:ext cx="2962275" cy="923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chốn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648067E-A8BE-DE0A-8403-88B2E72E7761}"/>
              </a:ext>
            </a:extLst>
          </p:cNvPr>
          <p:cNvSpPr/>
          <p:nvPr/>
        </p:nvSpPr>
        <p:spPr>
          <a:xfrm>
            <a:off x="7867650" y="1962150"/>
            <a:ext cx="2962275" cy="9239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8C2510-E4A6-F393-3386-EAF35EC6BAA3}"/>
              </a:ext>
            </a:extLst>
          </p:cNvPr>
          <p:cNvSpPr txBox="1"/>
          <p:nvPr/>
        </p:nvSpPr>
        <p:spPr>
          <a:xfrm>
            <a:off x="600075" y="3390900"/>
            <a:ext cx="11172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1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 tìm đường cứu nước </a:t>
            </a:r>
            <a:r>
              <a:rPr lang="vi-VN" sz="3000" b="1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 sung thông tin về mục đích cho câu.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0163F-74F8-0A6B-67CC-713A9DEB971E}"/>
              </a:ext>
            </a:extLst>
          </p:cNvPr>
          <p:cNvSpPr txBox="1"/>
          <p:nvPr/>
        </p:nvSpPr>
        <p:spPr>
          <a:xfrm>
            <a:off x="590550" y="4305300"/>
            <a:ext cx="11172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 tháng 9 năm 1945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thời gian.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161ED6-8DEE-FB9D-6CFF-D5B67DB5C33A}"/>
              </a:ext>
            </a:extLst>
          </p:cNvPr>
          <p:cNvSpPr txBox="1"/>
          <p:nvPr/>
        </p:nvSpPr>
        <p:spPr>
          <a:xfrm>
            <a:off x="571500" y="5286375"/>
            <a:ext cx="11172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Phủ Chủ tịch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nơi chốn.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7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557558-05D5-803D-2400-4475950D8E09}"/>
              </a:ext>
            </a:extLst>
          </p:cNvPr>
          <p:cNvSpPr/>
          <p:nvPr/>
        </p:nvSpPr>
        <p:spPr>
          <a:xfrm>
            <a:off x="5103341" y="446788"/>
            <a:ext cx="1927654" cy="4676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5BA74-121E-9018-2E9F-14C96E518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044" y="339116"/>
            <a:ext cx="9321281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vi-VN" alt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các thành phần được thêm vào các câu ở cột B của bài tập 1.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574;p28">
            <a:extLst>
              <a:ext uri="{FF2B5EF4-FFF2-40B4-BE49-F238E27FC236}">
                <a16:creationId xmlns:a16="http://schemas.microsoft.com/office/drawing/2014/main" id="{BAB1976C-E84C-0CCA-5E3A-3DDE9145DBAE}"/>
              </a:ext>
            </a:extLst>
          </p:cNvPr>
          <p:cNvGrpSpPr/>
          <p:nvPr/>
        </p:nvGrpSpPr>
        <p:grpSpPr>
          <a:xfrm rot="-1793444">
            <a:off x="745012" y="194872"/>
            <a:ext cx="1060076" cy="532736"/>
            <a:chOff x="3093176" y="1236326"/>
            <a:chExt cx="886783" cy="445649"/>
          </a:xfrm>
        </p:grpSpPr>
        <p:sp>
          <p:nvSpPr>
            <p:cNvPr id="5" name="Google Shape;575;p28">
              <a:extLst>
                <a:ext uri="{FF2B5EF4-FFF2-40B4-BE49-F238E27FC236}">
                  <a16:creationId xmlns:a16="http://schemas.microsoft.com/office/drawing/2014/main" id="{1947434C-C1D3-AFA3-4FD8-DAAE45B9C8C3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576;p28">
              <a:extLst>
                <a:ext uri="{FF2B5EF4-FFF2-40B4-BE49-F238E27FC236}">
                  <a16:creationId xmlns:a16="http://schemas.microsoft.com/office/drawing/2014/main" id="{77FE1A93-35EC-5410-2C02-381665F18538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577;p28">
              <a:extLst>
                <a:ext uri="{FF2B5EF4-FFF2-40B4-BE49-F238E27FC236}">
                  <a16:creationId xmlns:a16="http://schemas.microsoft.com/office/drawing/2014/main" id="{93A3C9CE-F6E4-6D24-BDC5-534395562924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" name="Google Shape;582;p28">
            <a:extLst>
              <a:ext uri="{FF2B5EF4-FFF2-40B4-BE49-F238E27FC236}">
                <a16:creationId xmlns:a16="http://schemas.microsoft.com/office/drawing/2014/main" id="{8EB69778-2ACA-B6E1-DC1F-F3DEDBD468F7}"/>
              </a:ext>
            </a:extLst>
          </p:cNvPr>
          <p:cNvGrpSpPr/>
          <p:nvPr/>
        </p:nvGrpSpPr>
        <p:grpSpPr>
          <a:xfrm rot="1793444" flipH="1">
            <a:off x="10212978" y="252538"/>
            <a:ext cx="1060076" cy="532736"/>
            <a:chOff x="3093176" y="1236326"/>
            <a:chExt cx="886783" cy="445649"/>
          </a:xfrm>
        </p:grpSpPr>
        <p:sp>
          <p:nvSpPr>
            <p:cNvPr id="9" name="Google Shape;583;p28">
              <a:extLst>
                <a:ext uri="{FF2B5EF4-FFF2-40B4-BE49-F238E27FC236}">
                  <a16:creationId xmlns:a16="http://schemas.microsoft.com/office/drawing/2014/main" id="{6EC4A402-8D44-E5F2-7C8B-CF96841806C0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635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584;p28">
              <a:extLst>
                <a:ext uri="{FF2B5EF4-FFF2-40B4-BE49-F238E27FC236}">
                  <a16:creationId xmlns:a16="http://schemas.microsoft.com/office/drawing/2014/main" id="{487ECC8D-D389-C801-45DD-8B5716BAE73D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85;p28">
              <a:extLst>
                <a:ext uri="{FF2B5EF4-FFF2-40B4-BE49-F238E27FC236}">
                  <a16:creationId xmlns:a16="http://schemas.microsoft.com/office/drawing/2014/main" id="{DD23D72E-AD5C-CECB-A591-EC2D16675F2D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CB0CA0-7F43-5768-DC26-9A34D97ED7E6}"/>
              </a:ext>
            </a:extLst>
          </p:cNvPr>
          <p:cNvSpPr/>
          <p:nvPr/>
        </p:nvSpPr>
        <p:spPr>
          <a:xfrm>
            <a:off x="1162051" y="2333625"/>
            <a:ext cx="2371724" cy="923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8F81DC-0F9E-F8AE-A5E4-54DD0CE15DB1}"/>
              </a:ext>
            </a:extLst>
          </p:cNvPr>
          <p:cNvSpPr/>
          <p:nvPr/>
        </p:nvSpPr>
        <p:spPr>
          <a:xfrm>
            <a:off x="1085850" y="4343400"/>
            <a:ext cx="9620250" cy="7810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A69826-7CC3-9CAB-DBF2-E24FA8F30C5F}"/>
              </a:ext>
            </a:extLst>
          </p:cNvPr>
          <p:cNvSpPr txBox="1"/>
          <p:nvPr/>
        </p:nvSpPr>
        <p:spPr>
          <a:xfrm>
            <a:off x="781050" y="3476625"/>
            <a:ext cx="1057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phần được thêm vào đứng ở đầu câu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9CCA2B-4D8C-BE17-5513-675C511207CE}"/>
              </a:ext>
            </a:extLst>
          </p:cNvPr>
          <p:cNvSpPr txBox="1"/>
          <p:nvPr/>
        </p:nvSpPr>
        <p:spPr>
          <a:xfrm>
            <a:off x="838200" y="5343525"/>
            <a:ext cx="10372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phần này được ngăn cách với 2 thành phần chính của câu bằng dấu phẩy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6B7E27-0122-CBE3-8564-9EF64EF0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051" y="1440784"/>
            <a:ext cx="3136923" cy="212455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91A6AE-94A0-1EC7-E690-0DDDF96DAED6}"/>
              </a:ext>
            </a:extLst>
          </p:cNvPr>
          <p:cNvCxnSpPr>
            <a:cxnSpLocks/>
          </p:cNvCxnSpPr>
          <p:nvPr/>
        </p:nvCxnSpPr>
        <p:spPr>
          <a:xfrm>
            <a:off x="7781925" y="2085975"/>
            <a:ext cx="21812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7C8711C-3F15-8610-2EE6-45BC6C920688}"/>
              </a:ext>
            </a:extLst>
          </p:cNvPr>
          <p:cNvCxnSpPr>
            <a:cxnSpLocks/>
          </p:cNvCxnSpPr>
          <p:nvPr/>
        </p:nvCxnSpPr>
        <p:spPr>
          <a:xfrm>
            <a:off x="7781925" y="2628900"/>
            <a:ext cx="2257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11B068-3F78-B07D-4463-75FD354D9DFC}"/>
              </a:ext>
            </a:extLst>
          </p:cNvPr>
          <p:cNvCxnSpPr>
            <a:cxnSpLocks/>
          </p:cNvCxnSpPr>
          <p:nvPr/>
        </p:nvCxnSpPr>
        <p:spPr>
          <a:xfrm>
            <a:off x="7753350" y="3171825"/>
            <a:ext cx="1809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DFDF8268-47E0-45B9-21E4-6D23586A2EB6}"/>
              </a:ext>
            </a:extLst>
          </p:cNvPr>
          <p:cNvSpPr/>
          <p:nvPr/>
        </p:nvSpPr>
        <p:spPr>
          <a:xfrm>
            <a:off x="9877425" y="1914525"/>
            <a:ext cx="104775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0BE9D37-D916-D880-DC34-BB83ADB16FF2}"/>
              </a:ext>
            </a:extLst>
          </p:cNvPr>
          <p:cNvSpPr/>
          <p:nvPr/>
        </p:nvSpPr>
        <p:spPr>
          <a:xfrm>
            <a:off x="10029825" y="2447925"/>
            <a:ext cx="104775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77813ED-54C2-332F-C378-9D5C5F67116A}"/>
              </a:ext>
            </a:extLst>
          </p:cNvPr>
          <p:cNvSpPr/>
          <p:nvPr/>
        </p:nvSpPr>
        <p:spPr>
          <a:xfrm>
            <a:off x="9477375" y="2990850"/>
            <a:ext cx="104775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5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2" grpId="0" animBg="1"/>
      <p:bldP spid="13" grpId="0"/>
      <p:bldP spid="20" grpId="0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F0E0C3-0A2D-34CE-702F-67293B99A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029525"/>
              </p:ext>
            </p:extLst>
          </p:nvPr>
        </p:nvGraphicFramePr>
        <p:xfrm>
          <a:off x="1190625" y="809624"/>
          <a:ext cx="9458325" cy="5181601"/>
        </p:xfrm>
        <a:graphic>
          <a:graphicData uri="http://schemas.openxmlformats.org/drawingml/2006/table">
            <a:tbl>
              <a:tblPr/>
              <a:tblGrid>
                <a:gridCol w="1771650">
                  <a:extLst>
                    <a:ext uri="{9D8B030D-6E8A-4147-A177-3AD203B41FA5}">
                      <a16:colId xmlns:a16="http://schemas.microsoft.com/office/drawing/2014/main" val="3215041989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val="3557246026"/>
                    </a:ext>
                  </a:extLst>
                </a:gridCol>
                <a:gridCol w="3152775">
                  <a:extLst>
                    <a:ext uri="{9D8B030D-6E8A-4147-A177-3AD203B41FA5}">
                      <a16:colId xmlns:a16="http://schemas.microsoft.com/office/drawing/2014/main" val="3068702113"/>
                    </a:ext>
                  </a:extLst>
                </a:gridCol>
              </a:tblGrid>
              <a:tr h="1107144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Bổ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sung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</a:t>
                      </a:r>
                      <a:endParaRPr lang="en-US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310283"/>
                  </a:ext>
                </a:extLst>
              </a:tr>
              <a:tr h="874057">
                <a:tc rowSpan="2">
                  <a:txBody>
                    <a:bodyPr/>
                    <a:lstStyle/>
                    <a:p>
                      <a:pPr algn="just" fontAlgn="t" latinLnBrk="0"/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endParaRPr lang="en-US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endParaRPr lang="en-US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802871"/>
                  </a:ext>
                </a:extLst>
              </a:tr>
              <a:tr h="904875">
                <a:tc vMerge="1">
                  <a:txBody>
                    <a:bodyPr/>
                    <a:lstStyle/>
                    <a:p>
                      <a:pPr algn="just" fontAlgn="t" latinLnBrk="0"/>
                      <a:endParaRPr lang="en-US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endParaRPr lang="en-US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endParaRPr lang="vi-VN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882740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endParaRPr lang="en-US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endParaRPr lang="en-US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874645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en-US" sz="32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3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endParaRPr lang="en-US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endParaRPr lang="en-US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00802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40EE8A6-1031-7FED-6EB6-B98F53FD7C18}"/>
              </a:ext>
            </a:extLst>
          </p:cNvPr>
          <p:cNvSpPr txBox="1"/>
          <p:nvPr/>
        </p:nvSpPr>
        <p:spPr>
          <a:xfrm>
            <a:off x="3362325" y="1933575"/>
            <a:ext cx="341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938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5B5D66-D62B-D429-0E20-C5D22C5C8DBF}"/>
              </a:ext>
            </a:extLst>
          </p:cNvPr>
          <p:cNvSpPr txBox="1"/>
          <p:nvPr/>
        </p:nvSpPr>
        <p:spPr>
          <a:xfrm>
            <a:off x="7324725" y="2000250"/>
            <a:ext cx="341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FCCCD-2992-F00A-37D3-8C817420AEF4}"/>
              </a:ext>
            </a:extLst>
          </p:cNvPr>
          <p:cNvSpPr txBox="1"/>
          <p:nvPr/>
        </p:nvSpPr>
        <p:spPr>
          <a:xfrm>
            <a:off x="3028950" y="2895600"/>
            <a:ext cx="442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Trên sông Bạch Đằng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C843B0-A1FF-F2D9-F940-EEE02289AB8A}"/>
              </a:ext>
            </a:extLst>
          </p:cNvPr>
          <p:cNvSpPr txBox="1"/>
          <p:nvPr/>
        </p:nvSpPr>
        <p:spPr>
          <a:xfrm>
            <a:off x="7381875" y="2962275"/>
            <a:ext cx="341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chốn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F1888C-34DE-A03A-E846-37C3CF5D77F6}"/>
              </a:ext>
            </a:extLst>
          </p:cNvPr>
          <p:cNvSpPr txBox="1"/>
          <p:nvPr/>
        </p:nvSpPr>
        <p:spPr>
          <a:xfrm>
            <a:off x="2990850" y="3733800"/>
            <a:ext cx="4429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oanh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B023B7-E6C7-4BD6-0B33-4C3ABCB0849E}"/>
              </a:ext>
            </a:extLst>
          </p:cNvPr>
          <p:cNvSpPr txBox="1"/>
          <p:nvPr/>
        </p:nvSpPr>
        <p:spPr>
          <a:xfrm>
            <a:off x="7353300" y="3905250"/>
            <a:ext cx="341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58264-8584-7E53-F0BF-02DF5A12ECA8}"/>
              </a:ext>
            </a:extLst>
          </p:cNvPr>
          <p:cNvSpPr txBox="1"/>
          <p:nvPr/>
        </p:nvSpPr>
        <p:spPr>
          <a:xfrm>
            <a:off x="2857500" y="4972050"/>
            <a:ext cx="4429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nay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129162-0FFF-95A0-05CF-A0AAF175BBCC}"/>
              </a:ext>
            </a:extLst>
          </p:cNvPr>
          <p:cNvSpPr txBox="1"/>
          <p:nvPr/>
        </p:nvSpPr>
        <p:spPr>
          <a:xfrm>
            <a:off x="7391400" y="5076825"/>
            <a:ext cx="341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5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329</Words>
  <Application>Microsoft Office PowerPoint</Application>
  <PresentationFormat>Widescreen</PresentationFormat>
  <Paragraphs>49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#9Slide03 AllRoundGothic</vt:lpstr>
      <vt:lpstr>Arial</vt:lpstr>
      <vt:lpstr>Calibri</vt:lpstr>
      <vt:lpstr>Calibri Light</vt:lpstr>
      <vt:lpstr>Cambria</vt:lpstr>
      <vt:lpstr>等线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Vu</cp:lastModifiedBy>
  <cp:revision>38</cp:revision>
  <dcterms:created xsi:type="dcterms:W3CDTF">2023-12-08T09:56:58Z</dcterms:created>
  <dcterms:modified xsi:type="dcterms:W3CDTF">2026-02-26T11:52:07Z</dcterms:modified>
</cp:coreProperties>
</file>