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4" r:id="rId3"/>
    <p:sldId id="261" r:id="rId4"/>
    <p:sldId id="266" r:id="rId5"/>
    <p:sldId id="270" r:id="rId6"/>
    <p:sldId id="315" r:id="rId7"/>
    <p:sldId id="316" r:id="rId8"/>
    <p:sldId id="317" r:id="rId9"/>
    <p:sldId id="268" r:id="rId10"/>
    <p:sldId id="324" r:id="rId11"/>
    <p:sldId id="325" r:id="rId12"/>
    <p:sldId id="326" r:id="rId13"/>
    <p:sldId id="327" r:id="rId14"/>
    <p:sldId id="328" r:id="rId15"/>
    <p:sldId id="3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629DB-0D4C-4FCC-B7E5-2B27E9929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E856E-499F-402A-AF17-0E2BBCFFA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0543B-F3DA-4256-891D-9E066498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AD153-0790-42FD-A2D1-6E1CCB9B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079A0-0A04-4674-A9B0-FE630132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8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550FF-CB8B-484D-AAA4-652A8ABC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2C072-1DE8-4E58-B033-D606141B4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3EF8F-EE6B-4B7E-B6BD-52DB9F20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E9ECE-EDB7-474B-A339-6082F3DF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24E30-CB83-4631-BAB7-594DAE93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7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D50FDB-17A8-40F2-9A2A-B5B6B515E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CF59F-EE93-44A7-8EFE-18A9A5FD0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11B7C-9353-4C3B-A7D7-116598EE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7DBD-92C0-4744-AA56-327FA37B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C70FF-C326-4F4A-8804-B80AD4A3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86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4186-F941-49C6-8092-9883DE317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0FD56-D565-4021-BABF-85D627101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37A61-0118-4212-B886-590A6FE9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12B47-8B05-4870-988A-D8386121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206CB-4317-4DD0-99B7-7D6B63ED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17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8D8-632D-406B-BFF7-3BF5A8279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4E93-CB6B-426D-8BB7-CB8D27892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E929B-C401-4F2E-9F91-B7078086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6BB31-9B1B-41C2-BA20-ACD944CA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F014D-2DD6-4495-A425-EEB02355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28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8670-DE0D-480A-98C2-DC66C7D2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EE315-8142-49C6-8574-D66CF4A25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B5527-3C87-4B18-AC58-2F276597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49269-FF14-41E4-A2A2-5784088F4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E9EED-B935-4BF7-A0AE-E73B788C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94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D05E-6F29-4162-9D04-47445BF93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1FE33-63CF-4CAD-B3A9-470FE9D88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2B12A-749A-4C9A-A03D-F3E384401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30BA3-B350-4C3C-AD47-8F6D9664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F0321-8BC9-43A1-8B66-E8D8FCB63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55CED-A6AE-4CC1-BC1D-CA1521CC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6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B410-1F26-40B3-8885-9BDCB2C6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7F361-4CAB-4D64-9C5F-3900DA516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311A9-571A-47CC-B887-981D1AE7F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89206-3428-4441-8537-2218A7FED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386CE-90F6-40B8-81A1-41A96D143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152FD-3EBA-4785-8123-01317A72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D2EE85-5790-4ADD-B4C8-486E3B57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7ACD1-2304-4503-A759-34D7CDFE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39B9-8031-4EAC-A9D8-CDB4FC70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1D7CF-94E7-4B9D-92F1-67107149F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F5D4D-29F4-4828-A021-016094EB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84435-9BE7-4ED1-AA9E-EC8F72B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33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AAD7C-879A-4C98-8E6D-635C35B6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46E53-1E74-4E00-95BE-59A45470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AB8C1-5E47-4A6E-8F6A-CFD5AD82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1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83C6-C40E-4F41-92FE-B4366782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3B5AB-29AF-455D-86EA-61360F1F0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7CEC6-8553-4362-AAA7-0D1B352A7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4E3B9-D5FF-4D6F-88BD-AB93F62F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B4C8D-B710-45F7-A989-CB4033B0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84EF3-EDF5-44D1-A12C-97883E8E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6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13B4C-45A2-4212-9710-4CF2639E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32116-5264-40C2-A662-81EBABDD1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06550-C4DE-473C-93DA-D32CFE8C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21831-5FA8-4DC6-AC53-36541854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E68F3-F322-4BBE-8916-165B1256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7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C658-B2F1-4FA7-856E-843A865E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6C426-F8B1-48B0-9F71-E0E0E6950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7D68F-BFB0-432C-A1E2-4754DBA1F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B43E4-3CF4-48CF-8B7C-66EA2763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8DAD7-BA70-4AA8-968F-2E2524EF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B4E1B-D983-47BB-8A99-32FBC11D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7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C499-ABE6-4ED1-98A7-8FFF5BA5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BEFBA-B666-48A4-9CD5-68A41561E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DE842-CCAD-478A-9C50-3C1FD08A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5093A-6150-48B9-BCE5-F7967471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129C-B4C9-408F-B596-C25B2AD5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95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033AF4-3578-473D-8459-45ABC81C1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05487-DFF6-4E86-ABC0-F095B5E20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97B89-7DFF-4F8F-B25C-EF4642B8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6769A-F998-4570-9DC8-7BB36CF7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584EA-6739-4712-807F-F6123D98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1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59DA3-A08B-4878-91ED-4A92332A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0BE6-266D-4EB9-8910-99170C637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EA689-DB39-4AC3-AD6D-4155CC1F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59132-DE11-4766-9FC2-FCC6040D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A6EB8-F572-47CF-A563-FB1EAFD6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EB0E2-146E-4CEB-8B2F-35C2E6C5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019A9-EC37-42E6-8961-008DB1083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46043-04B2-46C3-9FC0-D97F1B178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53F26-55DD-461E-915B-937AEB41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08F93-7AB7-4D8D-8A77-21C790B9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A5971-21D6-4D9B-9010-68A3C96B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9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3766E-B729-478F-9184-DE38A77D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D74BD-5A1C-4A42-8AFB-5F29EC29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1FFD9-B002-4296-8A02-DB606240E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8FC10-5880-46F2-8991-5014EEC0A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AE28C-C6C9-4652-887F-781576FD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AC6B1-13BC-4D86-A740-3C1E3DEA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96ACF-C087-487A-9763-BDB655D4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D08F51-AF9D-4AC6-8A37-01D8C817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1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4D14-8DB5-4186-9AB8-DD5A697F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44FFA-1233-404C-A80D-706DAA54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6BCF1-9340-44A7-8891-AEA0216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7F11D-E93C-4279-9943-5D0C562E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4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6A8572-82D8-46C8-81DD-53B6D606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88F93-B158-4B9E-82EE-6A58AAE8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687D8-796F-4BE9-9F62-C8CFF63A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A2071-B000-4E99-9E02-8C24EAA2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2F3C7-F44C-46B5-8BEC-CEC85158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B2F20-280F-4B32-94F1-C422433FC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20263-8266-40D5-A003-74BCC514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92B62-148A-4734-AC01-B1928882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3AEE3-22EB-4C8C-9F3E-77B17184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9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692A-101B-46ED-B4F8-CFB9381F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ED867-31EE-4180-B74B-E8E9E32C2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94923-8923-487E-9D46-B281B8C73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53991-0F9B-4EAE-8362-93299321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39D7F-3846-426A-A155-ADCD91A3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49805-74CB-4F68-83E5-E4D592D0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1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1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F3A6D3FD-9F5D-FDD2-D54A-C0EAA549F53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7426B-AE24-4FF4-B4E3-84E474FF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C8EE1-76B0-4514-A4DE-B58F4D268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0E73E-1D2A-45E3-B0B7-A7A5D06FB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E2219-D87A-4392-9884-26F64AC5648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ACDBA-4660-432D-8300-EB29B3482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FCF41-0EDA-40ED-8425-AABF904A9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CB491D-DDE0-467D-B13C-63B868B66AD0}"/>
              </a:ext>
            </a:extLst>
          </p:cNvPr>
          <p:cNvGrpSpPr/>
          <p:nvPr userDrawn="1"/>
        </p:nvGrpSpPr>
        <p:grpSpPr>
          <a:xfrm>
            <a:off x="-3613467" y="604818"/>
            <a:ext cx="3958661" cy="2171739"/>
            <a:chOff x="6278216" y="1917262"/>
            <a:chExt cx="4339742" cy="292808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D2E504-EA59-9FED-95D3-9E0A017B5F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38BC9B1-B2E4-1F0B-1649-4D7B09AB25F1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D53686-4762-A60B-5E18-F11249DCC0F0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3E34D2-BD53-A519-274C-4452519688A0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950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83D661-FB44-214D-4F2F-999142B196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8C1F72-333F-FEB5-BB0E-DC83432BD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364" y="1354507"/>
            <a:ext cx="3412331" cy="26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72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F88C3F-1F5B-2468-7B47-B775EF8E7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9F2B6A-477F-B005-61C0-EBC667281BB1}"/>
              </a:ext>
            </a:extLst>
          </p:cNvPr>
          <p:cNvSpPr/>
          <p:nvPr/>
        </p:nvSpPr>
        <p:spPr>
          <a:xfrm>
            <a:off x="233963" y="315158"/>
            <a:ext cx="11611808" cy="6323954"/>
          </a:xfrm>
          <a:prstGeom prst="roundRect">
            <a:avLst>
              <a:gd name="adj" fmla="val 49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A911C0-8C36-5D12-7969-F00EC692A3FC}"/>
              </a:ext>
            </a:extLst>
          </p:cNvPr>
          <p:cNvSpPr/>
          <p:nvPr/>
        </p:nvSpPr>
        <p:spPr>
          <a:xfrm>
            <a:off x="4038600" y="523875"/>
            <a:ext cx="4800600" cy="1781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Khoảng mấy chục nghìn?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19 870 + 30 480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50 217 – 21 052</a:t>
            </a:r>
            <a:endParaRPr kumimoji="0" lang="en-US" sz="3200" b="0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07E3F8-B4A8-48D7-F824-2BD0929AFA5B}"/>
              </a:ext>
            </a:extLst>
          </p:cNvPr>
          <p:cNvSpPr txBox="1"/>
          <p:nvPr/>
        </p:nvSpPr>
        <p:spPr>
          <a:xfrm>
            <a:off x="1038225" y="2505075"/>
            <a:ext cx="10267950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870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20 000, 30 480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30 000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lượng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tổng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19 870 + 30 480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50 000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50 217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50 000, 21 052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000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lượng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50 217 – 21 052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30 000.</a:t>
            </a:r>
          </a:p>
        </p:txBody>
      </p:sp>
    </p:spTree>
    <p:extLst>
      <p:ext uri="{BB962C8B-B14F-4D97-AF65-F5344CB8AC3E}">
        <p14:creationId xmlns:p14="http://schemas.microsoft.com/office/powerpoint/2010/main" val="15797626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F88C3F-1F5B-2468-7B47-B775EF8E7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9F2B6A-477F-B005-61C0-EBC667281BB1}"/>
              </a:ext>
            </a:extLst>
          </p:cNvPr>
          <p:cNvSpPr/>
          <p:nvPr/>
        </p:nvSpPr>
        <p:spPr>
          <a:xfrm>
            <a:off x="233963" y="315158"/>
            <a:ext cx="11611808" cy="6323954"/>
          </a:xfrm>
          <a:prstGeom prst="roundRect">
            <a:avLst>
              <a:gd name="adj" fmla="val 49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C03C2-E71A-63B5-B346-AC77CCB51173}"/>
              </a:ext>
            </a:extLst>
          </p:cNvPr>
          <p:cNvSpPr txBox="1"/>
          <p:nvPr/>
        </p:nvSpPr>
        <p:spPr>
          <a:xfrm>
            <a:off x="1047749" y="428625"/>
            <a:ext cx="10182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3200" dirty="0">
                <a:solidFill>
                  <a:srgbClr val="1F2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 </a:t>
            </a:r>
            <a:r>
              <a:rPr lang="en-US" sz="3200" dirty="0" err="1">
                <a:solidFill>
                  <a:srgbClr val="1F2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sz="3200" dirty="0">
                <a:solidFill>
                  <a:srgbClr val="1F2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1F2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Rô-bốt</a:t>
            </a:r>
            <a:r>
              <a:rPr lang="en-US" sz="3200" dirty="0">
                <a:solidFill>
                  <a:srgbClr val="1F2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1F2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1F2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1F2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lang="en-US" sz="3200" dirty="0">
                <a:solidFill>
                  <a:srgbClr val="1F2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vườn</a:t>
            </a:r>
            <a:r>
              <a:rPr lang="en-US" sz="3200" dirty="0">
                <a:solidFill>
                  <a:srgbClr val="1F2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thảo</a:t>
            </a:r>
            <a:r>
              <a:rPr lang="en-US" sz="3200" dirty="0">
                <a:solidFill>
                  <a:srgbClr val="1F2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mộc</a:t>
            </a:r>
            <a:endParaRPr lang="vi-VN" sz="3200" dirty="0">
              <a:solidFill>
                <a:srgbClr val="1F2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FB06CC-E191-7806-FD8C-3076D2CC0074}"/>
              </a:ext>
            </a:extLst>
          </p:cNvPr>
          <p:cNvSpPr/>
          <p:nvPr/>
        </p:nvSpPr>
        <p:spPr>
          <a:xfrm>
            <a:off x="514350" y="504826"/>
            <a:ext cx="581025" cy="5524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C10DF1-0F09-4A2D-87C8-593781FCD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981075"/>
            <a:ext cx="8986837" cy="39335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E014B3-317F-C07E-1F73-E279E432893A}"/>
              </a:ext>
            </a:extLst>
          </p:cNvPr>
          <p:cNvSpPr txBox="1"/>
          <p:nvPr/>
        </p:nvSpPr>
        <p:spPr>
          <a:xfrm>
            <a:off x="572609" y="4890977"/>
            <a:ext cx="11315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Dựa vào cách ước lượng của Rô-bốt, em hãy cho biết các khẳng định sau đúng hay sai.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89 x 26 &gt; 2 700                              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9 170 : 30 &lt; 300     </a:t>
            </a:r>
          </a:p>
        </p:txBody>
      </p:sp>
    </p:spTree>
    <p:extLst>
      <p:ext uri="{BB962C8B-B14F-4D97-AF65-F5344CB8AC3E}">
        <p14:creationId xmlns:p14="http://schemas.microsoft.com/office/powerpoint/2010/main" val="2413588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F88C3F-1F5B-2468-7B47-B775EF8E7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9F2B6A-477F-B005-61C0-EBC667281BB1}"/>
              </a:ext>
            </a:extLst>
          </p:cNvPr>
          <p:cNvSpPr/>
          <p:nvPr/>
        </p:nvSpPr>
        <p:spPr>
          <a:xfrm>
            <a:off x="233963" y="315158"/>
            <a:ext cx="11611808" cy="6323954"/>
          </a:xfrm>
          <a:prstGeom prst="roundRect">
            <a:avLst>
              <a:gd name="adj" fmla="val 49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014B3-317F-C07E-1F73-E279E432893A}"/>
              </a:ext>
            </a:extLst>
          </p:cNvPr>
          <p:cNvSpPr txBox="1"/>
          <p:nvPr/>
        </p:nvSpPr>
        <p:spPr>
          <a:xfrm>
            <a:off x="638176" y="533400"/>
            <a:ext cx="11315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Dựa vào cách ước lượng của Rô-bốt, em hãy cho biết các khẳng định sau đúng hay sai.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89 x 26 &gt; 2 700                             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9 170 : 30 &lt; 300    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2CBA52-8547-997F-705C-641C64DFB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19" y="2677651"/>
            <a:ext cx="3831823" cy="387092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E9BA6E6-CAEE-31C8-4170-22789C2BF694}"/>
              </a:ext>
            </a:extLst>
          </p:cNvPr>
          <p:cNvSpPr/>
          <p:nvPr/>
        </p:nvSpPr>
        <p:spPr>
          <a:xfrm flipH="1">
            <a:off x="4110363" y="1647825"/>
            <a:ext cx="6024235" cy="2184663"/>
          </a:xfrm>
          <a:prstGeom prst="wedgeRoundRectCallout">
            <a:avLst>
              <a:gd name="adj1" fmla="val 59540"/>
              <a:gd name="adj2" fmla="val 38557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a. </a:t>
            </a:r>
            <a:r>
              <a:rPr lang="vi-VN" sz="2800" dirty="0">
                <a:solidFill>
                  <a:prstClr val="black"/>
                </a:solidFill>
                <a:latin typeface="Calibri" panose="020F0502020204030204"/>
              </a:rPr>
              <a:t>Làm tròn 89 lên thành 90; làm tròn 26 lên thành 30.</a:t>
            </a:r>
          </a:p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/>
              </a:rPr>
              <a:t>Phép tính 89 x 26 không thể lớn hơn 90 x 30 = 2700.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/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khẳng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định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465EB91-2907-EBA3-8AC5-D6B420382FEB}"/>
              </a:ext>
            </a:extLst>
          </p:cNvPr>
          <p:cNvSpPr/>
          <p:nvPr/>
        </p:nvSpPr>
        <p:spPr>
          <a:xfrm flipH="1">
            <a:off x="4605664" y="4120887"/>
            <a:ext cx="6024235" cy="1988076"/>
          </a:xfrm>
          <a:prstGeom prst="wedgeRoundRectCallout">
            <a:avLst>
              <a:gd name="adj1" fmla="val 67129"/>
              <a:gd name="adj2" fmla="val -14145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/>
              </a:rPr>
              <a:t>Làm tròn 9 170 xuống thành 9 000. Phép tính 9 170 : 30 không thể bé hơn 9 000 : 30 = 300.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Calibri" panose="020F0502020204030204"/>
              </a:rPr>
              <a:t>Vậy khẳng định b là sai.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9953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F88C3F-1F5B-2468-7B47-B775EF8E7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9F2B6A-477F-B005-61C0-EBC667281BB1}"/>
              </a:ext>
            </a:extLst>
          </p:cNvPr>
          <p:cNvSpPr/>
          <p:nvPr/>
        </p:nvSpPr>
        <p:spPr>
          <a:xfrm>
            <a:off x="233963" y="315158"/>
            <a:ext cx="11611808" cy="6323954"/>
          </a:xfrm>
          <a:prstGeom prst="roundRect">
            <a:avLst>
              <a:gd name="adj" fmla="val 49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C03C2-E71A-63B5-B346-AC77CCB51173}"/>
              </a:ext>
            </a:extLst>
          </p:cNvPr>
          <p:cNvSpPr txBox="1"/>
          <p:nvPr/>
        </p:nvSpPr>
        <p:spPr>
          <a:xfrm>
            <a:off x="1047749" y="428625"/>
            <a:ext cx="10182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3200" dirty="0">
                <a:solidFill>
                  <a:srgbClr val="1F2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1F2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FB06CC-E191-7806-FD8C-3076D2CC0074}"/>
              </a:ext>
            </a:extLst>
          </p:cNvPr>
          <p:cNvSpPr/>
          <p:nvPr/>
        </p:nvSpPr>
        <p:spPr>
          <a:xfrm>
            <a:off x="514350" y="504826"/>
            <a:ext cx="581025" cy="5524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E0928F-31E4-3C66-C17E-176FDC68B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4" y="2728912"/>
            <a:ext cx="3267075" cy="1785816"/>
          </a:xfrm>
          <a:prstGeom prst="rect">
            <a:avLst/>
          </a:prstGeom>
        </p:spPr>
      </p:pic>
      <p:pic>
        <p:nvPicPr>
          <p:cNvPr id="4098" name="Picture 2" descr="Cuộc Đua Đường Công Thưc 1 - Ảnh miễn phí trên Pixabay - Pixabay">
            <a:extLst>
              <a:ext uri="{FF2B5EF4-FFF2-40B4-BE49-F238E27FC236}">
                <a16:creationId xmlns:a16="http://schemas.microsoft.com/office/drawing/2014/main" id="{B8DCF5F4-E4A7-252F-3498-D3BDF8E73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131" y="1762125"/>
            <a:ext cx="6649493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216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A9B428D0-9002-34EF-94A8-D738037E9EE1}"/>
              </a:ext>
            </a:extLst>
          </p:cNvPr>
          <p:cNvSpPr/>
          <p:nvPr/>
        </p:nvSpPr>
        <p:spPr>
          <a:xfrm>
            <a:off x="251963" y="248596"/>
            <a:ext cx="5996437" cy="3180404"/>
          </a:xfrm>
          <a:custGeom>
            <a:avLst/>
            <a:gdLst>
              <a:gd name="connsiteX0" fmla="*/ 0 w 5996437"/>
              <a:gd name="connsiteY0" fmla="*/ 318358 h 3180404"/>
              <a:gd name="connsiteX1" fmla="*/ 318358 w 5996437"/>
              <a:gd name="connsiteY1" fmla="*/ 0 h 3180404"/>
              <a:gd name="connsiteX2" fmla="*/ 5678079 w 5996437"/>
              <a:gd name="connsiteY2" fmla="*/ 0 h 3180404"/>
              <a:gd name="connsiteX3" fmla="*/ 5996437 w 5996437"/>
              <a:gd name="connsiteY3" fmla="*/ 318358 h 3180404"/>
              <a:gd name="connsiteX4" fmla="*/ 5996437 w 5996437"/>
              <a:gd name="connsiteY4" fmla="*/ 2862046 h 3180404"/>
              <a:gd name="connsiteX5" fmla="*/ 5678079 w 5996437"/>
              <a:gd name="connsiteY5" fmla="*/ 3180404 h 3180404"/>
              <a:gd name="connsiteX6" fmla="*/ 318358 w 5996437"/>
              <a:gd name="connsiteY6" fmla="*/ 3180404 h 3180404"/>
              <a:gd name="connsiteX7" fmla="*/ 0 w 5996437"/>
              <a:gd name="connsiteY7" fmla="*/ 2862046 h 3180404"/>
              <a:gd name="connsiteX8" fmla="*/ 0 w 5996437"/>
              <a:gd name="connsiteY8" fmla="*/ 318358 h 318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6437" h="3180404" fill="none" extrusionOk="0">
                <a:moveTo>
                  <a:pt x="0" y="318358"/>
                </a:moveTo>
                <a:cubicBezTo>
                  <a:pt x="2646" y="168971"/>
                  <a:pt x="164424" y="-16114"/>
                  <a:pt x="318358" y="0"/>
                </a:cubicBezTo>
                <a:cubicBezTo>
                  <a:pt x="2135222" y="139772"/>
                  <a:pt x="4459567" y="14259"/>
                  <a:pt x="5678079" y="0"/>
                </a:cubicBezTo>
                <a:cubicBezTo>
                  <a:pt x="5835630" y="-3048"/>
                  <a:pt x="6002229" y="137817"/>
                  <a:pt x="5996437" y="318358"/>
                </a:cubicBezTo>
                <a:cubicBezTo>
                  <a:pt x="5955985" y="1445347"/>
                  <a:pt x="6103510" y="1993225"/>
                  <a:pt x="5996437" y="2862046"/>
                </a:cubicBezTo>
                <a:cubicBezTo>
                  <a:pt x="5977639" y="3057837"/>
                  <a:pt x="5879268" y="3179492"/>
                  <a:pt x="5678079" y="3180404"/>
                </a:cubicBezTo>
                <a:cubicBezTo>
                  <a:pt x="4439670" y="3068450"/>
                  <a:pt x="1837183" y="3154171"/>
                  <a:pt x="318358" y="3180404"/>
                </a:cubicBezTo>
                <a:cubicBezTo>
                  <a:pt x="140940" y="3170216"/>
                  <a:pt x="506" y="3061931"/>
                  <a:pt x="0" y="2862046"/>
                </a:cubicBezTo>
                <a:cubicBezTo>
                  <a:pt x="-155877" y="2209536"/>
                  <a:pt x="-40573" y="1261826"/>
                  <a:pt x="0" y="318358"/>
                </a:cubicBezTo>
                <a:close/>
              </a:path>
              <a:path w="5996437" h="3180404" stroke="0" extrusionOk="0">
                <a:moveTo>
                  <a:pt x="0" y="318358"/>
                </a:moveTo>
                <a:cubicBezTo>
                  <a:pt x="-1990" y="121507"/>
                  <a:pt x="155619" y="10863"/>
                  <a:pt x="318358" y="0"/>
                </a:cubicBezTo>
                <a:cubicBezTo>
                  <a:pt x="2598604" y="-123725"/>
                  <a:pt x="3887194" y="31472"/>
                  <a:pt x="5678079" y="0"/>
                </a:cubicBezTo>
                <a:cubicBezTo>
                  <a:pt x="5829529" y="1402"/>
                  <a:pt x="6013127" y="165418"/>
                  <a:pt x="5996437" y="318358"/>
                </a:cubicBezTo>
                <a:cubicBezTo>
                  <a:pt x="5914071" y="871562"/>
                  <a:pt x="6162610" y="2093241"/>
                  <a:pt x="5996437" y="2862046"/>
                </a:cubicBezTo>
                <a:cubicBezTo>
                  <a:pt x="5987409" y="3053031"/>
                  <a:pt x="5836560" y="3161863"/>
                  <a:pt x="5678079" y="3180404"/>
                </a:cubicBezTo>
                <a:cubicBezTo>
                  <a:pt x="4835409" y="3117135"/>
                  <a:pt x="2173745" y="3042578"/>
                  <a:pt x="318358" y="3180404"/>
                </a:cubicBezTo>
                <a:cubicBezTo>
                  <a:pt x="138689" y="3172112"/>
                  <a:pt x="28146" y="3040200"/>
                  <a:pt x="0" y="2862046"/>
                </a:cubicBezTo>
                <a:cubicBezTo>
                  <a:pt x="-143197" y="2496077"/>
                  <a:pt x="-97552" y="1033550"/>
                  <a:pt x="0" y="318358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962322-7F3F-FDED-1D99-CFD56EF51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8036D9-7070-C49C-33CC-C8225F65F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344" y="286765"/>
            <a:ext cx="5511262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600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B34D2D7-CC09-FCA6-4648-C328ED09D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14B4F635-1BBE-A8FA-8954-919D8C129CA6}"/>
              </a:ext>
            </a:extLst>
          </p:cNvPr>
          <p:cNvSpPr/>
          <p:nvPr/>
        </p:nvSpPr>
        <p:spPr>
          <a:xfrm>
            <a:off x="1078612" y="2245910"/>
            <a:ext cx="10025409" cy="4451812"/>
          </a:xfrm>
          <a:custGeom>
            <a:avLst/>
            <a:gdLst>
              <a:gd name="connsiteX0" fmla="*/ 0 w 11741426"/>
              <a:gd name="connsiteY0" fmla="*/ 631680 h 6334540"/>
              <a:gd name="connsiteX1" fmla="*/ 631680 w 11741426"/>
              <a:gd name="connsiteY1" fmla="*/ 0 h 6334540"/>
              <a:gd name="connsiteX2" fmla="*/ 11109746 w 11741426"/>
              <a:gd name="connsiteY2" fmla="*/ 0 h 6334540"/>
              <a:gd name="connsiteX3" fmla="*/ 11741426 w 11741426"/>
              <a:gd name="connsiteY3" fmla="*/ 631680 h 6334540"/>
              <a:gd name="connsiteX4" fmla="*/ 11741426 w 11741426"/>
              <a:gd name="connsiteY4" fmla="*/ 5702860 h 6334540"/>
              <a:gd name="connsiteX5" fmla="*/ 11109746 w 11741426"/>
              <a:gd name="connsiteY5" fmla="*/ 6334540 h 6334540"/>
              <a:gd name="connsiteX6" fmla="*/ 631680 w 11741426"/>
              <a:gd name="connsiteY6" fmla="*/ 6334540 h 6334540"/>
              <a:gd name="connsiteX7" fmla="*/ 0 w 11741426"/>
              <a:gd name="connsiteY7" fmla="*/ 5702860 h 6334540"/>
              <a:gd name="connsiteX8" fmla="*/ 0 w 11741426"/>
              <a:gd name="connsiteY8" fmla="*/ 631680 h 63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1426" h="6334540" fill="none" extrusionOk="0">
                <a:moveTo>
                  <a:pt x="0" y="631680"/>
                </a:moveTo>
                <a:cubicBezTo>
                  <a:pt x="251" y="289618"/>
                  <a:pt x="291065" y="13850"/>
                  <a:pt x="631680" y="0"/>
                </a:cubicBezTo>
                <a:cubicBezTo>
                  <a:pt x="5529293" y="72427"/>
                  <a:pt x="7969009" y="61419"/>
                  <a:pt x="11109746" y="0"/>
                </a:cubicBezTo>
                <a:cubicBezTo>
                  <a:pt x="11457803" y="-5576"/>
                  <a:pt x="11684146" y="265487"/>
                  <a:pt x="11741426" y="631680"/>
                </a:cubicBezTo>
                <a:cubicBezTo>
                  <a:pt x="11842302" y="2745327"/>
                  <a:pt x="11634113" y="4973581"/>
                  <a:pt x="11741426" y="5702860"/>
                </a:cubicBezTo>
                <a:cubicBezTo>
                  <a:pt x="11746688" y="6025022"/>
                  <a:pt x="11422634" y="6294207"/>
                  <a:pt x="11109746" y="6334540"/>
                </a:cubicBezTo>
                <a:cubicBezTo>
                  <a:pt x="6215220" y="6364367"/>
                  <a:pt x="4598091" y="6255234"/>
                  <a:pt x="631680" y="6334540"/>
                </a:cubicBezTo>
                <a:cubicBezTo>
                  <a:pt x="297511" y="6332878"/>
                  <a:pt x="-65958" y="6064770"/>
                  <a:pt x="0" y="5702860"/>
                </a:cubicBezTo>
                <a:cubicBezTo>
                  <a:pt x="50037" y="3324879"/>
                  <a:pt x="770" y="1489092"/>
                  <a:pt x="0" y="631680"/>
                </a:cubicBezTo>
                <a:close/>
              </a:path>
              <a:path w="11741426" h="6334540" stroke="0" extrusionOk="0">
                <a:moveTo>
                  <a:pt x="0" y="631680"/>
                </a:moveTo>
                <a:cubicBezTo>
                  <a:pt x="28206" y="290501"/>
                  <a:pt x="307110" y="50621"/>
                  <a:pt x="631680" y="0"/>
                </a:cubicBezTo>
                <a:cubicBezTo>
                  <a:pt x="3881382" y="123000"/>
                  <a:pt x="8371828" y="-96860"/>
                  <a:pt x="11109746" y="0"/>
                </a:cubicBezTo>
                <a:cubicBezTo>
                  <a:pt x="11439049" y="-14910"/>
                  <a:pt x="11750910" y="263693"/>
                  <a:pt x="11741426" y="631680"/>
                </a:cubicBezTo>
                <a:cubicBezTo>
                  <a:pt x="11744599" y="1836606"/>
                  <a:pt x="11835693" y="4085033"/>
                  <a:pt x="11741426" y="5702860"/>
                </a:cubicBezTo>
                <a:cubicBezTo>
                  <a:pt x="11734113" y="6054376"/>
                  <a:pt x="11405910" y="6325915"/>
                  <a:pt x="11109746" y="6334540"/>
                </a:cubicBezTo>
                <a:cubicBezTo>
                  <a:pt x="7547506" y="6173833"/>
                  <a:pt x="3613832" y="6374207"/>
                  <a:pt x="631680" y="6334540"/>
                </a:cubicBezTo>
                <a:cubicBezTo>
                  <a:pt x="277128" y="6333392"/>
                  <a:pt x="-19742" y="6042783"/>
                  <a:pt x="0" y="5702860"/>
                </a:cubicBezTo>
                <a:cubicBezTo>
                  <a:pt x="32216" y="3425202"/>
                  <a:pt x="57206" y="1583993"/>
                  <a:pt x="0" y="63168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 w="57150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Hộp Văn bản 1">
            <a:extLst>
              <a:ext uri="{FF2B5EF4-FFF2-40B4-BE49-F238E27FC236}">
                <a16:creationId xmlns:a16="http://schemas.microsoft.com/office/drawing/2014/main" id="{F8297D14-F5C2-ECE6-17DF-D7B9D4806BEB}"/>
              </a:ext>
            </a:extLst>
          </p:cNvPr>
          <p:cNvSpPr txBox="1"/>
          <p:nvPr/>
        </p:nvSpPr>
        <p:spPr>
          <a:xfrm>
            <a:off x="2333859" y="2748025"/>
            <a:ext cx="751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Thứ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ngày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tháng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năm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C051A83-F753-B035-7C2A-4027333EB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8" y="157465"/>
            <a:ext cx="3110778" cy="27820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69CD79-876D-0C15-1EB8-BC98521987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097" r="38018"/>
          <a:stretch/>
        </p:blipFill>
        <p:spPr>
          <a:xfrm>
            <a:off x="9243037" y="732245"/>
            <a:ext cx="2030032" cy="22902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5194E1-36D4-78D8-D510-D096C0A7ED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" t="15355" r="72774" b="49306"/>
          <a:stretch/>
        </p:blipFill>
        <p:spPr>
          <a:xfrm rot="20420542">
            <a:off x="3746542" y="-471037"/>
            <a:ext cx="2534839" cy="271895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CE5F85-4850-CDA9-DB9C-F4EFC50E1E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2" t="52744" r="11766" b="11917"/>
          <a:stretch/>
        </p:blipFill>
        <p:spPr>
          <a:xfrm rot="2316792">
            <a:off x="6177818" y="-280567"/>
            <a:ext cx="2558673" cy="27189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AA436ED-D3F1-8AD9-2C5D-2536F76BE8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097" r="38018"/>
          <a:stretch/>
        </p:blipFill>
        <p:spPr>
          <a:xfrm rot="3738235">
            <a:off x="8905069" y="-142950"/>
            <a:ext cx="1343835" cy="1683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397BC1-928F-438B-9B16-6B41FF471F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5619" y="3466260"/>
            <a:ext cx="2700762" cy="1792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989F25-9174-E78F-7B95-04750698FE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955" y="4460282"/>
            <a:ext cx="9851990" cy="1956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43235C-BFCB-B225-3DEB-A41BC982B6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402" y="3889989"/>
            <a:ext cx="255444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05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83D661-FB44-214D-4F2F-999142B19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AEFB30-5B92-E286-DF61-482F7C138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275" y="1319293"/>
            <a:ext cx="3249450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229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F88C3F-1F5B-2468-7B47-B775EF8E7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9F2B6A-477F-B005-61C0-EBC667281BB1}"/>
              </a:ext>
            </a:extLst>
          </p:cNvPr>
          <p:cNvSpPr/>
          <p:nvPr/>
        </p:nvSpPr>
        <p:spPr>
          <a:xfrm>
            <a:off x="233963" y="315158"/>
            <a:ext cx="11611808" cy="6323954"/>
          </a:xfrm>
          <a:prstGeom prst="roundRect">
            <a:avLst>
              <a:gd name="adj" fmla="val 49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A child pointing at a pond with flamingos&#10;&#10;Description automatically generated">
            <a:extLst>
              <a:ext uri="{FF2B5EF4-FFF2-40B4-BE49-F238E27FC236}">
                <a16:creationId xmlns:a16="http://schemas.microsoft.com/office/drawing/2014/main" id="{02F9FA35-A8EA-E5C4-0347-DE1259B7D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2" y="585787"/>
            <a:ext cx="8041790" cy="3776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42C783-D4E0-9976-7812-D3280A5428D6}"/>
              </a:ext>
            </a:extLst>
          </p:cNvPr>
          <p:cNvSpPr txBox="1"/>
          <p:nvPr/>
        </p:nvSpPr>
        <p:spPr>
          <a:xfrm>
            <a:off x="457199" y="1914525"/>
            <a:ext cx="6353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000" b="1" i="0" u="none" strike="noStrike" dirty="0">
                <a:solidFill>
                  <a:srgbClr val="1F2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một ngày Chủ nhật, Rô-bốt cùng các bạn tham quan công viên. 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678EC0-83B3-99CD-1DA1-4964AEBB4769}"/>
              </a:ext>
            </a:extLst>
          </p:cNvPr>
          <p:cNvSpPr txBox="1"/>
          <p:nvPr/>
        </p:nvSpPr>
        <p:spPr>
          <a:xfrm>
            <a:off x="971549" y="3238500"/>
            <a:ext cx="66008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3200" dirty="0">
                <a:solidFill>
                  <a:srgbClr val="1F2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Vừa đến cổng, hướng dẫn viên cho biết trong ngày hôm qua, buổi sáng và buổi chiều lần lượt có 5 978 và 2 967 lượt khách tham quan.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EAA879-D066-D30F-8F06-4352F79118C3}"/>
              </a:ext>
            </a:extLst>
          </p:cNvPr>
          <p:cNvSpPr/>
          <p:nvPr/>
        </p:nvSpPr>
        <p:spPr>
          <a:xfrm>
            <a:off x="438150" y="3314701"/>
            <a:ext cx="581025" cy="5524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61962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F88C3F-1F5B-2468-7B47-B775EF8E7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9F2B6A-477F-B005-61C0-EBC667281BB1}"/>
              </a:ext>
            </a:extLst>
          </p:cNvPr>
          <p:cNvSpPr/>
          <p:nvPr/>
        </p:nvSpPr>
        <p:spPr>
          <a:xfrm>
            <a:off x="233963" y="315158"/>
            <a:ext cx="11611808" cy="6323954"/>
          </a:xfrm>
          <a:prstGeom prst="roundRect">
            <a:avLst>
              <a:gd name="adj" fmla="val 49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686A65-01DE-6086-41A9-62405A61C71A}"/>
              </a:ext>
            </a:extLst>
          </p:cNvPr>
          <p:cNvSpPr/>
          <p:nvPr/>
        </p:nvSpPr>
        <p:spPr>
          <a:xfrm>
            <a:off x="1152525" y="1247776"/>
            <a:ext cx="10181782" cy="3971924"/>
          </a:xfrm>
          <a:prstGeom prst="roundRect">
            <a:avLst/>
          </a:prstGeom>
          <a:solidFill>
            <a:srgbClr val="FBD5ED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Rô-bốt ước lượng như sau: Làm tròn 5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978 thành 6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000, làm tròn 2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967 thành 3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000. Vậy cả ngày hôm qua có khoảng 9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000 lượt khách tham quan công viên.</a:t>
            </a:r>
            <a:endParaRPr lang="en-US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939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F88C3F-1F5B-2468-7B47-B775EF8E71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9F2B6A-477F-B005-61C0-EBC667281BB1}"/>
              </a:ext>
            </a:extLst>
          </p:cNvPr>
          <p:cNvSpPr/>
          <p:nvPr/>
        </p:nvSpPr>
        <p:spPr>
          <a:xfrm>
            <a:off x="233963" y="315158"/>
            <a:ext cx="11611808" cy="6323954"/>
          </a:xfrm>
          <a:prstGeom prst="roundRect">
            <a:avLst>
              <a:gd name="adj" fmla="val 4939"/>
            </a:avLst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43AEE6-230E-422D-B9B6-EA4767B9FFAC}"/>
              </a:ext>
            </a:extLst>
          </p:cNvPr>
          <p:cNvSpPr txBox="1"/>
          <p:nvPr/>
        </p:nvSpPr>
        <p:spPr>
          <a:xfrm>
            <a:off x="1972970" y="442460"/>
            <a:ext cx="77615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C00000"/>
                </a:solidFill>
                <a:latin typeface="Calibri" panose="020F0502020204030204"/>
              </a:rPr>
              <a:t>C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ách ước lượng, cách làm bao gồm trong hai bước: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56F035-2CC1-824F-079D-BB92EEB9C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88399" y="2528025"/>
            <a:ext cx="3831823" cy="387092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A2C522B-9E1C-12FB-B762-0B5A73BC17F5}"/>
              </a:ext>
            </a:extLst>
          </p:cNvPr>
          <p:cNvSpPr/>
          <p:nvPr/>
        </p:nvSpPr>
        <p:spPr>
          <a:xfrm>
            <a:off x="676275" y="2038350"/>
            <a:ext cx="6905487" cy="1680104"/>
          </a:xfrm>
          <a:prstGeom prst="wedgeRoundRectCallout">
            <a:avLst>
              <a:gd name="adj1" fmla="val 59540"/>
              <a:gd name="adj2" fmla="val 38557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Bước 1: </a:t>
            </a:r>
            <a:r>
              <a:rPr lang="vi-VN" sz="3600" dirty="0">
                <a:solidFill>
                  <a:prstClr val="black"/>
                </a:solidFill>
                <a:latin typeface="Calibri" panose="020F0502020204030204"/>
              </a:rPr>
              <a:t>Là làm tròn các số có mặt trong phép tính đến </a:t>
            </a:r>
            <a:r>
              <a:rPr lang="vi-VN" sz="4000" dirty="0">
                <a:solidFill>
                  <a:prstClr val="black"/>
                </a:solidFill>
                <a:latin typeface="Calibri" panose="020F0502020204030204"/>
              </a:rPr>
              <a:t>chữ</a:t>
            </a:r>
            <a:r>
              <a:rPr lang="vi-VN" sz="3600" dirty="0">
                <a:solidFill>
                  <a:prstClr val="black"/>
                </a:solidFill>
                <a:latin typeface="Calibri" panose="020F0502020204030204"/>
              </a:rPr>
              <a:t> số ở hàng cao nhất.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D88F588-301D-226B-95BE-09B427682487}"/>
              </a:ext>
            </a:extLst>
          </p:cNvPr>
          <p:cNvSpPr/>
          <p:nvPr/>
        </p:nvSpPr>
        <p:spPr>
          <a:xfrm>
            <a:off x="504825" y="4229100"/>
            <a:ext cx="6905487" cy="1476375"/>
          </a:xfrm>
          <a:prstGeom prst="wedgeRoundRectCallout">
            <a:avLst>
              <a:gd name="adj1" fmla="val 65195"/>
              <a:gd name="adj2" fmla="val -17569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Bước 2: </a:t>
            </a:r>
            <a:r>
              <a:rPr lang="vi-VN" sz="3600" dirty="0">
                <a:solidFill>
                  <a:prstClr val="black"/>
                </a:solidFill>
                <a:latin typeface="Calibri" panose="020F0502020204030204"/>
              </a:rPr>
              <a:t>Là thực hiện phép tính với các số đã làm tròn.</a:t>
            </a:r>
            <a:endParaRPr kumimoji="0" lang="vi-VN" sz="5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52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F88C3F-1F5B-2468-7B47-B775EF8E7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9F2B6A-477F-B005-61C0-EBC667281BB1}"/>
              </a:ext>
            </a:extLst>
          </p:cNvPr>
          <p:cNvSpPr/>
          <p:nvPr/>
        </p:nvSpPr>
        <p:spPr>
          <a:xfrm>
            <a:off x="233963" y="315158"/>
            <a:ext cx="11611808" cy="6323954"/>
          </a:xfrm>
          <a:prstGeom prst="roundRect">
            <a:avLst>
              <a:gd name="adj" fmla="val 4939"/>
            </a:avLst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43AEE6-230E-422D-B9B6-EA4767B9FFAC}"/>
              </a:ext>
            </a:extLst>
          </p:cNvPr>
          <p:cNvSpPr txBox="1"/>
          <p:nvPr/>
        </p:nvSpPr>
        <p:spPr>
          <a:xfrm>
            <a:off x="647700" y="442460"/>
            <a:ext cx="11106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lượng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phép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A911C0-8C36-5D12-7969-F00EC692A3FC}"/>
              </a:ext>
            </a:extLst>
          </p:cNvPr>
          <p:cNvSpPr/>
          <p:nvPr/>
        </p:nvSpPr>
        <p:spPr>
          <a:xfrm>
            <a:off x="933450" y="1990725"/>
            <a:ext cx="3476625" cy="1781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002060"/>
                </a:solidFill>
              </a:rPr>
              <a:t>Khoảng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mấy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</a:rPr>
              <a:t>7 960 + 1 980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</a:rPr>
              <a:t>5 985 – 3 897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8D89C2-39F0-3E05-C949-BAF430BBADB7}"/>
              </a:ext>
            </a:extLst>
          </p:cNvPr>
          <p:cNvSpPr/>
          <p:nvPr/>
        </p:nvSpPr>
        <p:spPr>
          <a:xfrm>
            <a:off x="6515100" y="1905000"/>
            <a:ext cx="4419600" cy="1781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002060"/>
                </a:solidFill>
              </a:rPr>
              <a:t>Khoảng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mấy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chục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</a:rPr>
              <a:t>19 870 + 30 480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</a:rPr>
              <a:t>50 217 – 21 052</a:t>
            </a:r>
          </a:p>
        </p:txBody>
      </p:sp>
    </p:spTree>
    <p:extLst>
      <p:ext uri="{BB962C8B-B14F-4D97-AF65-F5344CB8AC3E}">
        <p14:creationId xmlns:p14="http://schemas.microsoft.com/office/powerpoint/2010/main" val="203649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762EA7F-E873-43DB-383B-8D0BA7F1E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690255-EE49-5546-FE86-D502BDF91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46" y="878528"/>
            <a:ext cx="9821507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310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F88C3F-1F5B-2468-7B47-B775EF8E7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2" t="737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9F2B6A-477F-B005-61C0-EBC667281BB1}"/>
              </a:ext>
            </a:extLst>
          </p:cNvPr>
          <p:cNvSpPr/>
          <p:nvPr/>
        </p:nvSpPr>
        <p:spPr>
          <a:xfrm>
            <a:off x="233963" y="315158"/>
            <a:ext cx="11611808" cy="6323954"/>
          </a:xfrm>
          <a:prstGeom prst="roundRect">
            <a:avLst>
              <a:gd name="adj" fmla="val 49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A911C0-8C36-5D12-7969-F00EC692A3FC}"/>
              </a:ext>
            </a:extLst>
          </p:cNvPr>
          <p:cNvSpPr/>
          <p:nvPr/>
        </p:nvSpPr>
        <p:spPr>
          <a:xfrm>
            <a:off x="4438650" y="523875"/>
            <a:ext cx="3476625" cy="1781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7 960 + 1 980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5 985 – 3 897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07E3F8-B4A8-48D7-F824-2BD0929AFA5B}"/>
              </a:ext>
            </a:extLst>
          </p:cNvPr>
          <p:cNvSpPr txBox="1"/>
          <p:nvPr/>
        </p:nvSpPr>
        <p:spPr>
          <a:xfrm>
            <a:off x="1038225" y="2505075"/>
            <a:ext cx="10267950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</a:rPr>
              <a:t>7 960 </a:t>
            </a:r>
            <a:r>
              <a:rPr lang="en-US" sz="3200" dirty="0" err="1">
                <a:solidFill>
                  <a:srgbClr val="002060"/>
                </a:solidFill>
              </a:rPr>
              <a:t>làm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tròn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thành</a:t>
            </a:r>
            <a:r>
              <a:rPr lang="en-US" sz="3200" dirty="0">
                <a:solidFill>
                  <a:srgbClr val="002060"/>
                </a:solidFill>
              </a:rPr>
              <a:t> 8 000, 1 980 </a:t>
            </a:r>
            <a:r>
              <a:rPr lang="en-US" sz="3200" dirty="0" err="1">
                <a:solidFill>
                  <a:srgbClr val="002060"/>
                </a:solidFill>
              </a:rPr>
              <a:t>làm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tròn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thành</a:t>
            </a:r>
            <a:r>
              <a:rPr lang="en-US" sz="3200" dirty="0">
                <a:solidFill>
                  <a:srgbClr val="002060"/>
                </a:solidFill>
              </a:rPr>
              <a:t> 2 000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</a:rPr>
              <a:t>Ước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lượng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tổng</a:t>
            </a:r>
            <a:r>
              <a:rPr lang="en-US" sz="3200" b="1" dirty="0">
                <a:solidFill>
                  <a:srgbClr val="FF0000"/>
                </a:solidFill>
              </a:rPr>
              <a:t> 7 960 + 1 980 </a:t>
            </a:r>
            <a:r>
              <a:rPr lang="en-US" sz="3200" b="1" dirty="0" err="1">
                <a:solidFill>
                  <a:srgbClr val="FF0000"/>
                </a:solidFill>
              </a:rPr>
              <a:t>khoảng</a:t>
            </a:r>
            <a:r>
              <a:rPr lang="en-US" sz="3200" b="1" dirty="0">
                <a:solidFill>
                  <a:srgbClr val="FF0000"/>
                </a:solidFill>
              </a:rPr>
              <a:t> 10 000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</a:rPr>
              <a:t>5 985 </a:t>
            </a:r>
            <a:r>
              <a:rPr lang="en-US" sz="3200" dirty="0" err="1">
                <a:solidFill>
                  <a:srgbClr val="002060"/>
                </a:solidFill>
              </a:rPr>
              <a:t>làm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tròn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thành</a:t>
            </a:r>
            <a:r>
              <a:rPr lang="en-US" sz="3200" dirty="0">
                <a:solidFill>
                  <a:srgbClr val="002060"/>
                </a:solidFill>
              </a:rPr>
              <a:t> 6 000, 3 897 </a:t>
            </a:r>
            <a:r>
              <a:rPr lang="en-US" sz="3200" dirty="0" err="1">
                <a:solidFill>
                  <a:srgbClr val="002060"/>
                </a:solidFill>
              </a:rPr>
              <a:t>làm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tròn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thành</a:t>
            </a:r>
            <a:r>
              <a:rPr lang="en-US" sz="3200" dirty="0">
                <a:solidFill>
                  <a:srgbClr val="002060"/>
                </a:solidFill>
              </a:rPr>
              <a:t> 4 000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</a:rPr>
              <a:t>Ước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lượng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hiệu</a:t>
            </a:r>
            <a:r>
              <a:rPr lang="en-US" sz="3200" b="1" dirty="0">
                <a:solidFill>
                  <a:srgbClr val="FF0000"/>
                </a:solidFill>
              </a:rPr>
              <a:t> 5 985 – 3 897 </a:t>
            </a:r>
            <a:r>
              <a:rPr lang="en-US" sz="3200" b="1" dirty="0" err="1">
                <a:solidFill>
                  <a:srgbClr val="FF0000"/>
                </a:solidFill>
              </a:rPr>
              <a:t>khoảng</a:t>
            </a:r>
            <a:r>
              <a:rPr lang="en-US" sz="3200" b="1" dirty="0">
                <a:solidFill>
                  <a:srgbClr val="FF0000"/>
                </a:solidFill>
              </a:rPr>
              <a:t> 2 000.</a:t>
            </a:r>
          </a:p>
        </p:txBody>
      </p:sp>
    </p:spTree>
    <p:extLst>
      <p:ext uri="{BB962C8B-B14F-4D97-AF65-F5344CB8AC3E}">
        <p14:creationId xmlns:p14="http://schemas.microsoft.com/office/powerpoint/2010/main" val="833259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481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28</cp:revision>
  <dcterms:created xsi:type="dcterms:W3CDTF">2023-12-05T02:02:04Z</dcterms:created>
  <dcterms:modified xsi:type="dcterms:W3CDTF">2026-02-04T13:00:41Z</dcterms:modified>
</cp:coreProperties>
</file>