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69" d="100"/>
          <a:sy n="69" d="100"/>
        </p:scale>
        <p:origin x="5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823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036172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76428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417967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67006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34338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624D31-43A5-475A-80CF-332C9F6DCF35}" type="datetimeFigureOut">
              <a:rPr lang="en-US" smtClean="0"/>
              <a:t>2/19/2025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52589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4590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362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41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334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0523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264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C39B41-D8B5-4052-B551-9B5525EAA8B6}" type="datetimeFigureOut">
              <a:rPr lang="en-US" smtClean="0"/>
              <a:t>2/19/2025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515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94136C-8742-45B2-AF27-D93DF72833A9}" type="datetimeFigureOut">
              <a:rPr lang="en-US" smtClean="0"/>
              <a:t>2/19/2025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33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2ABBEA6-7C60-4B02-AE87-00D78D8422AF}" type="datetimeFigureOut">
              <a:rPr lang="en-US" smtClean="0"/>
              <a:t>2/19/2025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75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9478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624D31-43A5-475A-80CF-332C9F6DCF35}" type="datetimeFigureOut">
              <a:rPr lang="en-US" smtClean="0"/>
              <a:t>2/19/2025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8539193"/>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890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543A0B-E972-0D4A-B032-08CCCFDD452B}"/>
              </a:ext>
            </a:extLst>
          </p:cNvPr>
          <p:cNvGrpSpPr/>
          <p:nvPr/>
        </p:nvGrpSpPr>
        <p:grpSpPr>
          <a:xfrm>
            <a:off x="554783" y="225669"/>
            <a:ext cx="11397072" cy="707204"/>
            <a:chOff x="7055427" y="1629300"/>
            <a:chExt cx="4741382" cy="4487272"/>
          </a:xfrm>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7126247" y="2246994"/>
              <a:ext cx="4599743" cy="2154303"/>
            </a:xfrm>
            <a:prstGeom prst="rect">
              <a:avLst/>
            </a:prstGeom>
            <a:noFill/>
          </p:spPr>
          <p:txBody>
            <a:bodyPr wrap="square" rtlCol="0">
              <a:spAutoFit/>
            </a:bodyPr>
            <a:lstStyle/>
            <a:p>
              <a:pPr algn="ct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3.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2800" b="1" dirty="0">
                  <a:latin typeface="Times New Roman" panose="02020603050405020304" pitchFamily="18" charset="0"/>
                  <a:ea typeface="Cambria" panose="02040503050406030204" pitchFamily="18" charset="0"/>
                  <a:cs typeface="Times New Roman" panose="02020603050405020304" pitchFamily="18" charset="0"/>
                </a:rPr>
                <a:t> hay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tình</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2800" b="1" dirty="0">
                  <a:latin typeface="Times New Roman" panose="02020603050405020304" pitchFamily="18" charset="0"/>
                  <a:ea typeface="Cambria" panose="02040503050406030204" pitchFamily="18" charset="0"/>
                  <a:cs typeface="Times New Roman" panose="02020603050405020304" pitchFamily="18" charset="0"/>
                </a:rPr>
                <a:t> ý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kiến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nào</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Vì</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sao</a:t>
              </a:r>
              <a:r>
                <a:rPr 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0" y="1476428"/>
            <a:ext cx="10058400" cy="4938855"/>
          </a:xfrm>
          <a:prstGeom prst="rect">
            <a:avLst/>
          </a:prstGeom>
        </p:spPr>
      </p:pic>
    </p:spTree>
    <p:extLst>
      <p:ext uri="{BB962C8B-B14F-4D97-AF65-F5344CB8AC3E}">
        <p14:creationId xmlns:p14="http://schemas.microsoft.com/office/powerpoint/2010/main" val="363916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1425" y="795631"/>
            <a:ext cx="6309199" cy="2833861"/>
          </a:xfrm>
          <a:prstGeom prst="rect">
            <a:avLst/>
          </a:prstGeom>
        </p:spPr>
      </p:pic>
      <p:pic>
        <p:nvPicPr>
          <p:cNvPr id="5" name="Picture 4">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8427387" y="1557369"/>
            <a:ext cx="2059669" cy="2072123"/>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498511" y="3925056"/>
            <a:ext cx="10742852" cy="1957923"/>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en-US"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tình</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Vì</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ai</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cũng</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cần</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có</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bè</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Có</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càng</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bạn</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bè</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thì</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cuộc</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sống</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càng</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thú</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vị</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và</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có</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thêm</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336699"/>
                </a:solidFill>
                <a:latin typeface="Times New Roman" panose="02020603050405020304" pitchFamily="18" charset="0"/>
                <a:ea typeface="Cambria" panose="02040503050406030204" pitchFamily="18" charset="0"/>
                <a:cs typeface="Times New Roman" panose="02020603050405020304" pitchFamily="18" charset="0"/>
              </a:rPr>
              <a:t>trải</a:t>
            </a:r>
            <a:r>
              <a:rPr lang="en-US"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nghiệm</a:t>
            </a:r>
            <a:r>
              <a:rPr lang="en-US" sz="36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80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752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39597" y="1007153"/>
            <a:ext cx="6838320" cy="2812093"/>
          </a:xfrm>
          <a:prstGeom prst="rect">
            <a:avLst/>
          </a:prstGeom>
        </p:spPr>
      </p:pic>
      <p:pic>
        <p:nvPicPr>
          <p:cNvPr id="5" name="Picture 4">
            <a:extLst>
              <a:ext uri="{FF2B5EF4-FFF2-40B4-BE49-F238E27FC236}">
                <a16:creationId xmlns:a16="http://schemas.microsoft.com/office/drawing/2014/main" id="{D917E6BF-4ADA-C40C-8CEF-467C7AECC3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208" b="61433"/>
          <a:stretch/>
        </p:blipFill>
        <p:spPr>
          <a:xfrm>
            <a:off x="8988481" y="2371342"/>
            <a:ext cx="2199657" cy="1978586"/>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720184" y="4349928"/>
            <a:ext cx="10742852" cy="1477030"/>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vi-VN" sz="4000" b="1" dirty="0">
                <a:solidFill>
                  <a:srgbClr val="FF6699"/>
                </a:solidFill>
                <a:latin typeface="Times New Roman" panose="02020603050405020304" pitchFamily="18" charset="0"/>
                <a:ea typeface="Cambria" panose="02040503050406030204" pitchFamily="18" charset="0"/>
                <a:cs typeface="Times New Roman" panose="02020603050405020304" pitchFamily="18" charset="0"/>
              </a:rPr>
              <a:t>Đồng tình. </a:t>
            </a:r>
            <a:r>
              <a:rPr lang="vi-VN" sz="40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Vì những người đó tạo ra cảm giác gần gũi, thân thiện nên sẽ dễ dàng kết </a:t>
            </a:r>
            <a:r>
              <a:rPr lang="vi-VN" sz="40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199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784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729" y="2067708"/>
            <a:ext cx="5128994" cy="3681223"/>
          </a:xfrm>
          <a:prstGeom prst="rect">
            <a:avLst/>
          </a:prstGeom>
        </p:spPr>
      </p:pic>
      <p:pic>
        <p:nvPicPr>
          <p:cNvPr id="5" name="Picture 4">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4073629" y="559849"/>
            <a:ext cx="2059669" cy="2072123"/>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5728159" y="2937160"/>
            <a:ext cx="6159041" cy="2370118"/>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vi-VN" sz="4400" b="1" dirty="0">
                <a:solidFill>
                  <a:srgbClr val="4F8AC5"/>
                </a:solidFill>
                <a:latin typeface="Times New Roman" panose="02020603050405020304" pitchFamily="18" charset="0"/>
                <a:ea typeface="Cambria" panose="02040503050406030204" pitchFamily="18" charset="0"/>
                <a:cs typeface="Times New Roman" panose="02020603050405020304" pitchFamily="18" charset="0"/>
              </a:rPr>
              <a:t>Không đồng tình. </a:t>
            </a:r>
            <a:r>
              <a:rPr lang="vi-VN" sz="4400" b="1"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Vì số bạn thân không có quy định như thế nào là </a:t>
            </a:r>
            <a:r>
              <a:rPr lang="vi-VN" sz="4400" b="1" dirty="0"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rPr>
              <a:t>đủ</a:t>
            </a:r>
            <a:r>
              <a:rPr lang="en-US" sz="4400" b="1" dirty="0"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rPr>
              <a:t>.</a:t>
            </a:r>
            <a:endParaRPr lang="en-US" sz="8000" b="1" dirty="0"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689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241" b="100000" l="0" r="100000"/>
                    </a14:imgEffect>
                    <a14:imgEffect>
                      <a14:saturation sat="200000"/>
                    </a14:imgEffect>
                  </a14:imgLayer>
                </a14:imgProps>
              </a:ext>
            </a:extLst>
          </a:blip>
          <a:stretch>
            <a:fillRect/>
          </a:stretch>
        </p:blipFill>
        <p:spPr>
          <a:xfrm>
            <a:off x="103928" y="1971093"/>
            <a:ext cx="5998070" cy="3330580"/>
          </a:xfrm>
          <a:prstGeom prst="rect">
            <a:avLst/>
          </a:prstGeom>
        </p:spPr>
      </p:pic>
      <p:pic>
        <p:nvPicPr>
          <p:cNvPr id="5" name="Picture 4">
            <a:extLst>
              <a:ext uri="{FF2B5EF4-FFF2-40B4-BE49-F238E27FC236}">
                <a16:creationId xmlns:a16="http://schemas.microsoft.com/office/drawing/2014/main" id="{D917E6BF-4ADA-C40C-8CEF-467C7AECC3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745985" y="4725453"/>
            <a:ext cx="2199657" cy="1978586"/>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101998" y="766877"/>
            <a:ext cx="5593969" cy="3812798"/>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vi-VN" sz="3600" b="1"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Đồng tình. </a:t>
            </a:r>
            <a:r>
              <a:rPr lang="vi-VN" sz="36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Vì chỉ khi quan tâm đến người khác thì mới có thể trở thành bạn bè được. Bạn bè là để quan tâm và chia sẻ với </a:t>
            </a:r>
            <a:r>
              <a:rPr lang="vi-VN" sz="36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nhau</a:t>
            </a:r>
            <a:r>
              <a:rPr lang="en-US" sz="36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166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2902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543A0B-E972-0D4A-B032-08CCCFDD452B}"/>
              </a:ext>
            </a:extLst>
          </p:cNvPr>
          <p:cNvGrpSpPr/>
          <p:nvPr/>
        </p:nvGrpSpPr>
        <p:grpSpPr>
          <a:xfrm>
            <a:off x="508601" y="410396"/>
            <a:ext cx="11073655" cy="762622"/>
            <a:chOff x="7055427" y="1629300"/>
            <a:chExt cx="4741382" cy="4487272"/>
          </a:xfrm>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7126246" y="2021067"/>
              <a:ext cx="4599743" cy="2407746"/>
            </a:xfrm>
            <a:prstGeom prst="rect">
              <a:avLst/>
            </a:prstGeom>
            <a:noFill/>
          </p:spPr>
          <p:txBody>
            <a:bodyPr wrap="square" rtlCol="0">
              <a:spAutoFit/>
            </a:bodyPr>
            <a:lstStyle/>
            <a:p>
              <a:pPr algn="ctr"/>
              <a:r>
                <a:rPr lang="en-US" sz="3200" b="1" dirty="0" smtClean="0">
                  <a:latin typeface="Times New Roman" panose="02020603050405020304" pitchFamily="18" charset="0"/>
                  <a:ea typeface="Cambria" panose="02040503050406030204" pitchFamily="18" charset="0"/>
                  <a:cs typeface="Times New Roman" panose="02020603050405020304" pitchFamily="18" charset="0"/>
                </a:rPr>
                <a:t>4. </a:t>
              </a:r>
              <a:r>
                <a:rPr lang="vi-VN" sz="3200" b="1" dirty="0">
                  <a:latin typeface="Times New Roman" panose="02020603050405020304" pitchFamily="18" charset="0"/>
                  <a:ea typeface="Cambria" panose="02040503050406030204" pitchFamily="18" charset="0"/>
                  <a:cs typeface="Times New Roman" panose="02020603050405020304" pitchFamily="18" charset="0"/>
                </a:rPr>
                <a:t>Đưa ra lời khuyên cho bạn trong các tình huống dưới đây:</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7" name="Picture 6"/>
          <p:cNvPicPr>
            <a:picLocks noChangeAspect="1"/>
          </p:cNvPicPr>
          <p:nvPr/>
        </p:nvPicPr>
        <p:blipFill>
          <a:blip r:embed="rId2"/>
          <a:stretch>
            <a:fillRect/>
          </a:stretch>
        </p:blipFill>
        <p:spPr>
          <a:xfrm>
            <a:off x="6813402" y="1889686"/>
            <a:ext cx="5133714" cy="4061177"/>
          </a:xfrm>
          <a:prstGeom prst="rect">
            <a:avLst/>
          </a:prstGeom>
        </p:spPr>
      </p:pic>
      <p:sp>
        <p:nvSpPr>
          <p:cNvPr id="8" name="TextBox 7">
            <a:extLst>
              <a:ext uri="{FF2B5EF4-FFF2-40B4-BE49-F238E27FC236}">
                <a16:creationId xmlns:a16="http://schemas.microsoft.com/office/drawing/2014/main" id="{C153C45A-B5D6-449D-95DE-B5F4E0CA7A2A}"/>
              </a:ext>
            </a:extLst>
          </p:cNvPr>
          <p:cNvSpPr txBox="1"/>
          <p:nvPr/>
        </p:nvSpPr>
        <p:spPr>
          <a:xfrm>
            <a:off x="338050" y="1704730"/>
            <a:ext cx="6217920" cy="4431090"/>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a. Ở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lớp</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Lan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chỉ</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My.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sẻ</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tiên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mà</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Lan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nghĩ</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ấy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Mới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đây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My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cùng</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gia</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đình</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chuyển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đến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sống</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ở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một</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khác</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Lan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cảm</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buồn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đơn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nói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bất</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kì</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ai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endParaRPr lang="en-US" sz="115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sẽ</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Lan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44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53C45A-B5D6-449D-95DE-B5F4E0CA7A2A}"/>
              </a:ext>
            </a:extLst>
          </p:cNvPr>
          <p:cNvSpPr txBox="1"/>
          <p:nvPr/>
        </p:nvSpPr>
        <p:spPr>
          <a:xfrm>
            <a:off x="331056" y="2111526"/>
            <a:ext cx="6771708" cy="3400604"/>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cờ</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vua</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vậy</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nói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“Con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trai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Nga</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cờ</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vua</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dẫn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con qua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ấy</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nhé</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phân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vân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vì</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chưa</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quen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ấy</a:t>
            </a:r>
            <a:r>
              <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sẽ</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Thái</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gì</a:t>
            </a:r>
            <a:r>
              <a:rPr lang="en-US" sz="32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34315" y="1620286"/>
            <a:ext cx="4722991" cy="4147824"/>
          </a:xfrm>
          <a:prstGeom prst="rect">
            <a:avLst/>
          </a:prstGeom>
          <a:solidFill>
            <a:schemeClr val="tx1"/>
          </a:solidFill>
        </p:spPr>
      </p:pic>
    </p:spTree>
    <p:extLst>
      <p:ext uri="{BB962C8B-B14F-4D97-AF65-F5344CB8AC3E}">
        <p14:creationId xmlns:p14="http://schemas.microsoft.com/office/powerpoint/2010/main" val="28963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67668" y="3253689"/>
            <a:ext cx="3510296" cy="2776924"/>
          </a:xfrm>
          <a:prstGeom prst="rect">
            <a:avLst/>
          </a:prstGeom>
        </p:spPr>
      </p:pic>
      <p:sp>
        <p:nvSpPr>
          <p:cNvPr id="5" name="TextBox 4">
            <a:extLst>
              <a:ext uri="{FF2B5EF4-FFF2-40B4-BE49-F238E27FC236}">
                <a16:creationId xmlns:a16="http://schemas.microsoft.com/office/drawing/2014/main" id="{C153C45A-B5D6-449D-95DE-B5F4E0CA7A2A}"/>
              </a:ext>
            </a:extLst>
          </p:cNvPr>
          <p:cNvSpPr txBox="1"/>
          <p:nvPr/>
        </p:nvSpPr>
        <p:spPr>
          <a:xfrm>
            <a:off x="328734" y="326502"/>
            <a:ext cx="11438393" cy="2164020"/>
          </a:xfrm>
          <a:prstGeom prst="roundRect">
            <a:avLst>
              <a:gd name="adj" fmla="val 17994"/>
            </a:avLst>
          </a:prstGeom>
          <a:solidFill>
            <a:schemeClr val="tx1"/>
          </a:solidFill>
          <a:ln w="38100">
            <a:solidFill>
              <a:srgbClr val="00CCFF"/>
            </a:solidFill>
            <a:prstDash val="lgDash"/>
          </a:ln>
        </p:spPr>
        <p:txBody>
          <a:bodyPr wrap="square" rtlCol="0">
            <a:spAutoFit/>
          </a:bodyPr>
          <a:lstStyle/>
          <a:p>
            <a:pPr algn="just"/>
            <a:r>
              <a:rPr lang="en-US" sz="2400" b="1" dirty="0" smtClean="0">
                <a:solidFill>
                  <a:schemeClr val="accent1">
                    <a:lumMod val="50000"/>
                  </a:schemeClr>
                </a:solidFill>
                <a:latin typeface="Cambria" panose="02040503050406030204" pitchFamily="18" charset="0"/>
                <a:ea typeface="Cambria" panose="02040503050406030204" pitchFamily="18" charset="0"/>
              </a:rPr>
              <a:t>a. Ở </a:t>
            </a:r>
            <a:r>
              <a:rPr lang="en-US" sz="2400" b="1" dirty="0" err="1" smtClean="0">
                <a:solidFill>
                  <a:schemeClr val="accent1">
                    <a:lumMod val="50000"/>
                  </a:schemeClr>
                </a:solidFill>
                <a:latin typeface="Cambria" panose="02040503050406030204" pitchFamily="18" charset="0"/>
                <a:ea typeface="Cambria" panose="02040503050406030204" pitchFamily="18" charset="0"/>
              </a:rPr>
              <a:t>lớp</a:t>
            </a:r>
            <a:r>
              <a:rPr lang="en-US" sz="2400" b="1" dirty="0" smtClean="0">
                <a:solidFill>
                  <a:schemeClr val="accent1">
                    <a:lumMod val="50000"/>
                  </a:schemeClr>
                </a:solidFill>
                <a:latin typeface="Cambria" panose="02040503050406030204" pitchFamily="18" charset="0"/>
                <a:ea typeface="Cambria" panose="02040503050406030204" pitchFamily="18" charset="0"/>
              </a:rPr>
              <a:t>, Lan </a:t>
            </a:r>
            <a:r>
              <a:rPr lang="en-US" sz="2400" b="1" dirty="0" err="1" smtClean="0">
                <a:solidFill>
                  <a:schemeClr val="accent1">
                    <a:lumMod val="50000"/>
                  </a:schemeClr>
                </a:solidFill>
                <a:latin typeface="Cambria" panose="02040503050406030204" pitchFamily="18" charset="0"/>
                <a:ea typeface="Cambria" panose="02040503050406030204" pitchFamily="18" charset="0"/>
              </a:rPr>
              <a:t>chỉ</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có</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một</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người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bạn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thân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là</a:t>
            </a:r>
            <a:r>
              <a:rPr lang="en-US" sz="2400" b="1" dirty="0" smtClean="0">
                <a:solidFill>
                  <a:schemeClr val="accent1">
                    <a:lumMod val="50000"/>
                  </a:schemeClr>
                </a:solidFill>
                <a:latin typeface="Cambria" panose="02040503050406030204" pitchFamily="18" charset="0"/>
                <a:ea typeface="Cambria" panose="02040503050406030204" pitchFamily="18" charset="0"/>
              </a:rPr>
              <a:t> My. </a:t>
            </a:r>
            <a:r>
              <a:rPr lang="en-US" sz="2400" b="1" dirty="0" err="1" smtClean="0">
                <a:solidFill>
                  <a:schemeClr val="accent1">
                    <a:lumMod val="50000"/>
                  </a:schemeClr>
                </a:solidFill>
                <a:latin typeface="Cambria" panose="02040503050406030204" pitchFamily="18" charset="0"/>
                <a:ea typeface="Cambria" panose="02040503050406030204" pitchFamily="18" charset="0"/>
              </a:rPr>
              <a:t>Có</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điều</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gì</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muốn</a:t>
            </a:r>
            <a:r>
              <a:rPr lang="en-US" sz="2400" b="1" dirty="0" smtClean="0">
                <a:solidFill>
                  <a:schemeClr val="accent1">
                    <a:lumMod val="50000"/>
                  </a:schemeClr>
                </a:solidFill>
                <a:latin typeface="Cambria" panose="02040503050406030204" pitchFamily="18" charset="0"/>
                <a:ea typeface="Cambria" panose="02040503050406030204" pitchFamily="18" charset="0"/>
              </a:rPr>
              <a:t> chia </a:t>
            </a:r>
            <a:r>
              <a:rPr lang="en-US" sz="2400" b="1" dirty="0" err="1" smtClean="0">
                <a:solidFill>
                  <a:schemeClr val="accent1">
                    <a:lumMod val="50000"/>
                  </a:schemeClr>
                </a:solidFill>
                <a:latin typeface="Cambria" panose="02040503050406030204" pitchFamily="18" charset="0"/>
                <a:ea typeface="Cambria" panose="02040503050406030204" pitchFamily="18" charset="0"/>
              </a:rPr>
              <a:t>sẻ</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người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đầu</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tiên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mà</a:t>
            </a:r>
            <a:r>
              <a:rPr lang="en-US" sz="2400" b="1" dirty="0" smtClean="0">
                <a:solidFill>
                  <a:schemeClr val="accent1">
                    <a:lumMod val="50000"/>
                  </a:schemeClr>
                </a:solidFill>
                <a:latin typeface="Cambria" panose="02040503050406030204" pitchFamily="18" charset="0"/>
                <a:ea typeface="Cambria" panose="02040503050406030204" pitchFamily="18" charset="0"/>
              </a:rPr>
              <a:t> Lan </a:t>
            </a:r>
            <a:r>
              <a:rPr lang="en-US" sz="2400" b="1" dirty="0" err="1" smtClean="0">
                <a:solidFill>
                  <a:schemeClr val="accent1">
                    <a:lumMod val="50000"/>
                  </a:schemeClr>
                </a:solidFill>
                <a:latin typeface="Cambria" panose="02040503050406030204" pitchFamily="18" charset="0"/>
                <a:ea typeface="Cambria" panose="02040503050406030204" pitchFamily="18" charset="0"/>
              </a:rPr>
              <a:t>nghĩ</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đến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chính</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là</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bạn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ấy</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Mới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đây</a:t>
            </a:r>
            <a:r>
              <a:rPr lang="en-US" sz="2400" b="1" dirty="0" smtClean="0">
                <a:solidFill>
                  <a:schemeClr val="accent1">
                    <a:lumMod val="50000"/>
                  </a:schemeClr>
                </a:solidFill>
                <a:latin typeface="Cambria" panose="02040503050406030204" pitchFamily="18" charset="0"/>
                <a:ea typeface="Cambria" panose="02040503050406030204" pitchFamily="18" charset="0"/>
              </a:rPr>
              <a:t>, My </a:t>
            </a:r>
            <a:r>
              <a:rPr lang="en-US" sz="2400" b="1" dirty="0" err="1" smtClean="0">
                <a:solidFill>
                  <a:schemeClr val="accent1">
                    <a:lumMod val="50000"/>
                  </a:schemeClr>
                </a:solidFill>
                <a:latin typeface="Cambria" panose="02040503050406030204" pitchFamily="18" charset="0"/>
                <a:ea typeface="Cambria" panose="02040503050406030204" pitchFamily="18" charset="0"/>
              </a:rPr>
              <a:t>cùng</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gia</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đình</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chuyển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đến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sống</a:t>
            </a:r>
            <a:r>
              <a:rPr lang="en-US" sz="2400" b="1" dirty="0" smtClean="0">
                <a:solidFill>
                  <a:schemeClr val="accent1">
                    <a:lumMod val="50000"/>
                  </a:schemeClr>
                </a:solidFill>
                <a:latin typeface="Cambria" panose="02040503050406030204" pitchFamily="18" charset="0"/>
                <a:ea typeface="Cambria" panose="02040503050406030204" pitchFamily="18" charset="0"/>
              </a:rPr>
              <a:t> ở </a:t>
            </a:r>
            <a:r>
              <a:rPr lang="en-US" sz="2400" b="1" dirty="0" err="1" smtClean="0">
                <a:solidFill>
                  <a:schemeClr val="accent1">
                    <a:lumMod val="50000"/>
                  </a:schemeClr>
                </a:solidFill>
                <a:latin typeface="Cambria" panose="02040503050406030204" pitchFamily="18" charset="0"/>
                <a:ea typeface="Cambria" panose="02040503050406030204" pitchFamily="18" charset="0"/>
              </a:rPr>
              <a:t>một</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nơi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khác</a:t>
            </a:r>
            <a:r>
              <a:rPr lang="en-US" sz="2400" b="1" dirty="0" smtClean="0">
                <a:solidFill>
                  <a:schemeClr val="accent1">
                    <a:lumMod val="50000"/>
                  </a:schemeClr>
                </a:solidFill>
                <a:latin typeface="Cambria" panose="02040503050406030204" pitchFamily="18" charset="0"/>
                <a:ea typeface="Cambria" panose="02040503050406030204" pitchFamily="18" charset="0"/>
              </a:rPr>
              <a:t>. Lan </a:t>
            </a:r>
            <a:r>
              <a:rPr lang="en-US" sz="2400" b="1" dirty="0" err="1" smtClean="0">
                <a:solidFill>
                  <a:schemeClr val="accent1">
                    <a:lumMod val="50000"/>
                  </a:schemeClr>
                </a:solidFill>
                <a:latin typeface="Cambria" panose="02040503050406030204" pitchFamily="18" charset="0"/>
                <a:ea typeface="Cambria" panose="02040503050406030204" pitchFamily="18" charset="0"/>
              </a:rPr>
              <a:t>cảm</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thấy</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rất</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buồn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cô</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đơn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và</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không</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muốn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nói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chuyện</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với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bất</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kì</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r>
              <a:rPr lang="en-US" sz="2400" b="1" dirty="0" err="1" smtClean="0">
                <a:solidFill>
                  <a:schemeClr val="accent1">
                    <a:lumMod val="50000"/>
                  </a:schemeClr>
                </a:solidFill>
                <a:latin typeface="Cambria" panose="02040503050406030204" pitchFamily="18" charset="0"/>
                <a:ea typeface="Cambria" panose="02040503050406030204" pitchFamily="18" charset="0"/>
              </a:rPr>
              <a:t>ai</a:t>
            </a:r>
            <a:r>
              <a:rPr lang="en-US" sz="2400" b="1" dirty="0" smtClean="0">
                <a:solidFill>
                  <a:schemeClr val="accent1">
                    <a:lumMod val="50000"/>
                  </a:schemeClr>
                </a:solidFill>
                <a:latin typeface="Cambria" panose="02040503050406030204" pitchFamily="18" charset="0"/>
                <a:ea typeface="Cambria" panose="02040503050406030204" pitchFamily="18" charset="0"/>
              </a:rPr>
              <a:t>. </a:t>
            </a:r>
            <a:endParaRPr lang="en-US" sz="2400" b="1" dirty="0" smtClean="0">
              <a:solidFill>
                <a:srgbClr val="336699"/>
              </a:solidFill>
              <a:latin typeface="Cambria" panose="02040503050406030204" pitchFamily="18" charset="0"/>
              <a:ea typeface="Cambria" panose="02040503050406030204" pitchFamily="18" charset="0"/>
            </a:endParaRPr>
          </a:p>
          <a:p>
            <a:pPr algn="just"/>
            <a:r>
              <a:rPr lang="en-US" sz="2400" b="1" dirty="0" err="1" smtClean="0">
                <a:solidFill>
                  <a:srgbClr val="336699"/>
                </a:solidFill>
                <a:latin typeface="Cambria" panose="02040503050406030204" pitchFamily="18" charset="0"/>
                <a:ea typeface="Cambria" panose="02040503050406030204" pitchFamily="18" charset="0"/>
              </a:rPr>
              <a:t>Em</a:t>
            </a:r>
            <a:r>
              <a:rPr lang="en-US" sz="2400" b="1" dirty="0" smtClean="0">
                <a:solidFill>
                  <a:srgbClr val="336699"/>
                </a:solidFill>
                <a:latin typeface="Cambria" panose="02040503050406030204" pitchFamily="18" charset="0"/>
                <a:ea typeface="Cambria" panose="02040503050406030204" pitchFamily="18" charset="0"/>
              </a:rPr>
              <a:t> </a:t>
            </a:r>
            <a:r>
              <a:rPr lang="en-US" sz="2400" b="1" dirty="0" err="1" smtClean="0">
                <a:solidFill>
                  <a:srgbClr val="336699"/>
                </a:solidFill>
                <a:latin typeface="Cambria" panose="02040503050406030204" pitchFamily="18" charset="0"/>
                <a:ea typeface="Cambria" panose="02040503050406030204" pitchFamily="18" charset="0"/>
              </a:rPr>
              <a:t>sẽ</a:t>
            </a:r>
            <a:r>
              <a:rPr lang="en-US" sz="2400" b="1" dirty="0" smtClean="0">
                <a:solidFill>
                  <a:srgbClr val="336699"/>
                </a:solidFill>
                <a:latin typeface="Cambria" panose="02040503050406030204" pitchFamily="18" charset="0"/>
                <a:ea typeface="Cambria" panose="02040503050406030204" pitchFamily="18" charset="0"/>
              </a:rPr>
              <a:t> </a:t>
            </a:r>
            <a:r>
              <a:rPr lang="en-US" sz="2400" b="1" dirty="0" err="1" smtClean="0">
                <a:solidFill>
                  <a:srgbClr val="336699"/>
                </a:solidFill>
                <a:latin typeface="Cambria" panose="02040503050406030204" pitchFamily="18" charset="0"/>
                <a:ea typeface="Cambria" panose="02040503050406030204" pitchFamily="18" charset="0"/>
              </a:rPr>
              <a:t>khuyên</a:t>
            </a:r>
            <a:r>
              <a:rPr lang="en-US" sz="2400" b="1" dirty="0" smtClean="0">
                <a:solidFill>
                  <a:srgbClr val="336699"/>
                </a:solidFill>
                <a:latin typeface="Cambria" panose="02040503050406030204" pitchFamily="18" charset="0"/>
                <a:ea typeface="Cambria" panose="02040503050406030204" pitchFamily="18" charset="0"/>
              </a:rPr>
              <a:t> Lan </a:t>
            </a:r>
            <a:r>
              <a:rPr lang="en-US" sz="2400" b="1" dirty="0" err="1" smtClean="0">
                <a:solidFill>
                  <a:srgbClr val="336699"/>
                </a:solidFill>
                <a:latin typeface="Cambria" panose="02040503050406030204" pitchFamily="18" charset="0"/>
                <a:ea typeface="Cambria" panose="02040503050406030204" pitchFamily="18" charset="0"/>
              </a:rPr>
              <a:t>điều</a:t>
            </a:r>
            <a:r>
              <a:rPr lang="en-US" sz="2400" b="1" dirty="0" smtClean="0">
                <a:solidFill>
                  <a:srgbClr val="336699"/>
                </a:solidFill>
                <a:latin typeface="Cambria" panose="02040503050406030204" pitchFamily="18" charset="0"/>
                <a:ea typeface="Cambria" panose="02040503050406030204" pitchFamily="18" charset="0"/>
              </a:rPr>
              <a:t> </a:t>
            </a:r>
            <a:r>
              <a:rPr lang="en-US" sz="2400" b="1" dirty="0" err="1" smtClean="0">
                <a:solidFill>
                  <a:srgbClr val="336699"/>
                </a:solidFill>
                <a:latin typeface="Cambria" panose="02040503050406030204" pitchFamily="18" charset="0"/>
                <a:ea typeface="Cambria" panose="02040503050406030204" pitchFamily="18" charset="0"/>
              </a:rPr>
              <a:t>gì</a:t>
            </a:r>
            <a:r>
              <a:rPr lang="en-US" sz="2400" b="1" dirty="0" smtClean="0">
                <a:solidFill>
                  <a:srgbClr val="336699"/>
                </a:solidFill>
                <a:latin typeface="Cambria" panose="02040503050406030204" pitchFamily="18" charset="0"/>
                <a:ea typeface="Cambria" panose="02040503050406030204" pitchFamily="18" charset="0"/>
              </a:rPr>
              <a:t>?</a:t>
            </a:r>
            <a:endParaRPr lang="en-US" sz="2400" b="1" dirty="0" smtClean="0">
              <a:solidFill>
                <a:schemeClr val="accent1">
                  <a:lumMod val="50000"/>
                </a:schemeClr>
              </a:solidFill>
              <a:latin typeface="Cambria" panose="02040503050406030204" pitchFamily="18" charset="0"/>
              <a:ea typeface="Cambria" panose="02040503050406030204" pitchFamily="18" charset="0"/>
            </a:endParaRPr>
          </a:p>
        </p:txBody>
      </p:sp>
      <p:sp>
        <p:nvSpPr>
          <p:cNvPr id="6" name="TextBox 5"/>
          <p:cNvSpPr txBox="1"/>
          <p:nvPr/>
        </p:nvSpPr>
        <p:spPr>
          <a:xfrm>
            <a:off x="225599" y="2983625"/>
            <a:ext cx="7902401" cy="3046988"/>
          </a:xfrm>
          <a:prstGeom prst="rect">
            <a:avLst/>
          </a:prstGeom>
          <a:solidFill>
            <a:schemeClr val="accent2">
              <a:lumMod val="20000"/>
              <a:lumOff val="80000"/>
            </a:schemeClr>
          </a:solidFill>
        </p:spPr>
        <p:txBody>
          <a:bodyPr wrap="square" rtlCol="0">
            <a:spAutoFit/>
          </a:bodyPr>
          <a:lstStyle/>
          <a:p>
            <a:pPr algn="just"/>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Lan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đừng</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buồn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vẫn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tìm</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liên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lạc</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chia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sẻ</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buồn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vui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My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bằng</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khác</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nhau</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qua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thư</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điện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thoại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Ngoài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ra</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Lan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nên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vui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vẻ</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lạc</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chủ</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vui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lớp</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thêm</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mới</a:t>
            </a:r>
            <a:r>
              <a:rPr lang="en-US" sz="3200" i="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282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53C45A-B5D6-449D-95DE-B5F4E0CA7A2A}"/>
              </a:ext>
            </a:extLst>
          </p:cNvPr>
          <p:cNvSpPr txBox="1"/>
          <p:nvPr/>
        </p:nvSpPr>
        <p:spPr>
          <a:xfrm>
            <a:off x="285169" y="621437"/>
            <a:ext cx="11403876" cy="2026622"/>
          </a:xfrm>
          <a:prstGeom prst="roundRect">
            <a:avLst>
              <a:gd name="adj" fmla="val 17994"/>
            </a:avLst>
          </a:prstGeom>
          <a:solidFill>
            <a:schemeClr val="accent2">
              <a:lumMod val="20000"/>
              <a:lumOff val="80000"/>
            </a:schemeClr>
          </a:solidFill>
          <a:ln w="38100">
            <a:solidFill>
              <a:srgbClr val="00CCFF"/>
            </a:solidFill>
            <a:prstDash val="lgDash"/>
          </a:ln>
        </p:spPr>
        <p:txBody>
          <a:bodyPr wrap="square" rtlCol="0">
            <a:spAutoFit/>
          </a:bodyPr>
          <a:lstStyle/>
          <a:p>
            <a:pPr algn="just"/>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rất</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cờ</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vua</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vậy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nói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“Con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trai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Nga</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cũng</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cờ</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vua</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Để</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mẹ</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dẫn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con qua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ấy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nhé</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Thái</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phân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vân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vì</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chưa</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quen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ấy</a:t>
            </a:r>
            <a:r>
              <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sẽ</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Thái</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smtClean="0">
              <a:solidFill>
                <a:schemeClr val="accent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230392" y="3222177"/>
            <a:ext cx="3318055" cy="2663983"/>
          </a:xfrm>
          <a:prstGeom prst="rect">
            <a:avLst/>
          </a:prstGeom>
        </p:spPr>
      </p:pic>
      <p:sp>
        <p:nvSpPr>
          <p:cNvPr id="6" name="TextBox 5"/>
          <p:cNvSpPr txBox="1"/>
          <p:nvPr/>
        </p:nvSpPr>
        <p:spPr>
          <a:xfrm>
            <a:off x="599206" y="3306882"/>
            <a:ext cx="7113158" cy="3046988"/>
          </a:xfrm>
          <a:prstGeom prst="rect">
            <a:avLst/>
          </a:prstGeom>
          <a:solidFill>
            <a:schemeClr val="accent1">
              <a:lumMod val="20000"/>
              <a:lumOff val="80000"/>
            </a:schemeClr>
          </a:solidFill>
        </p:spPr>
        <p:txBody>
          <a:bodyPr wrap="square" rtlCol="0">
            <a:spAutoFit/>
          </a:bodyPr>
          <a:lstStyle/>
          <a:p>
            <a:pPr algn="just"/>
            <a:r>
              <a:rPr lang="vi-VN" sz="32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Em sẽ khuyên Thái nên để mẹ đưa qua nhà cô Nga chơi cùng con trai cô ấy. Thái có thể chủ động làm quen và chia sẻ về sở thích của mình. Hai người bạn có cùng sở thích sẽ rất dễ để trò chuyện và thân thiết với nhau.</a:t>
            </a:r>
            <a:endParaRPr lang="en-US" sz="44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139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3">
            <a:extLst>
              <a:ext uri="{FF2B5EF4-FFF2-40B4-BE49-F238E27FC236}">
                <a16:creationId xmlns:a16="http://schemas.microsoft.com/office/drawing/2014/main" id="{FF6024D7-54A8-0935-0E31-935975D6B24F}"/>
              </a:ext>
            </a:extLst>
          </p:cNvPr>
          <p:cNvGrpSpPr/>
          <p:nvPr/>
        </p:nvGrpSpPr>
        <p:grpSpPr>
          <a:xfrm>
            <a:off x="3902354" y="779032"/>
            <a:ext cx="4368820" cy="1011745"/>
            <a:chOff x="6697" y="2653"/>
            <a:chExt cx="5278" cy="1635"/>
          </a:xfrm>
        </p:grpSpPr>
        <p:sp>
          <p:nvSpPr>
            <p:cNvPr id="5"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6"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smtClean="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7" name="TextBox 6"/>
          <p:cNvSpPr txBox="1"/>
          <p:nvPr/>
        </p:nvSpPr>
        <p:spPr>
          <a:xfrm>
            <a:off x="353839" y="2709160"/>
            <a:ext cx="11237797" cy="2123658"/>
          </a:xfrm>
          <a:prstGeom prst="rect">
            <a:avLst/>
          </a:prstGeom>
          <a:solidFill>
            <a:srgbClr val="FFFF00"/>
          </a:solidFill>
        </p:spPr>
        <p:txBody>
          <a:bodyPr wrap="square" rtlCol="0">
            <a:spAutoFit/>
          </a:bodyPr>
          <a:lstStyle/>
          <a:p>
            <a:pPr algn="just"/>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4400" b="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mỗi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huống</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đưa</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ra</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lời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khuyên</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phù</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hợp</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dễ</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dàng</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lập</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mối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hệ</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mới</a:t>
            </a:r>
            <a:r>
              <a:rPr lang="en-US" sz="4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11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506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543A0B-E972-0D4A-B032-08CCCFDD452B}"/>
              </a:ext>
            </a:extLst>
          </p:cNvPr>
          <p:cNvGrpSpPr/>
          <p:nvPr/>
        </p:nvGrpSpPr>
        <p:grpSpPr>
          <a:xfrm>
            <a:off x="446050" y="196420"/>
            <a:ext cx="11073655" cy="701249"/>
            <a:chOff x="7055427" y="1629296"/>
            <a:chExt cx="4741382" cy="2887316"/>
          </a:xfrm>
          <a:solidFill>
            <a:schemeClr val="tx1"/>
          </a:solidFill>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grpFill/>
            <a:ln w="38100">
              <a:solidFill>
                <a:srgbClr val="00206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grpFill/>
            <a:ln>
              <a:solidFill>
                <a:srgbClr val="002060"/>
              </a:solidFill>
            </a:ln>
          </p:spPr>
          <p:txBody>
            <a:bodyPr wrap="square" rtlCol="0">
              <a:spAutoFit/>
            </a:bodyPr>
            <a:lstStyle/>
            <a:p>
              <a:pPr algn="ctr"/>
              <a:r>
                <a:rPr lang="en-US" sz="30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lựa</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chọn</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nào</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lập</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hệ</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bè</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3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grpSp>
      <p:grpSp>
        <p:nvGrpSpPr>
          <p:cNvPr id="7" name="Group 6"/>
          <p:cNvGrpSpPr/>
          <p:nvPr/>
        </p:nvGrpSpPr>
        <p:grpSpPr>
          <a:xfrm>
            <a:off x="1116096" y="1075667"/>
            <a:ext cx="4095110" cy="1391732"/>
            <a:chOff x="437702" y="1116338"/>
            <a:chExt cx="4095110" cy="1391732"/>
          </a:xfrm>
        </p:grpSpPr>
        <p:sp>
          <p:nvSpPr>
            <p:cNvPr id="8"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9" name="TextBox 8"/>
            <p:cNvSpPr txBox="1"/>
            <p:nvPr/>
          </p:nvSpPr>
          <p:spPr>
            <a:xfrm>
              <a:off x="662988" y="1358537"/>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a. Tự tin giới thiệu bản thân và hỏi tên bạn.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7133055" y="1056847"/>
            <a:ext cx="4095110" cy="1391732"/>
            <a:chOff x="437702" y="1116338"/>
            <a:chExt cx="4095110" cy="1391732"/>
          </a:xfrm>
        </p:grpSpPr>
        <p:sp>
          <p:nvSpPr>
            <p:cNvPr id="11"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2" name="TextBox 11"/>
            <p:cNvSpPr txBox="1"/>
            <p:nvPr/>
          </p:nvSpPr>
          <p:spPr>
            <a:xfrm>
              <a:off x="662988" y="1358537"/>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b. Luôn thể hiện thái độ vui vẻ, cởi mở.</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3" name="Group 12"/>
          <p:cNvGrpSpPr/>
          <p:nvPr/>
        </p:nvGrpSpPr>
        <p:grpSpPr>
          <a:xfrm>
            <a:off x="725401" y="2675063"/>
            <a:ext cx="4095110" cy="1424710"/>
            <a:chOff x="437702" y="1116338"/>
            <a:chExt cx="4095110" cy="1424710"/>
          </a:xfrm>
        </p:grpSpPr>
        <p:sp>
          <p:nvSpPr>
            <p:cNvPr id="14"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5" name="TextBox 14"/>
            <p:cNvSpPr txBox="1"/>
            <p:nvPr/>
          </p:nvSpPr>
          <p:spPr>
            <a:xfrm>
              <a:off x="532359" y="1156053"/>
              <a:ext cx="3935138" cy="1384995"/>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c. Chỉ trò chuyện với người quen khi đến môi trường mới.</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6" name="Group 15"/>
          <p:cNvGrpSpPr/>
          <p:nvPr/>
        </p:nvGrpSpPr>
        <p:grpSpPr>
          <a:xfrm>
            <a:off x="6681910" y="2616150"/>
            <a:ext cx="4095110" cy="1391732"/>
            <a:chOff x="437702" y="1116338"/>
            <a:chExt cx="4095110" cy="1391732"/>
          </a:xfrm>
        </p:grpSpPr>
        <p:sp>
          <p:nvSpPr>
            <p:cNvPr id="17"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8" name="TextBox 17"/>
            <p:cNvSpPr txBox="1"/>
            <p:nvPr/>
          </p:nvSpPr>
          <p:spPr>
            <a:xfrm>
              <a:off x="441402" y="1358537"/>
              <a:ext cx="4078347"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d. Giao tiếp bằng mắt và mỉm cười khi trò chuyện.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9" name="Group 18"/>
          <p:cNvGrpSpPr/>
          <p:nvPr/>
        </p:nvGrpSpPr>
        <p:grpSpPr>
          <a:xfrm>
            <a:off x="1280300" y="4228712"/>
            <a:ext cx="4095110" cy="1391732"/>
            <a:chOff x="437702" y="1116338"/>
            <a:chExt cx="4095110" cy="1391732"/>
          </a:xfrm>
        </p:grpSpPr>
        <p:sp>
          <p:nvSpPr>
            <p:cNvPr id="20"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21" name="TextBox 20"/>
            <p:cNvSpPr txBox="1"/>
            <p:nvPr/>
          </p:nvSpPr>
          <p:spPr>
            <a:xfrm>
              <a:off x="662988" y="1358537"/>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e. Liên tục kể với bạn về bản thân mình.</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22" name="Group 21"/>
          <p:cNvGrpSpPr/>
          <p:nvPr/>
        </p:nvGrpSpPr>
        <p:grpSpPr>
          <a:xfrm>
            <a:off x="7424595" y="4275958"/>
            <a:ext cx="4095110" cy="1391732"/>
            <a:chOff x="437702" y="1116338"/>
            <a:chExt cx="4095110" cy="1391732"/>
          </a:xfrm>
        </p:grpSpPr>
        <p:sp>
          <p:nvSpPr>
            <p:cNvPr id="2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24" name="TextBox 23"/>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Times New Roman" panose="02020603050405020304" pitchFamily="18" charset="0"/>
                  <a:ea typeface="Cambria" panose="02040503050406030204" pitchFamily="18" charset="0"/>
                  <a:cs typeface="Times New Roman" panose="02020603050405020304" pitchFamily="18" charset="0"/>
                </a:rPr>
                <a:t>g. Thể hiện sự quan tâm và chia sẻ sở thích của mình với bạn.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25" name="Group 24"/>
          <p:cNvGrpSpPr/>
          <p:nvPr/>
        </p:nvGrpSpPr>
        <p:grpSpPr>
          <a:xfrm>
            <a:off x="2310044" y="5769195"/>
            <a:ext cx="8414561" cy="813597"/>
            <a:chOff x="437702" y="1155527"/>
            <a:chExt cx="4095110" cy="813597"/>
          </a:xfrm>
        </p:grpSpPr>
        <p:sp>
          <p:nvSpPr>
            <p:cNvPr id="26" name="矩形: 圆角 11">
              <a:extLst>
                <a:ext uri="{FF2B5EF4-FFF2-40B4-BE49-F238E27FC236}">
                  <a16:creationId xmlns:a16="http://schemas.microsoft.com/office/drawing/2014/main" id="{3ACF7974-899B-4EB0-B7ED-143926AC71B9}"/>
                </a:ext>
              </a:extLst>
            </p:cNvPr>
            <p:cNvSpPr/>
            <p:nvPr/>
          </p:nvSpPr>
          <p:spPr>
            <a:xfrm>
              <a:off x="437702" y="1155527"/>
              <a:ext cx="4095110" cy="81359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27" name="TextBox 26"/>
            <p:cNvSpPr txBox="1"/>
            <p:nvPr/>
          </p:nvSpPr>
          <p:spPr>
            <a:xfrm>
              <a:off x="662987" y="1358537"/>
              <a:ext cx="3721295" cy="523220"/>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h. Luôn tỏ ra mình là người thông minh, tài giỏi. </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38355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par>
                                <p:cTn id="47" presetID="42" presetClass="exit" presetSubtype="0" fill="hold" nodeType="withEffect">
                                  <p:stCondLst>
                                    <p:cond delay="0"/>
                                  </p:stCondLst>
                                  <p:childTnLst>
                                    <p:animEffect transition="out" filter="fade">
                                      <p:cBhvr>
                                        <p:cTn id="48" dur="1000"/>
                                        <p:tgtEl>
                                          <p:spTgt spid="13"/>
                                        </p:tgtEl>
                                      </p:cBhvr>
                                    </p:animEffect>
                                    <p:anim calcmode="lin" valueType="num">
                                      <p:cBhvr>
                                        <p:cTn id="49" dur="1000"/>
                                        <p:tgtEl>
                                          <p:spTgt spid="13"/>
                                        </p:tgtEl>
                                        <p:attrNameLst>
                                          <p:attrName>ppt_x</p:attrName>
                                        </p:attrNameLst>
                                      </p:cBhvr>
                                      <p:tavLst>
                                        <p:tav tm="0">
                                          <p:val>
                                            <p:strVal val="ppt_x"/>
                                          </p:val>
                                        </p:tav>
                                        <p:tav tm="100000">
                                          <p:val>
                                            <p:strVal val="ppt_x"/>
                                          </p:val>
                                        </p:tav>
                                      </p:tavLst>
                                    </p:anim>
                                    <p:anim calcmode="lin" valueType="num">
                                      <p:cBhvr>
                                        <p:cTn id="50" dur="1000"/>
                                        <p:tgtEl>
                                          <p:spTgt spid="13"/>
                                        </p:tgtEl>
                                        <p:attrNameLst>
                                          <p:attrName>ppt_y</p:attrName>
                                        </p:attrNameLst>
                                      </p:cBhvr>
                                      <p:tavLst>
                                        <p:tav tm="0">
                                          <p:val>
                                            <p:strVal val="ppt_y"/>
                                          </p:val>
                                        </p:tav>
                                        <p:tav tm="100000">
                                          <p:val>
                                            <p:strVal val="ppt_y+.1"/>
                                          </p:val>
                                        </p:tav>
                                      </p:tavLst>
                                    </p:anim>
                                    <p:set>
                                      <p:cBhvr>
                                        <p:cTn id="51" dur="1" fill="hold">
                                          <p:stCondLst>
                                            <p:cond delay="999"/>
                                          </p:stCondLst>
                                        </p:cTn>
                                        <p:tgtEl>
                                          <p:spTgt spid="13"/>
                                        </p:tgtEl>
                                        <p:attrNameLst>
                                          <p:attrName>style.visibility</p:attrName>
                                        </p:attrNameLst>
                                      </p:cBhvr>
                                      <p:to>
                                        <p:strVal val="hidden"/>
                                      </p:to>
                                    </p:set>
                                  </p:childTnLst>
                                </p:cTn>
                              </p:par>
                              <p:par>
                                <p:cTn id="52" presetID="32" presetClass="emph" presetSubtype="0" fill="hold" nodeType="withEffect">
                                  <p:stCondLst>
                                    <p:cond delay="0"/>
                                  </p:stCondLst>
                                  <p:childTnLst>
                                    <p:animRot by="120000">
                                      <p:cBhvr>
                                        <p:cTn id="53" dur="100" fill="hold">
                                          <p:stCondLst>
                                            <p:cond delay="0"/>
                                          </p:stCondLst>
                                        </p:cTn>
                                        <p:tgtEl>
                                          <p:spTgt spid="16"/>
                                        </p:tgtEl>
                                        <p:attrNameLst>
                                          <p:attrName>r</p:attrName>
                                        </p:attrNameLst>
                                      </p:cBhvr>
                                    </p:animRot>
                                    <p:animRot by="-240000">
                                      <p:cBhvr>
                                        <p:cTn id="54" dur="200" fill="hold">
                                          <p:stCondLst>
                                            <p:cond delay="200"/>
                                          </p:stCondLst>
                                        </p:cTn>
                                        <p:tgtEl>
                                          <p:spTgt spid="16"/>
                                        </p:tgtEl>
                                        <p:attrNameLst>
                                          <p:attrName>r</p:attrName>
                                        </p:attrNameLst>
                                      </p:cBhvr>
                                    </p:animRot>
                                    <p:animRot by="240000">
                                      <p:cBhvr>
                                        <p:cTn id="55" dur="200" fill="hold">
                                          <p:stCondLst>
                                            <p:cond delay="400"/>
                                          </p:stCondLst>
                                        </p:cTn>
                                        <p:tgtEl>
                                          <p:spTgt spid="16"/>
                                        </p:tgtEl>
                                        <p:attrNameLst>
                                          <p:attrName>r</p:attrName>
                                        </p:attrNameLst>
                                      </p:cBhvr>
                                    </p:animRot>
                                    <p:animRot by="-240000">
                                      <p:cBhvr>
                                        <p:cTn id="56" dur="200" fill="hold">
                                          <p:stCondLst>
                                            <p:cond delay="600"/>
                                          </p:stCondLst>
                                        </p:cTn>
                                        <p:tgtEl>
                                          <p:spTgt spid="16"/>
                                        </p:tgtEl>
                                        <p:attrNameLst>
                                          <p:attrName>r</p:attrName>
                                        </p:attrNameLst>
                                      </p:cBhvr>
                                    </p:animRot>
                                    <p:animRot by="120000">
                                      <p:cBhvr>
                                        <p:cTn id="57" dur="200" fill="hold">
                                          <p:stCondLst>
                                            <p:cond delay="800"/>
                                          </p:stCondLst>
                                        </p:cTn>
                                        <p:tgtEl>
                                          <p:spTgt spid="16"/>
                                        </p:tgtEl>
                                        <p:attrNameLst>
                                          <p:attrName>r</p:attrName>
                                        </p:attrNameLst>
                                      </p:cBhvr>
                                    </p:animRot>
                                  </p:childTnLst>
                                </p:cTn>
                              </p:par>
                              <p:par>
                                <p:cTn id="58" presetID="42" presetClass="exit" presetSubtype="0" fill="hold" nodeType="withEffect">
                                  <p:stCondLst>
                                    <p:cond delay="0"/>
                                  </p:stCondLst>
                                  <p:childTnLst>
                                    <p:animEffect transition="out" filter="fade">
                                      <p:cBhvr>
                                        <p:cTn id="59" dur="1000"/>
                                        <p:tgtEl>
                                          <p:spTgt spid="19"/>
                                        </p:tgtEl>
                                      </p:cBhvr>
                                    </p:animEffect>
                                    <p:anim calcmode="lin" valueType="num">
                                      <p:cBhvr>
                                        <p:cTn id="60" dur="1000"/>
                                        <p:tgtEl>
                                          <p:spTgt spid="19"/>
                                        </p:tgtEl>
                                        <p:attrNameLst>
                                          <p:attrName>ppt_x</p:attrName>
                                        </p:attrNameLst>
                                      </p:cBhvr>
                                      <p:tavLst>
                                        <p:tav tm="0">
                                          <p:val>
                                            <p:strVal val="ppt_x"/>
                                          </p:val>
                                        </p:tav>
                                        <p:tav tm="100000">
                                          <p:val>
                                            <p:strVal val="ppt_x"/>
                                          </p:val>
                                        </p:tav>
                                      </p:tavLst>
                                    </p:anim>
                                    <p:anim calcmode="lin" valueType="num">
                                      <p:cBhvr>
                                        <p:cTn id="61" dur="1000"/>
                                        <p:tgtEl>
                                          <p:spTgt spid="19"/>
                                        </p:tgtEl>
                                        <p:attrNameLst>
                                          <p:attrName>ppt_y</p:attrName>
                                        </p:attrNameLst>
                                      </p:cBhvr>
                                      <p:tavLst>
                                        <p:tav tm="0">
                                          <p:val>
                                            <p:strVal val="ppt_y"/>
                                          </p:val>
                                        </p:tav>
                                        <p:tav tm="100000">
                                          <p:val>
                                            <p:strVal val="ppt_y+.1"/>
                                          </p:val>
                                        </p:tav>
                                      </p:tavLst>
                                    </p:anim>
                                    <p:set>
                                      <p:cBhvr>
                                        <p:cTn id="62" dur="1" fill="hold">
                                          <p:stCondLst>
                                            <p:cond delay="999"/>
                                          </p:stCondLst>
                                        </p:cTn>
                                        <p:tgtEl>
                                          <p:spTgt spid="19"/>
                                        </p:tgtEl>
                                        <p:attrNameLst>
                                          <p:attrName>style.visibility</p:attrName>
                                        </p:attrNameLst>
                                      </p:cBhvr>
                                      <p:to>
                                        <p:strVal val="hidden"/>
                                      </p:to>
                                    </p:set>
                                  </p:childTnLst>
                                </p:cTn>
                              </p:par>
                              <p:par>
                                <p:cTn id="63" presetID="32" presetClass="emph" presetSubtype="0" fill="hold" nodeType="with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par>
                                <p:cTn id="69" presetID="42" presetClass="exit" presetSubtype="0" fill="hold" nodeType="withEffect">
                                  <p:stCondLst>
                                    <p:cond delay="0"/>
                                  </p:stCondLst>
                                  <p:childTnLst>
                                    <p:animEffect transition="out" filter="fade">
                                      <p:cBhvr>
                                        <p:cTn id="70" dur="1000"/>
                                        <p:tgtEl>
                                          <p:spTgt spid="25"/>
                                        </p:tgtEl>
                                      </p:cBhvr>
                                    </p:animEffect>
                                    <p:anim calcmode="lin" valueType="num">
                                      <p:cBhvr>
                                        <p:cTn id="71" dur="1000"/>
                                        <p:tgtEl>
                                          <p:spTgt spid="25"/>
                                        </p:tgtEl>
                                        <p:attrNameLst>
                                          <p:attrName>ppt_x</p:attrName>
                                        </p:attrNameLst>
                                      </p:cBhvr>
                                      <p:tavLst>
                                        <p:tav tm="0">
                                          <p:val>
                                            <p:strVal val="ppt_x"/>
                                          </p:val>
                                        </p:tav>
                                        <p:tav tm="100000">
                                          <p:val>
                                            <p:strVal val="ppt_x"/>
                                          </p:val>
                                        </p:tav>
                                      </p:tavLst>
                                    </p:anim>
                                    <p:anim calcmode="lin" valueType="num">
                                      <p:cBhvr>
                                        <p:cTn id="72" dur="1000"/>
                                        <p:tgtEl>
                                          <p:spTgt spid="25"/>
                                        </p:tgtEl>
                                        <p:attrNameLst>
                                          <p:attrName>ppt_y</p:attrName>
                                        </p:attrNameLst>
                                      </p:cBhvr>
                                      <p:tavLst>
                                        <p:tav tm="0">
                                          <p:val>
                                            <p:strVal val="ppt_y"/>
                                          </p:val>
                                        </p:tav>
                                        <p:tav tm="100000">
                                          <p:val>
                                            <p:strVal val="ppt_y+.1"/>
                                          </p:val>
                                        </p:tav>
                                      </p:tavLst>
                                    </p:anim>
                                    <p:set>
                                      <p:cBhvr>
                                        <p:cTn id="73"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6853" y="550522"/>
            <a:ext cx="4095110" cy="1196306"/>
            <a:chOff x="437702" y="1116338"/>
            <a:chExt cx="4095110" cy="1196306"/>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1963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6" name="TextBox 5"/>
            <p:cNvSpPr txBox="1"/>
            <p:nvPr/>
          </p:nvSpPr>
          <p:spPr>
            <a:xfrm>
              <a:off x="672833" y="1239995"/>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a. Tự tin giới thiệu bản thân và hỏi tên bạn.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7" name="Group 6"/>
          <p:cNvGrpSpPr/>
          <p:nvPr/>
        </p:nvGrpSpPr>
        <p:grpSpPr>
          <a:xfrm>
            <a:off x="551355" y="1996000"/>
            <a:ext cx="4095110" cy="1075206"/>
            <a:chOff x="437702" y="1116338"/>
            <a:chExt cx="4095110" cy="1075206"/>
          </a:xfrm>
        </p:grpSpPr>
        <p:sp>
          <p:nvSpPr>
            <p:cNvPr id="8" name="矩形: 圆角 11">
              <a:extLst>
                <a:ext uri="{FF2B5EF4-FFF2-40B4-BE49-F238E27FC236}">
                  <a16:creationId xmlns:a16="http://schemas.microsoft.com/office/drawing/2014/main" id="{3ACF7974-899B-4EB0-B7ED-143926AC71B9}"/>
                </a:ext>
              </a:extLst>
            </p:cNvPr>
            <p:cNvSpPr/>
            <p:nvPr/>
          </p:nvSpPr>
          <p:spPr>
            <a:xfrm>
              <a:off x="437702" y="1116338"/>
              <a:ext cx="4095110" cy="10752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9" name="TextBox 8"/>
            <p:cNvSpPr txBox="1"/>
            <p:nvPr/>
          </p:nvSpPr>
          <p:spPr>
            <a:xfrm>
              <a:off x="680931" y="1181104"/>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b. Luôn thể hiện thái độ vui vẻ, cởi mở.</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482853" y="3214522"/>
            <a:ext cx="4095110" cy="1180631"/>
            <a:chOff x="437702" y="1025446"/>
            <a:chExt cx="4095110" cy="1180631"/>
          </a:xfrm>
        </p:grpSpPr>
        <p:sp>
          <p:nvSpPr>
            <p:cNvPr id="11" name="矩形: 圆角 11">
              <a:extLst>
                <a:ext uri="{FF2B5EF4-FFF2-40B4-BE49-F238E27FC236}">
                  <a16:creationId xmlns:a16="http://schemas.microsoft.com/office/drawing/2014/main" id="{3ACF7974-899B-4EB0-B7ED-143926AC71B9}"/>
                </a:ext>
              </a:extLst>
            </p:cNvPr>
            <p:cNvSpPr/>
            <p:nvPr/>
          </p:nvSpPr>
          <p:spPr>
            <a:xfrm>
              <a:off x="437702" y="1025446"/>
              <a:ext cx="4095110" cy="1180631"/>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2" name="TextBox 11"/>
            <p:cNvSpPr txBox="1"/>
            <p:nvPr/>
          </p:nvSpPr>
          <p:spPr>
            <a:xfrm>
              <a:off x="437702" y="1138707"/>
              <a:ext cx="4078347"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d. Giao tiếp bằng mắt và mỉm cười khi trò chuyện.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3" name="Group 12"/>
          <p:cNvGrpSpPr/>
          <p:nvPr/>
        </p:nvGrpSpPr>
        <p:grpSpPr>
          <a:xfrm>
            <a:off x="466090" y="4551532"/>
            <a:ext cx="4095110" cy="1391732"/>
            <a:chOff x="437702" y="1116338"/>
            <a:chExt cx="4095110" cy="1391732"/>
          </a:xfrm>
        </p:grpSpPr>
        <p:sp>
          <p:nvSpPr>
            <p:cNvPr id="14"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5" name="TextBox 14"/>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Times New Roman" panose="02020603050405020304" pitchFamily="18" charset="0"/>
                  <a:ea typeface="Cambria" panose="02040503050406030204" pitchFamily="18" charset="0"/>
                  <a:cs typeface="Times New Roman" panose="02020603050405020304" pitchFamily="18" charset="0"/>
                </a:rPr>
                <a:t>g. Thể hiện sự quan tâm và chia sẻ sở thích của mình với bạn.</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6" name="Right Arrow 15"/>
          <p:cNvSpPr/>
          <p:nvPr/>
        </p:nvSpPr>
        <p:spPr>
          <a:xfrm>
            <a:off x="4943492" y="107336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153C45A-B5D6-449D-95DE-B5F4E0CA7A2A}"/>
              </a:ext>
            </a:extLst>
          </p:cNvPr>
          <p:cNvSpPr txBox="1"/>
          <p:nvPr/>
        </p:nvSpPr>
        <p:spPr>
          <a:xfrm>
            <a:off x="5714409" y="581828"/>
            <a:ext cx="5888049" cy="920567"/>
          </a:xfrm>
          <a:prstGeom prst="roundRect">
            <a:avLst>
              <a:gd name="adj" fmla="val 17994"/>
            </a:avLst>
          </a:prstGeom>
          <a:solidFill>
            <a:schemeClr val="tx1"/>
          </a:solidFill>
          <a:ln w="38100">
            <a:solidFill>
              <a:schemeClr val="accent2"/>
            </a:solidFill>
            <a:prstDash val="lgDash"/>
          </a:ln>
        </p:spPr>
        <p:txBody>
          <a:bodyPr wrap="square" rtlCol="0">
            <a:spAutoFit/>
          </a:bodyPr>
          <a:lstStyle/>
          <a:p>
            <a:pPr algn="just">
              <a:lnSpc>
                <a:spcPct val="85000"/>
              </a:lnSpc>
            </a:pPr>
            <a:r>
              <a:rPr lang="en-US" sz="2800" i="1"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rPr>
              <a:t>Điều </a:t>
            </a:r>
            <a:r>
              <a:rPr lang="en-US" sz="2800" i="1">
                <a:solidFill>
                  <a:srgbClr val="FF0066"/>
                </a:solidFill>
                <a:latin typeface="Times New Roman" panose="02020603050405020304" pitchFamily="18" charset="0"/>
                <a:ea typeface="Cambria" panose="02040503050406030204" pitchFamily="18" charset="0"/>
                <a:cs typeface="Times New Roman" panose="02020603050405020304" pitchFamily="18" charset="0"/>
              </a:rPr>
              <a:t>này thể hiện mong muốn được biết và làm quen với bạn.</a:t>
            </a:r>
            <a:endParaRPr lang="en-US" sz="6000" b="1" dirty="0">
              <a:solidFill>
                <a:srgbClr val="FF006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ight Arrow 17"/>
          <p:cNvSpPr/>
          <p:nvPr/>
        </p:nvSpPr>
        <p:spPr>
          <a:xfrm>
            <a:off x="4943491" y="233322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153C45A-B5D6-449D-95DE-B5F4E0CA7A2A}"/>
              </a:ext>
            </a:extLst>
          </p:cNvPr>
          <p:cNvSpPr txBox="1"/>
          <p:nvPr/>
        </p:nvSpPr>
        <p:spPr>
          <a:xfrm>
            <a:off x="5714409" y="1674420"/>
            <a:ext cx="5888049" cy="1329327"/>
          </a:xfrm>
          <a:prstGeom prst="roundRect">
            <a:avLst>
              <a:gd name="adj" fmla="val 17994"/>
            </a:avLst>
          </a:prstGeom>
          <a:solidFill>
            <a:schemeClr val="tx1"/>
          </a:solidFill>
          <a:ln w="38100">
            <a:solidFill>
              <a:srgbClr val="FF99CC"/>
            </a:solidFill>
            <a:prstDash val="lgDash"/>
          </a:ln>
        </p:spPr>
        <p:txBody>
          <a:bodyPr wrap="square" rtlCol="0">
            <a:spAutoFit/>
          </a:bodyPr>
          <a:lstStyle/>
          <a:p>
            <a:pPr algn="just">
              <a:lnSpc>
                <a:spcPct val="85000"/>
              </a:lnSpc>
            </a:pP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Thái</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độ</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vui</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vẻ</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cởi</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mở</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sẽ</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tạo</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giác</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thiện</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dễ</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gần</a:t>
            </a:r>
            <a:r>
              <a:rPr lang="en-US" sz="2800" i="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en-US" sz="88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Right Arrow 19"/>
          <p:cNvSpPr/>
          <p:nvPr/>
        </p:nvSpPr>
        <p:spPr>
          <a:xfrm>
            <a:off x="4943492" y="3856335"/>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153C45A-B5D6-449D-95DE-B5F4E0CA7A2A}"/>
              </a:ext>
            </a:extLst>
          </p:cNvPr>
          <p:cNvSpPr txBox="1"/>
          <p:nvPr/>
        </p:nvSpPr>
        <p:spPr>
          <a:xfrm>
            <a:off x="5740535" y="3260291"/>
            <a:ext cx="5888049" cy="920567"/>
          </a:xfrm>
          <a:prstGeom prst="roundRect">
            <a:avLst>
              <a:gd name="adj" fmla="val 17994"/>
            </a:avLst>
          </a:prstGeom>
          <a:solidFill>
            <a:schemeClr val="tx1"/>
          </a:solidFill>
          <a:ln w="38100">
            <a:solidFill>
              <a:srgbClr val="00CC99"/>
            </a:solidFill>
            <a:prstDash val="lgDash"/>
          </a:ln>
        </p:spPr>
        <p:txBody>
          <a:bodyPr wrap="square" rtlCol="0">
            <a:spAutoFit/>
          </a:bodyPr>
          <a:lstStyle/>
          <a:p>
            <a:pPr algn="just">
              <a:lnSpc>
                <a:spcPct val="85000"/>
              </a:lnSpc>
            </a:pP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này</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cho</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đang</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tập</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trung</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thú</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cuộc</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trò</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800"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endParaRPr lang="en-US" sz="8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ight Arrow 21"/>
          <p:cNvSpPr/>
          <p:nvPr/>
        </p:nvSpPr>
        <p:spPr>
          <a:xfrm>
            <a:off x="4943491" y="5317218"/>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153C45A-B5D6-449D-95DE-B5F4E0CA7A2A}"/>
              </a:ext>
            </a:extLst>
          </p:cNvPr>
          <p:cNvSpPr txBox="1"/>
          <p:nvPr/>
        </p:nvSpPr>
        <p:spPr>
          <a:xfrm>
            <a:off x="5740535" y="4782555"/>
            <a:ext cx="5888049" cy="1329327"/>
          </a:xfrm>
          <a:prstGeom prst="roundRect">
            <a:avLst>
              <a:gd name="adj" fmla="val 17994"/>
            </a:avLst>
          </a:prstGeom>
          <a:solidFill>
            <a:schemeClr val="tx1"/>
          </a:solidFill>
          <a:ln w="38100">
            <a:solidFill>
              <a:srgbClr val="336699"/>
            </a:solidFill>
            <a:prstDash val="lgDash"/>
          </a:ln>
        </p:spPr>
        <p:txBody>
          <a:bodyPr wrap="square" rtlCol="0">
            <a:spAutoFit/>
          </a:bodyPr>
          <a:lstStyle/>
          <a:p>
            <a:pPr algn="just">
              <a:lnSpc>
                <a:spcPct val="85000"/>
              </a:lnSpc>
            </a:pP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này</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giúp</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hơn</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i="1" dirty="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thể</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tìm</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thấy</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chung</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800"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8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864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13"/>
                                        </p:tgtEl>
                                        <p:attrNameLst>
                                          <p:attrName>r</p:attrName>
                                        </p:attrNameLst>
                                      </p:cBhvr>
                                    </p:animRot>
                                    <p:animRot by="-240000">
                                      <p:cBhvr>
                                        <p:cTn id="39" dur="200" fill="hold">
                                          <p:stCondLst>
                                            <p:cond delay="200"/>
                                          </p:stCondLst>
                                        </p:cTn>
                                        <p:tgtEl>
                                          <p:spTgt spid="13"/>
                                        </p:tgtEl>
                                        <p:attrNameLst>
                                          <p:attrName>r</p:attrName>
                                        </p:attrNameLst>
                                      </p:cBhvr>
                                    </p:animRot>
                                    <p:animRot by="240000">
                                      <p:cBhvr>
                                        <p:cTn id="40" dur="200" fill="hold">
                                          <p:stCondLst>
                                            <p:cond delay="400"/>
                                          </p:stCondLst>
                                        </p:cTn>
                                        <p:tgtEl>
                                          <p:spTgt spid="13"/>
                                        </p:tgtEl>
                                        <p:attrNameLst>
                                          <p:attrName>r</p:attrName>
                                        </p:attrNameLst>
                                      </p:cBhvr>
                                    </p:animRot>
                                    <p:animRot by="-240000">
                                      <p:cBhvr>
                                        <p:cTn id="41" dur="200" fill="hold">
                                          <p:stCondLst>
                                            <p:cond delay="600"/>
                                          </p:stCondLst>
                                        </p:cTn>
                                        <p:tgtEl>
                                          <p:spTgt spid="13"/>
                                        </p:tgtEl>
                                        <p:attrNameLst>
                                          <p:attrName>r</p:attrName>
                                        </p:attrNameLst>
                                      </p:cBhvr>
                                    </p:animRot>
                                    <p:animRot by="120000">
                                      <p:cBhvr>
                                        <p:cTn id="42" dur="200" fill="hold">
                                          <p:stCondLst>
                                            <p:cond delay="800"/>
                                          </p:stCondLst>
                                        </p:cTn>
                                        <p:tgtEl>
                                          <p:spTgt spid="13"/>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53C45A-B5D6-449D-95DE-B5F4E0CA7A2A}"/>
              </a:ext>
            </a:extLst>
          </p:cNvPr>
          <p:cNvSpPr txBox="1"/>
          <p:nvPr/>
        </p:nvSpPr>
        <p:spPr>
          <a:xfrm>
            <a:off x="5752279" y="1371162"/>
            <a:ext cx="5888049" cy="1329327"/>
          </a:xfrm>
          <a:prstGeom prst="roundRect">
            <a:avLst>
              <a:gd name="adj" fmla="val 17994"/>
            </a:avLst>
          </a:prstGeom>
          <a:solidFill>
            <a:schemeClr val="tx1"/>
          </a:solidFill>
          <a:ln w="38100">
            <a:solidFill>
              <a:schemeClr val="accent1"/>
            </a:solidFill>
            <a:prstDash val="lgDash"/>
          </a:ln>
        </p:spPr>
        <p:txBody>
          <a:bodyPr wrap="square" rtlCol="0">
            <a:spAutoFit/>
          </a:bodyPr>
          <a:lstStyle/>
          <a:p>
            <a:pPr algn="just">
              <a:lnSpc>
                <a:spcPct val="85000"/>
              </a:lnSpc>
            </a:pPr>
            <a:r>
              <a:rPr lang="vi-VN" sz="28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Việc chỉ trò chuyện với người mới sẽ khiến mối quan hệ bạn bè không được mở </a:t>
            </a:r>
            <a:r>
              <a:rPr lang="vi-VN" sz="280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rộng</a:t>
            </a:r>
            <a:r>
              <a:rPr lang="en-US" sz="2800" smtClean="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80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53C45A-B5D6-449D-95DE-B5F4E0CA7A2A}"/>
              </a:ext>
            </a:extLst>
          </p:cNvPr>
          <p:cNvSpPr txBox="1"/>
          <p:nvPr/>
        </p:nvSpPr>
        <p:spPr>
          <a:xfrm>
            <a:off x="5634505" y="2953720"/>
            <a:ext cx="5888049" cy="1329327"/>
          </a:xfrm>
          <a:prstGeom prst="roundRect">
            <a:avLst>
              <a:gd name="adj" fmla="val 17994"/>
            </a:avLst>
          </a:prstGeom>
          <a:solidFill>
            <a:schemeClr val="tx1"/>
          </a:solidFill>
          <a:ln w="38100">
            <a:solidFill>
              <a:srgbClr val="FF99CC"/>
            </a:solidFill>
            <a:prstDash val="lgDash"/>
          </a:ln>
        </p:spPr>
        <p:txBody>
          <a:bodyPr wrap="square" rtlCol="0">
            <a:spAutoFit/>
          </a:bodyPr>
          <a:lstStyle/>
          <a:p>
            <a:pPr algn="just">
              <a:lnSpc>
                <a:spcPct val="85000"/>
              </a:lnSpc>
            </a:pPr>
            <a:r>
              <a:rPr lang="vi-VN" sz="2800" dirty="0">
                <a:solidFill>
                  <a:srgbClr val="FF0066"/>
                </a:solidFill>
                <a:latin typeface="Times New Roman" panose="02020603050405020304" pitchFamily="18" charset="0"/>
                <a:ea typeface="Cambria" panose="02040503050406030204" pitchFamily="18" charset="0"/>
                <a:cs typeface="Times New Roman" panose="02020603050405020304" pitchFamily="18" charset="0"/>
              </a:rPr>
              <a:t>Việc liên tục kể về bản thân khiến cho người khác không có cơ hội giới thiệu về bản </a:t>
            </a:r>
            <a:r>
              <a:rPr lang="vi-VN" sz="2800" dirty="0"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rPr>
              <a:t>thân</a:t>
            </a:r>
            <a:r>
              <a:rPr lang="en-US" sz="2800" dirty="0" smtClean="0">
                <a:solidFill>
                  <a:srgbClr val="FF0066"/>
                </a:solidFill>
                <a:latin typeface="Times New Roman" panose="02020603050405020304" pitchFamily="18" charset="0"/>
                <a:ea typeface="Cambria" panose="02040503050406030204" pitchFamily="18" charset="0"/>
                <a:cs typeface="Times New Roman" panose="02020603050405020304" pitchFamily="18" charset="0"/>
              </a:rPr>
              <a:t>.</a:t>
            </a:r>
            <a:endParaRPr lang="en-US" sz="13800" b="1" dirty="0">
              <a:solidFill>
                <a:srgbClr val="FF006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153C45A-B5D6-449D-95DE-B5F4E0CA7A2A}"/>
              </a:ext>
            </a:extLst>
          </p:cNvPr>
          <p:cNvSpPr txBox="1"/>
          <p:nvPr/>
        </p:nvSpPr>
        <p:spPr>
          <a:xfrm>
            <a:off x="5752279" y="4681730"/>
            <a:ext cx="5888049" cy="1329327"/>
          </a:xfrm>
          <a:prstGeom prst="roundRect">
            <a:avLst>
              <a:gd name="adj" fmla="val 17994"/>
            </a:avLst>
          </a:prstGeom>
          <a:solidFill>
            <a:schemeClr val="tx1"/>
          </a:solidFill>
          <a:ln w="38100">
            <a:solidFill>
              <a:srgbClr val="336699"/>
            </a:solidFill>
            <a:prstDash val="lgDash"/>
          </a:ln>
        </p:spPr>
        <p:txBody>
          <a:bodyPr wrap="square" rtlCol="0">
            <a:spAutoFit/>
          </a:bodyPr>
          <a:lstStyle/>
          <a:p>
            <a:pPr algn="just">
              <a:lnSpc>
                <a:spcPct val="85000"/>
              </a:lnSpc>
            </a:pPr>
            <a:r>
              <a:rPr lang="vi-VN" sz="2800" dirty="0">
                <a:solidFill>
                  <a:srgbClr val="336699"/>
                </a:solidFill>
                <a:latin typeface="Times New Roman" panose="02020603050405020304" pitchFamily="18" charset="0"/>
                <a:ea typeface="Cambria" panose="02040503050406030204" pitchFamily="18" charset="0"/>
                <a:cs typeface="Times New Roman" panose="02020603050405020304" pitchFamily="18" charset="0"/>
              </a:rPr>
              <a:t>Việc luôn tỏ ra mình thông minh, tài giỏi khiến cho bản thân trở thành một người tự kiêu, ngạo </a:t>
            </a:r>
            <a:r>
              <a:rPr lang="vi-VN" sz="2800"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mạn</a:t>
            </a:r>
            <a:r>
              <a:rPr lang="en-US" sz="2800" dirty="0" smtClean="0">
                <a:solidFill>
                  <a:srgbClr val="336699"/>
                </a:solidFill>
                <a:latin typeface="Times New Roman" panose="02020603050405020304" pitchFamily="18" charset="0"/>
                <a:ea typeface="Cambria" panose="02040503050406030204" pitchFamily="18" charset="0"/>
                <a:cs typeface="Times New Roman" panose="02020603050405020304" pitchFamily="18" charset="0"/>
              </a:rPr>
              <a:t>.</a:t>
            </a:r>
            <a:endParaRPr lang="en-US" sz="13800" b="1" dirty="0">
              <a:solidFill>
                <a:srgbClr val="336699"/>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7" name="Group 6"/>
          <p:cNvGrpSpPr/>
          <p:nvPr/>
        </p:nvGrpSpPr>
        <p:grpSpPr>
          <a:xfrm>
            <a:off x="596092" y="1172879"/>
            <a:ext cx="4095110" cy="1424710"/>
            <a:chOff x="437702" y="1116338"/>
            <a:chExt cx="4095110" cy="1424710"/>
          </a:xfrm>
        </p:grpSpPr>
        <p:sp>
          <p:nvSpPr>
            <p:cNvPr id="8"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9" name="TextBox 8"/>
            <p:cNvSpPr txBox="1"/>
            <p:nvPr/>
          </p:nvSpPr>
          <p:spPr>
            <a:xfrm>
              <a:off x="532359" y="1156053"/>
              <a:ext cx="3935138" cy="1384995"/>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c. Chỉ trò chuyện với người quen khi đến môi trường mới.</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634964" y="2848685"/>
            <a:ext cx="4095110" cy="1391732"/>
            <a:chOff x="437702" y="1116338"/>
            <a:chExt cx="4095110" cy="1391732"/>
          </a:xfrm>
        </p:grpSpPr>
        <p:sp>
          <p:nvSpPr>
            <p:cNvPr id="11"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2" name="TextBox 11"/>
            <p:cNvSpPr txBox="1"/>
            <p:nvPr/>
          </p:nvSpPr>
          <p:spPr>
            <a:xfrm>
              <a:off x="662988" y="1358537"/>
              <a:ext cx="3644538"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e. Liên tục kể với bạn về bản thân mình.</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3" name="Group 12"/>
          <p:cNvGrpSpPr/>
          <p:nvPr/>
        </p:nvGrpSpPr>
        <p:grpSpPr>
          <a:xfrm>
            <a:off x="566336" y="4557469"/>
            <a:ext cx="4232366" cy="1331639"/>
            <a:chOff x="413285" y="1155527"/>
            <a:chExt cx="4119527" cy="1331639"/>
          </a:xfrm>
        </p:grpSpPr>
        <p:sp>
          <p:nvSpPr>
            <p:cNvPr id="14" name="矩形: 圆角 11">
              <a:extLst>
                <a:ext uri="{FF2B5EF4-FFF2-40B4-BE49-F238E27FC236}">
                  <a16:creationId xmlns:a16="http://schemas.microsoft.com/office/drawing/2014/main" id="{3ACF7974-899B-4EB0-B7ED-143926AC71B9}"/>
                </a:ext>
              </a:extLst>
            </p:cNvPr>
            <p:cNvSpPr/>
            <p:nvPr/>
          </p:nvSpPr>
          <p:spPr>
            <a:xfrm>
              <a:off x="437702" y="1155527"/>
              <a:ext cx="4095110" cy="1331639"/>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方正卡通简体" panose="03000509000000000000" pitchFamily="65" charset="-122"/>
                <a:cs typeface="Times New Roman" panose="02020603050405020304" pitchFamily="18" charset="0"/>
              </a:endParaRPr>
            </a:p>
          </p:txBody>
        </p:sp>
        <p:sp>
          <p:nvSpPr>
            <p:cNvPr id="15" name="TextBox 14"/>
            <p:cNvSpPr txBox="1"/>
            <p:nvPr/>
          </p:nvSpPr>
          <p:spPr>
            <a:xfrm>
              <a:off x="413285" y="1250912"/>
              <a:ext cx="4081691" cy="954107"/>
            </a:xfrm>
            <a:prstGeom prst="rect">
              <a:avLst/>
            </a:prstGeom>
            <a:noFill/>
          </p:spPr>
          <p:txBody>
            <a:bodyPr wrap="square" rtlCol="0">
              <a:spAutoFit/>
            </a:bodyPr>
            <a:lstStyle/>
            <a:p>
              <a:pPr algn="ctr"/>
              <a:r>
                <a:rPr lang="en-US" sz="2800" smtClean="0">
                  <a:latin typeface="Times New Roman" panose="02020603050405020304" pitchFamily="18" charset="0"/>
                  <a:ea typeface="Cambria" panose="02040503050406030204" pitchFamily="18" charset="0"/>
                  <a:cs typeface="Times New Roman" panose="02020603050405020304" pitchFamily="18" charset="0"/>
                </a:rPr>
                <a:t>h. Luôn tỏ ra mình là người thông minh, tài giỏi. </a:t>
              </a:r>
              <a:endParaRPr lang="en-US" sz="2800">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6" name="Right Arrow 15"/>
          <p:cNvSpPr/>
          <p:nvPr/>
        </p:nvSpPr>
        <p:spPr>
          <a:xfrm>
            <a:off x="4981362" y="1833825"/>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Right Arrow 16"/>
          <p:cNvSpPr/>
          <p:nvPr/>
        </p:nvSpPr>
        <p:spPr>
          <a:xfrm>
            <a:off x="4863587" y="3583651"/>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Right Arrow 17"/>
          <p:cNvSpPr/>
          <p:nvPr/>
        </p:nvSpPr>
        <p:spPr>
          <a:xfrm>
            <a:off x="4955235" y="518751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4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543A0B-E972-0D4A-B032-08CCCFDD452B}"/>
              </a:ext>
            </a:extLst>
          </p:cNvPr>
          <p:cNvGrpSpPr/>
          <p:nvPr/>
        </p:nvGrpSpPr>
        <p:grpSpPr>
          <a:xfrm>
            <a:off x="2429164" y="152280"/>
            <a:ext cx="8220364" cy="1089834"/>
            <a:chOff x="7055427" y="1629300"/>
            <a:chExt cx="4741382" cy="4487272"/>
          </a:xfrm>
        </p:grpSpPr>
        <p:sp>
          <p:nvSpPr>
            <p:cNvPr id="5"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dirty="0" smtClean="0">
                  <a:latin typeface="Times New Roman" panose="02020603050405020304" pitchFamily="18" charset="0"/>
                  <a:ea typeface="Cambria" panose="02040503050406030204" pitchFamily="18" charset="0"/>
                  <a:cs typeface="Times New Roman" panose="02020603050405020304" pitchFamily="18" charset="0"/>
                </a:rPr>
                <a:t>2. </a:t>
              </a:r>
              <a:r>
                <a:rPr lang="vi-VN" sz="3000" b="1" dirty="0">
                  <a:latin typeface="Times New Roman" panose="02020603050405020304" pitchFamily="18" charset="0"/>
                  <a:ea typeface="Cambria" panose="02040503050406030204" pitchFamily="18" charset="0"/>
                  <a:cs typeface="Times New Roman" panose="02020603050405020304" pitchFamily="18" charset="0"/>
                </a:rPr>
                <a:t>Nhận xét về thái độ, hành vi của các bạn trong những trường hợp dưới đây:</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7" name="Group 6"/>
          <p:cNvGrpSpPr/>
          <p:nvPr/>
        </p:nvGrpSpPr>
        <p:grpSpPr>
          <a:xfrm>
            <a:off x="518224" y="1421772"/>
            <a:ext cx="11215084" cy="1309333"/>
            <a:chOff x="352697" y="1737358"/>
            <a:chExt cx="11215084" cy="2430985"/>
          </a:xfrm>
        </p:grpSpPr>
        <p:sp>
          <p:nvSpPr>
            <p:cNvPr id="8" name="Rounded Rectangle 7"/>
            <p:cNvSpPr/>
            <p:nvPr/>
          </p:nvSpPr>
          <p:spPr>
            <a:xfrm>
              <a:off x="352697" y="1737360"/>
              <a:ext cx="11215084" cy="2430983"/>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 Cả nhà Linh đi nghỉ mát với gia đình cá cô chú cùng cơ quan của bố. Ở đó, có rất nhiều bạn cùng lứa tuổi nhưng Linh cảm thấy không thoải mái và tỏ ra không thích chơi cùng các bạn.</a:t>
              </a:r>
              <a:endParaRPr lang="en-US" sz="2600" i="1">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0" name="Group 9"/>
          <p:cNvGrpSpPr/>
          <p:nvPr/>
        </p:nvGrpSpPr>
        <p:grpSpPr>
          <a:xfrm>
            <a:off x="518224" y="2910764"/>
            <a:ext cx="11215084" cy="1292662"/>
            <a:chOff x="352697" y="1737358"/>
            <a:chExt cx="11215084" cy="2400033"/>
          </a:xfrm>
        </p:grpSpPr>
        <p:sp>
          <p:nvSpPr>
            <p:cNvPr id="11" name="Rounded Rectangle 10"/>
            <p:cNvSpPr/>
            <p:nvPr/>
          </p:nvSpPr>
          <p:spPr>
            <a:xfrm>
              <a:off x="352697" y="1737360"/>
              <a:ext cx="11215084" cy="2273193"/>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 Nghỉ hè, Tuấn được bố mẹ cho về quê thăm ông bà. Thấy các bạn ở quê chơi nhiều trò chơi rất vui và lạ, Tuấn chủ động làm quen và nhờ các bạn hướng dẫn để cùng chơi. </a:t>
              </a:r>
              <a:endParaRPr lang="en-US" sz="2600" i="1">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3" name="Group 12"/>
          <p:cNvGrpSpPr/>
          <p:nvPr/>
        </p:nvGrpSpPr>
        <p:grpSpPr>
          <a:xfrm>
            <a:off x="507008" y="4247480"/>
            <a:ext cx="11215084" cy="994697"/>
            <a:chOff x="352697" y="1737359"/>
            <a:chExt cx="11215084" cy="1846813"/>
          </a:xfrm>
        </p:grpSpPr>
        <p:sp>
          <p:nvSpPr>
            <p:cNvPr id="14" name="Rounded Rectangle 13"/>
            <p:cNvSpPr/>
            <p:nvPr/>
          </p:nvSpPr>
          <p:spPr>
            <a:xfrm>
              <a:off x="352697" y="1737359"/>
              <a:ext cx="11215084" cy="1846813"/>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657165"/>
            </a:xfrm>
            <a:prstGeom prst="rect">
              <a:avLst/>
            </a:prstGeom>
            <a:noFill/>
          </p:spPr>
          <p:txBody>
            <a:bodyPr wrap="square" rtlCol="0">
              <a:spAutoFit/>
            </a:bodyPr>
            <a:lstStyle/>
            <a:p>
              <a:pPr algn="just"/>
              <a:r>
                <a:rPr lang="en-US" sz="2600" i="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 Tâm cùng mẹ đến chơi nhà cô Hoa. Cô có con gái bằng tuổi Tâm. Vì là lần đầu đến chơi nên Tâm chỉ dám thì thầm hỏi mẹ về bạn ấy.</a:t>
              </a:r>
              <a:endParaRPr lang="en-US" sz="2600" i="1">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6" name="Group 15"/>
          <p:cNvGrpSpPr/>
          <p:nvPr/>
        </p:nvGrpSpPr>
        <p:grpSpPr>
          <a:xfrm>
            <a:off x="492540" y="5341482"/>
            <a:ext cx="11215084" cy="1292662"/>
            <a:chOff x="352697" y="1737358"/>
            <a:chExt cx="11215084" cy="2400032"/>
          </a:xfrm>
        </p:grpSpPr>
        <p:sp>
          <p:nvSpPr>
            <p:cNvPr id="17" name="Rounded Rectangle 16"/>
            <p:cNvSpPr/>
            <p:nvPr/>
          </p:nvSpPr>
          <p:spPr>
            <a:xfrm>
              <a:off x="352697" y="1737360"/>
              <a:ext cx="11215084" cy="2400030"/>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2400032"/>
            </a:xfrm>
            <a:prstGeom prst="rect">
              <a:avLst/>
            </a:prstGeom>
            <a:noFill/>
          </p:spPr>
          <p:txBody>
            <a:bodyPr wrap="square" rtlCol="0">
              <a:spAutoFit/>
            </a:bodyPr>
            <a:lstStyle/>
            <a:p>
              <a:pPr algn="just"/>
              <a:r>
                <a:rPr lang="en-US" sz="2600" i="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d. Mặc dù là thành viên mới tham gia vào câu lạc bộ bóng đá nhưng Thanh không ngại giới thiệu bản thân và cùng trao đổi về chủ đề bóng đá với các bạn một cách vui vẻ.</a:t>
              </a:r>
              <a:endParaRPr lang="en-US" sz="2600" i="1">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2078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6947" y="876828"/>
            <a:ext cx="11215084" cy="1554482"/>
            <a:chOff x="352697" y="1737358"/>
            <a:chExt cx="11215084" cy="1554482"/>
          </a:xfrm>
        </p:grpSpPr>
        <p:sp>
          <p:nvSpPr>
            <p:cNvPr id="5" name="Rounded Rectangle 4"/>
            <p:cNvSpPr/>
            <p:nvPr/>
          </p:nvSpPr>
          <p:spPr>
            <a:xfrm>
              <a:off x="352697" y="1737359"/>
              <a:ext cx="11215084" cy="1554481"/>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Cả</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Linh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nghỉ</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mát</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với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đình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cô</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chú</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cơ</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quan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của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bố</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Ở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đó</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có</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rất</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lứa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tuổi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Linh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cảm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thấy</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thoải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tỏ</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ra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30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53C45A-B5D6-449D-95DE-B5F4E0CA7A2A}"/>
              </a:ext>
            </a:extLst>
          </p:cNvPr>
          <p:cNvSpPr txBox="1"/>
          <p:nvPr/>
        </p:nvSpPr>
        <p:spPr>
          <a:xfrm>
            <a:off x="690383" y="3205109"/>
            <a:ext cx="10742852" cy="2301419"/>
          </a:xfrm>
          <a:prstGeom prst="roundRect">
            <a:avLst>
              <a:gd name="adj" fmla="val 17994"/>
            </a:avLst>
          </a:prstGeom>
          <a:solidFill>
            <a:schemeClr val="accent2">
              <a:lumMod val="20000"/>
              <a:lumOff val="80000"/>
            </a:schemeClr>
          </a:solidFill>
          <a:ln w="38100">
            <a:solidFill>
              <a:srgbClr val="FF0066"/>
            </a:solidFill>
            <a:prstDash val="lgDash"/>
          </a:ln>
        </p:spPr>
        <p:txBody>
          <a:bodyPr wrap="square" rtlCol="0">
            <a:spAutoFit/>
          </a:bodyPr>
          <a:lstStyle/>
          <a:p>
            <a:pPr algn="just"/>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Linh</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khó</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lập</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quan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hệ</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bè</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do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chưa</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thân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thiện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hoà</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đồng</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rPr>
              <a:t>chuyến</a:t>
            </a:r>
            <a:r>
              <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đi</a:t>
            </a:r>
            <a:r>
              <a:rPr lang="en-US" sz="32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vi-VN"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 ấy cứ tiếp tục như vậy sẽ khiến cho bản thân cảm thấy chán nản trong suốt kì nghỉ mát vì không có bạn chơi </a:t>
            </a:r>
            <a:r>
              <a:rPr lang="vi-VN" sz="32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200" b="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411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8157" y="977421"/>
            <a:ext cx="11215084" cy="1554482"/>
            <a:chOff x="352697" y="1737358"/>
            <a:chExt cx="11215084" cy="1554482"/>
          </a:xfrm>
        </p:grpSpPr>
        <p:sp>
          <p:nvSpPr>
            <p:cNvPr id="5" name="Rounded Rectangle 4"/>
            <p:cNvSpPr/>
            <p:nvPr/>
          </p:nvSpPr>
          <p:spPr>
            <a:xfrm>
              <a:off x="352697" y="1737359"/>
              <a:ext cx="11215084" cy="1554481"/>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Nghỉ</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hè</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Tuấn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bố</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mẹ</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cho</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về</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quê</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thăm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ông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Thấy</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ở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quê</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trò</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rất</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vui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lạ</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Tuấn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chủ</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làm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quen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nhờ</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hướng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dẫn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để</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endParaRPr lang="en-US" sz="30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53C45A-B5D6-449D-95DE-B5F4E0CA7A2A}"/>
              </a:ext>
            </a:extLst>
          </p:cNvPr>
          <p:cNvSpPr txBox="1"/>
          <p:nvPr/>
        </p:nvSpPr>
        <p:spPr>
          <a:xfrm>
            <a:off x="764273" y="3269763"/>
            <a:ext cx="10742852" cy="2851011"/>
          </a:xfrm>
          <a:prstGeom prst="roundRect">
            <a:avLst>
              <a:gd name="adj" fmla="val 17994"/>
            </a:avLst>
          </a:prstGeom>
          <a:solidFill>
            <a:schemeClr val="accent2">
              <a:lumMod val="20000"/>
              <a:lumOff val="80000"/>
            </a:schemeClr>
          </a:solidFill>
          <a:ln w="38100">
            <a:solidFill>
              <a:srgbClr val="FF0066"/>
            </a:solidFill>
            <a:prstDash val="lgDash"/>
          </a:ln>
        </p:spPr>
        <p:txBody>
          <a:bodyPr wrap="square" rtlCol="0">
            <a:spAutoFit/>
          </a:bodyPr>
          <a:lstStyle/>
          <a:p>
            <a:pPr algn="just"/>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chủ</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quen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bắt</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Tuấn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đã</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lập</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hệ</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bè</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một</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môi</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mới</a:t>
            </a:r>
            <a:r>
              <a:rPr lang="en-US" sz="32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Hành động của Tuấn giúp bạn ấy có thêm nhiều bạn mới. Hơn nữa, bạn ấy cũng sẽ được các bạn mới hướng dẫn chơi những trò chơi mới lạ, hấp dẫn.</a:t>
            </a:r>
            <a:endPar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156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2221" y="1057144"/>
            <a:ext cx="11215084" cy="1154595"/>
            <a:chOff x="352697" y="1737359"/>
            <a:chExt cx="11215084" cy="1154595"/>
          </a:xfrm>
        </p:grpSpPr>
        <p:sp>
          <p:nvSpPr>
            <p:cNvPr id="5" name="Rounded Rectangle 4"/>
            <p:cNvSpPr/>
            <p:nvPr/>
          </p:nvSpPr>
          <p:spPr>
            <a:xfrm>
              <a:off x="352697" y="1737359"/>
              <a:ext cx="11215084" cy="1154595"/>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352697" y="1776547"/>
              <a:ext cx="11154428" cy="1015663"/>
            </a:xfrm>
            <a:prstGeom prst="rect">
              <a:avLst/>
            </a:prstGeom>
            <a:noFill/>
          </p:spPr>
          <p:txBody>
            <a:bodyPr wrap="square" rtlCol="0">
              <a:spAutoFit/>
            </a:bodyPr>
            <a:lstStyle/>
            <a:p>
              <a:pPr algn="just"/>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Tâm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mẹ</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cô</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Hoa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Cô</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có</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con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bằng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tuổi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Tâm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Vì</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lần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đầu</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nên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Tâm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chỉ</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dám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thì</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thầm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hỏi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mẹ</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về</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ấy</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30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53C45A-B5D6-449D-95DE-B5F4E0CA7A2A}"/>
              </a:ext>
            </a:extLst>
          </p:cNvPr>
          <p:cNvSpPr txBox="1"/>
          <p:nvPr/>
        </p:nvSpPr>
        <p:spPr>
          <a:xfrm>
            <a:off x="688337" y="2987852"/>
            <a:ext cx="10742852" cy="2301419"/>
          </a:xfrm>
          <a:prstGeom prst="roundRect">
            <a:avLst>
              <a:gd name="adj" fmla="val 17994"/>
            </a:avLst>
          </a:prstGeom>
          <a:solidFill>
            <a:schemeClr val="accent2">
              <a:lumMod val="20000"/>
              <a:lumOff val="80000"/>
            </a:schemeClr>
          </a:solidFill>
          <a:ln w="38100">
            <a:solidFill>
              <a:srgbClr val="FF0066"/>
            </a:solidFill>
            <a:prstDash val="lgDash"/>
          </a:ln>
        </p:spPr>
        <p:txBody>
          <a:bodyPr wrap="square" rtlCol="0">
            <a:spAutoFit/>
          </a:bodyPr>
          <a:lstStyle/>
          <a:p>
            <a:pPr algn="just"/>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Tâm</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tỏ</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ra</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dè</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dặt</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thiếu</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chủ</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việc</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làm</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quen</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kết</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con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gái</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cô</a:t>
            </a:r>
            <a:r>
              <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Hoa</a:t>
            </a:r>
            <a:r>
              <a:rPr lang="en-US" sz="3200" b="1" dirty="0" smtClean="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vi-VN"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Hành động của Tâm còn hơi rụt rè. Bạn nên chủ động làm quen với con gái của cô Hoa. Nếu chủ động thì bạn ấy sẽ có thêm một người bạn </a:t>
            </a:r>
            <a:r>
              <a:rPr lang="vi-VN" sz="3200" b="1" dirty="0" smtClean="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mới</a:t>
            </a:r>
            <a:r>
              <a:rPr lang="en-US" sz="3200" b="1" dirty="0" smtClean="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1108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4068" y="1091210"/>
            <a:ext cx="11215084" cy="1554482"/>
            <a:chOff x="352697" y="1737358"/>
            <a:chExt cx="11215084" cy="1554482"/>
          </a:xfrm>
          <a:solidFill>
            <a:schemeClr val="accent3">
              <a:lumMod val="60000"/>
              <a:lumOff val="40000"/>
            </a:schemeClr>
          </a:solidFill>
        </p:grpSpPr>
        <p:sp>
          <p:nvSpPr>
            <p:cNvPr id="5" name="Rounded Rectangle 4"/>
            <p:cNvSpPr/>
            <p:nvPr/>
          </p:nvSpPr>
          <p:spPr>
            <a:xfrm>
              <a:off x="352697" y="1737359"/>
              <a:ext cx="11215084" cy="1554481"/>
            </a:xfrm>
            <a:prstGeom prst="roundRect">
              <a:avLst/>
            </a:prstGeom>
            <a:grp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grpFill/>
          </p:spPr>
          <p:txBody>
            <a:bodyPr wrap="square" rtlCol="0">
              <a:spAutoFit/>
            </a:bodyPr>
            <a:lstStyle/>
            <a:p>
              <a:pPr algn="just"/>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d.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Mặc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dù</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thành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viên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mới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tham</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gia</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vào</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câu</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lạc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bộ</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bóng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đá</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Thanh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không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ngại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giới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thiệu</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bản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thân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và</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cùng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trao</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đổi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về</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chủ</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đề</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bóng</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đá</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với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bạn</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một</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cách</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vui</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3000" i="1" dirty="0" err="1"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vẻ</a:t>
              </a:r>
              <a:r>
                <a:rPr lang="en-US" sz="3000" i="1" dirty="0" smtClean="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3000" i="1"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53C45A-B5D6-449D-95DE-B5F4E0CA7A2A}"/>
              </a:ext>
            </a:extLst>
          </p:cNvPr>
          <p:cNvSpPr txBox="1"/>
          <p:nvPr/>
        </p:nvSpPr>
        <p:spPr>
          <a:xfrm>
            <a:off x="720184" y="3418926"/>
            <a:ext cx="10742852" cy="2301419"/>
          </a:xfrm>
          <a:prstGeom prst="roundRect">
            <a:avLst>
              <a:gd name="adj" fmla="val 17994"/>
            </a:avLst>
          </a:prstGeom>
          <a:solidFill>
            <a:schemeClr val="accent2">
              <a:lumMod val="20000"/>
              <a:lumOff val="80000"/>
            </a:schemeClr>
          </a:solidFill>
          <a:ln w="38100">
            <a:solidFill>
              <a:srgbClr val="FF0066"/>
            </a:solidFill>
            <a:prstDash val="lgDash"/>
          </a:ln>
        </p:spPr>
        <p:txBody>
          <a:bodyPr wrap="square" rtlCol="0">
            <a:spAutoFit/>
          </a:bodyPr>
          <a:lstStyle/>
          <a:p>
            <a:pPr algn="just"/>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Mặc</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dù</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là</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thành</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viên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mới</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nhưng</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Thanh</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đã</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thiết</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lập</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quan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hệ</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bè</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trong</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lạc</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bộ</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bóng</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đá</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bằng</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tự</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tin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giới</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thiệu</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bản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thân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và</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trò</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chủ</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đề</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yêu</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thích</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cùng</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bạn</a:t>
            </a:r>
            <a:r>
              <a:rPr lang="en-US"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en-US" sz="48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5931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34</TotalTime>
  <Words>1417</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微软雅黑</vt:lpstr>
      <vt:lpstr>宋体</vt:lpstr>
      <vt:lpstr>Arial</vt:lpstr>
      <vt:lpstr>Cambria</vt:lpstr>
      <vt:lpstr>Century Gothic</vt:lpstr>
      <vt:lpstr>Times New Roman</vt:lpstr>
      <vt:lpstr>Wingdings 3</vt:lpstr>
      <vt:lpstr>字魂179号-正酷波波体</vt:lpstr>
      <vt:lpstr>方正卡通简体</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35</cp:revision>
  <dcterms:created xsi:type="dcterms:W3CDTF">2025-02-19T13:59:41Z</dcterms:created>
  <dcterms:modified xsi:type="dcterms:W3CDTF">2025-02-19T14:34:02Z</dcterms:modified>
</cp:coreProperties>
</file>