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7"/>
  </p:notesMasterIdLst>
  <p:sldIdLst>
    <p:sldId id="3408" r:id="rId3"/>
    <p:sldId id="3258" r:id="rId4"/>
    <p:sldId id="3306" r:id="rId5"/>
    <p:sldId id="8686" r:id="rId6"/>
  </p:sldIdLst>
  <p:sldSz cx="12192000" cy="6858000"/>
  <p:notesSz cx="6858000" cy="9144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131"/>
    <a:srgbClr val="376A6D"/>
    <a:srgbClr val="231F20"/>
    <a:srgbClr val="2A3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2025/3/18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extLst>
      <p:ext uri="{BB962C8B-B14F-4D97-AF65-F5344CB8AC3E}">
        <p14:creationId xmlns:p14="http://schemas.microsoft.com/office/powerpoint/2010/main" val="354403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val="29540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2961674-FFE2-44D0-9D75-08C535A914E3}" type="slidenum">
              <a:rPr lang="zh-CN" altLang="en-US" smtClean="0"/>
              <a:pPr>
                <a:defRPr/>
              </a:pPr>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3</a:t>
            </a:fld>
            <a:endParaRPr lang="zh-CN" altLang="en-US"/>
          </a:p>
        </p:txBody>
      </p:sp>
    </p:spTree>
    <p:extLst>
      <p:ext uri="{BB962C8B-B14F-4D97-AF65-F5344CB8AC3E}">
        <p14:creationId xmlns:p14="http://schemas.microsoft.com/office/powerpoint/2010/main" val="24500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811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96725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885388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EB24AEC-BE2A-42CF-BFA4-34F06C7639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sp>
        <p:nvSpPr>
          <p:cNvPr id="3" name="矩形 2">
            <a:extLst>
              <a:ext uri="{FF2B5EF4-FFF2-40B4-BE49-F238E27FC236}">
                <a16:creationId xmlns:a16="http://schemas.microsoft.com/office/drawing/2014/main" id="{F11C7441-041D-4C9B-8977-39947833F6DE}"/>
              </a:ext>
            </a:extLst>
          </p:cNvPr>
          <p:cNvSpPr/>
          <p:nvPr userDrawn="1"/>
        </p:nvSpPr>
        <p:spPr>
          <a:xfrm>
            <a:off x="182876" y="182880"/>
            <a:ext cx="11826244" cy="649224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 name="矩形 3">
            <a:extLst>
              <a:ext uri="{FF2B5EF4-FFF2-40B4-BE49-F238E27FC236}">
                <a16:creationId xmlns:a16="http://schemas.microsoft.com/office/drawing/2014/main" id="{869B1F2A-B8DB-4BED-A430-3032C0F10962}"/>
              </a:ext>
            </a:extLst>
          </p:cNvPr>
          <p:cNvSpPr/>
          <p:nvPr userDrawn="1"/>
        </p:nvSpPr>
        <p:spPr>
          <a:xfrm>
            <a:off x="354571" y="350520"/>
            <a:ext cx="11502150" cy="6093300"/>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98178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001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7644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60419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60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370">
              <a:defRPr/>
            </a:pPr>
            <a:r>
              <a:rPr lang="zh-CN" altLang="en-US" sz="1733"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37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370">
              <a:defRPr/>
            </a:pPr>
            <a:endParaRPr lang="zh-CN" altLang="en-US" sz="1867"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2025/3/18</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2637041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C64F-BB0E-46F2-9665-AC646217F765}"/>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E8F543C-4C25-45DA-97C4-A4538DDE1BE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65E11B0-E8BD-4B09-ADC3-175AADECFCC9}"/>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5" name="Footer Placeholder 4">
            <a:extLst>
              <a:ext uri="{FF2B5EF4-FFF2-40B4-BE49-F238E27FC236}">
                <a16:creationId xmlns:a16="http://schemas.microsoft.com/office/drawing/2014/main" id="{ED897AC5-D535-47BC-98EF-3804FC64B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579B6-B31A-477C-9DB7-9D8E4F8756A2}"/>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400263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FF83-F809-42FF-9FEB-4BFFEAFAF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F5949-4E7E-48FF-B602-C5558D2FE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79CA-3D95-4D01-9CB8-86F627DEB89F}"/>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5" name="Footer Placeholder 4">
            <a:extLst>
              <a:ext uri="{FF2B5EF4-FFF2-40B4-BE49-F238E27FC236}">
                <a16:creationId xmlns:a16="http://schemas.microsoft.com/office/drawing/2014/main" id="{B61F4B45-0A24-449E-94DD-D8D1D64CF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3E3FE-901E-4C74-8D8B-C5A3C74A03C1}"/>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65237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74546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FC0E-7026-45A2-B0CB-01DC12824A5E}"/>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D7A02222-9AE0-4290-B885-07CE16F79D34}"/>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1A188-0C64-4FCB-9638-303E11F4C2FC}"/>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5" name="Footer Placeholder 4">
            <a:extLst>
              <a:ext uri="{FF2B5EF4-FFF2-40B4-BE49-F238E27FC236}">
                <a16:creationId xmlns:a16="http://schemas.microsoft.com/office/drawing/2014/main" id="{A3B4011D-2A52-44D8-A9CB-662B504E6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37A55-3880-456A-B24C-F77EFAA37CA9}"/>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683423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C0B8-F44B-480B-8B3C-4D4197C75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0D039-53DF-4570-ABF3-8379F690EE53}"/>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C527F3-8498-4AFA-BA4F-86F419B1F078}"/>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7D2CA-F65A-4E17-85A6-1CD7FF6D1D2B}"/>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6" name="Footer Placeholder 5">
            <a:extLst>
              <a:ext uri="{FF2B5EF4-FFF2-40B4-BE49-F238E27FC236}">
                <a16:creationId xmlns:a16="http://schemas.microsoft.com/office/drawing/2014/main" id="{1DE8BC47-1ED5-4EC3-BE25-9EE69D675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DD507-0815-4267-8314-71B2BB48B6A7}"/>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401032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8962-4BAE-4FB7-A4EF-A3F478BED27D}"/>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31A9A-4F6E-4F01-BFB4-0453C96172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75B4B3A-B30A-4A45-A7DD-D34577EAB64C}"/>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BC11C-D7A1-4DE3-9AF3-B7AD14546AFB}"/>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7B64C53E-360E-46CC-AB85-CBD9F8B15B85}"/>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511F0-5A9C-4734-BC7C-5DB736D2306B}"/>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8" name="Footer Placeholder 7">
            <a:extLst>
              <a:ext uri="{FF2B5EF4-FFF2-40B4-BE49-F238E27FC236}">
                <a16:creationId xmlns:a16="http://schemas.microsoft.com/office/drawing/2014/main" id="{A4E596FE-24F7-45C7-A6A6-8F4DEC6965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B7F18C-EC0B-488B-A3B7-CD61FC9B8FCC}"/>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43022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95DF-BF10-4FC6-B18E-0F9540292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D64AA-33B4-4DE5-BCA3-B928352CA40A}"/>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4" name="Footer Placeholder 3">
            <a:extLst>
              <a:ext uri="{FF2B5EF4-FFF2-40B4-BE49-F238E27FC236}">
                <a16:creationId xmlns:a16="http://schemas.microsoft.com/office/drawing/2014/main" id="{E761DD4D-614B-4D2D-94F9-85C596B15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2D72DA-95E2-43AC-B79E-94036A7E4A08}"/>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22790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D94F4-4DCD-424E-A3B0-6CF388921A0F}"/>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3" name="Footer Placeholder 2">
            <a:extLst>
              <a:ext uri="{FF2B5EF4-FFF2-40B4-BE49-F238E27FC236}">
                <a16:creationId xmlns:a16="http://schemas.microsoft.com/office/drawing/2014/main" id="{5E4B59CF-2C0E-4116-AE7A-3F77E55D4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73A3ED-8154-4E23-9794-36BF0262E1C2}"/>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62987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778D-5F70-4437-8D68-4FEB0E6F424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FB844B98-A5C7-4362-AA94-C5C0BB8A1C35}"/>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3C0BD-CE03-4A66-BCFE-2093D07B828A}"/>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462CAC6-A985-4E51-9A17-1F3B80FD5129}"/>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6" name="Footer Placeholder 5">
            <a:extLst>
              <a:ext uri="{FF2B5EF4-FFF2-40B4-BE49-F238E27FC236}">
                <a16:creationId xmlns:a16="http://schemas.microsoft.com/office/drawing/2014/main" id="{BC9826F6-3C6F-4C6C-9C6D-57F61947E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E6E47-C10C-4834-89D0-97D3186AC3EC}"/>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481049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DF18-CE41-4D1D-AD29-6406F59A997F}"/>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97173E0A-12FF-4C8C-B7E2-1B8E6C0D311B}"/>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DFE48B44-FA62-4BC6-9047-A8C80EE6A3F7}"/>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D84CA3DD-4DF7-49A3-8E16-7D25AB50202B}"/>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6" name="Footer Placeholder 5">
            <a:extLst>
              <a:ext uri="{FF2B5EF4-FFF2-40B4-BE49-F238E27FC236}">
                <a16:creationId xmlns:a16="http://schemas.microsoft.com/office/drawing/2014/main" id="{1F598B4B-9E5A-43C2-8C53-74D80624A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D0094-9D12-4762-85AD-35F0DEBCD8A4}"/>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1132284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D12-4488-44FC-AAF1-4722F5FF6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4E2A-1B7D-4E4A-A335-63A48B2BA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72AA6-1E99-41D0-969C-9A7795C4C052}"/>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5" name="Footer Placeholder 4">
            <a:extLst>
              <a:ext uri="{FF2B5EF4-FFF2-40B4-BE49-F238E27FC236}">
                <a16:creationId xmlns:a16="http://schemas.microsoft.com/office/drawing/2014/main" id="{852DA436-9EA7-4F04-8E6F-668600AE6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4B2AC-3B32-41CF-8FC0-3C2E6FBE64A3}"/>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796945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57572-F7CD-414A-B6E8-E8E9D3882456}"/>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09426-A716-45F5-80F1-30E16024C32D}"/>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12F-3784-49D9-80E9-B53CC3648D93}"/>
              </a:ext>
            </a:extLst>
          </p:cNvPr>
          <p:cNvSpPr>
            <a:spLocks noGrp="1"/>
          </p:cNvSpPr>
          <p:nvPr>
            <p:ph type="dt" sz="half" idx="10"/>
          </p:nvPr>
        </p:nvSpPr>
        <p:spPr/>
        <p:txBody>
          <a:bodyPr/>
          <a:lstStyle/>
          <a:p>
            <a:fld id="{858E4EFA-8564-4BBA-B33A-0AE029A904D5}" type="datetimeFigureOut">
              <a:rPr lang="en-US" smtClean="0"/>
              <a:t>3/18/2025</a:t>
            </a:fld>
            <a:endParaRPr lang="en-US"/>
          </a:p>
        </p:txBody>
      </p:sp>
      <p:sp>
        <p:nvSpPr>
          <p:cNvPr id="5" name="Footer Placeholder 4">
            <a:extLst>
              <a:ext uri="{FF2B5EF4-FFF2-40B4-BE49-F238E27FC236}">
                <a16:creationId xmlns:a16="http://schemas.microsoft.com/office/drawing/2014/main" id="{D785CC08-13F7-4C84-AF3B-0BCFE8169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E4314-CDD8-4767-905F-A6C2114D0223}"/>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457881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415053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80927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63349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5497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86564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50271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390718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75777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2025/3/18</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0532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FE65FF90-E838-272B-A6C8-D7AD68E0C97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636337" y="180485"/>
            <a:ext cx="1393792" cy="1393792"/>
          </a:xfrm>
          <a:prstGeom prst="rect">
            <a:avLst/>
          </a:prstGeom>
        </p:spPr>
      </p:pic>
    </p:spTree>
    <p:extLst>
      <p:ext uri="{BB962C8B-B14F-4D97-AF65-F5344CB8AC3E}">
        <p14:creationId xmlns:p14="http://schemas.microsoft.com/office/powerpoint/2010/main" val="399281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2D68548-5FBE-42C9-AE40-1A1507E8B14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0825CAB-E290-477C-9E46-23261BD08D9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EDF8F-EC68-4A76-9CEE-FA48721E9BDC}"/>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CDA6D-F8D9-456F-A0BC-441A2D1EAC13}"/>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858E4EFA-8564-4BBA-B33A-0AE029A904D5}" type="datetimeFigureOut">
              <a:rPr lang="en-US" smtClean="0"/>
              <a:t>3/18/2025</a:t>
            </a:fld>
            <a:endParaRPr lang="en-US"/>
          </a:p>
        </p:txBody>
      </p:sp>
      <p:sp>
        <p:nvSpPr>
          <p:cNvPr id="5" name="Footer Placeholder 4">
            <a:extLst>
              <a:ext uri="{FF2B5EF4-FFF2-40B4-BE49-F238E27FC236}">
                <a16:creationId xmlns:a16="http://schemas.microsoft.com/office/drawing/2014/main" id="{A86DDA0E-7E05-499C-A487-85D1C5E1E4C6}"/>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31136E-7A47-43AB-B0D5-2CA7B2092207}"/>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6C44E4BE-4E6A-400A-8D15-49AD800E386C}" type="slidenum">
              <a:rPr lang="en-US" smtClean="0"/>
              <a:t>‹#›</a:t>
            </a:fld>
            <a:endParaRPr lang="en-US"/>
          </a:p>
        </p:txBody>
      </p:sp>
    </p:spTree>
    <p:extLst>
      <p:ext uri="{BB962C8B-B14F-4D97-AF65-F5344CB8AC3E}">
        <p14:creationId xmlns:p14="http://schemas.microsoft.com/office/powerpoint/2010/main" val="59752272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A9A529-97C1-9F48-837A-C4B1CD6BE81E}"/>
              </a:ext>
            </a:extLst>
          </p:cNvPr>
          <p:cNvSpPr txBox="1"/>
          <p:nvPr/>
        </p:nvSpPr>
        <p:spPr>
          <a:xfrm>
            <a:off x="733323" y="1531546"/>
            <a:ext cx="10873804" cy="4093428"/>
          </a:xfrm>
          <a:prstGeom prst="rect">
            <a:avLst/>
          </a:prstGeom>
          <a:noFill/>
        </p:spPr>
        <p:txBody>
          <a:bodyPr wrap="square" rtlCol="0">
            <a:spAutoFit/>
          </a:bodyPr>
          <a:lstStyle/>
          <a:p>
            <a:pPr algn="just" defTabSz="1219170"/>
            <a:r>
              <a:rPr lang="en-US" sz="2000" dirty="0">
                <a:solidFill>
                  <a:prstClr val="black"/>
                </a:solidFill>
                <a:latin typeface="Cambria" panose="02040503050406030204" pitchFamily="18" charset="0"/>
                <a:ea typeface="Cambria" panose="02040503050406030204" pitchFamily="18" charset="0"/>
              </a:rPr>
              <a:t>   </a:t>
            </a:r>
            <a:r>
              <a:rPr lang="vi-VN" sz="2000" dirty="0">
                <a:solidFill>
                  <a:prstClr val="black"/>
                </a:solidFill>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defTabSz="1219170"/>
            <a:r>
              <a:rPr lang="vi-VN" sz="2000" dirty="0">
                <a:solidFill>
                  <a:prstClr val="black"/>
                </a:solidFill>
                <a:latin typeface="Cambria" panose="02040503050406030204" pitchFamily="18" charset="0"/>
                <a:ea typeface="Cambria" panose="02040503050406030204" pitchFamily="18" charset="0"/>
              </a:rPr>
              <a:t>   Xuống tàu, chúng tôi hỏi thăm đường đến nhà thầy, một ngôi nhà nhỏ cuối làng. Bố nhẹ nhàng gõ cửa. Ra mở cửa là một cụ già râu tóc đã bạc.</a:t>
            </a:r>
          </a:p>
          <a:p>
            <a:pPr algn="just" defTabSz="1219170"/>
            <a:r>
              <a:rPr lang="vi-VN" sz="2000" dirty="0">
                <a:solidFill>
                  <a:prstClr val="black"/>
                </a:solidFill>
                <a:latin typeface="Cambria" panose="02040503050406030204" pitchFamily="18" charset="0"/>
                <a:ea typeface="Cambria" panose="02040503050406030204" pitchFamily="18" charset="0"/>
              </a:rPr>
              <a:t>   – Con chào thầy ạ! – Bố vừa nói vừa bỏ mũ ra.</a:t>
            </a:r>
          </a:p>
          <a:p>
            <a:pPr algn="just" defTabSz="1219170"/>
            <a:r>
              <a:rPr lang="vi-VN" sz="2000" dirty="0">
                <a:solidFill>
                  <a:prstClr val="black"/>
                </a:solidFill>
                <a:latin typeface="Cambria" panose="02040503050406030204" pitchFamily="18" charset="0"/>
                <a:ea typeface="Cambria" panose="02040503050406030204" pitchFamily="18" charset="0"/>
              </a:rPr>
              <a:t>   – Chào anh. Xin lỗi, anh là...</a:t>
            </a:r>
          </a:p>
          <a:p>
            <a:pPr algn="just" defTabSz="1219170"/>
            <a:r>
              <a:rPr lang="vi-VN" sz="2000" dirty="0">
                <a:solidFill>
                  <a:prstClr val="black"/>
                </a:solidFill>
                <a:latin typeface="Cambria" panose="02040503050406030204" pitchFamily="18" charset="0"/>
                <a:ea typeface="Cambria" panose="02040503050406030204" pitchFamily="18" charset="0"/>
              </a:rPr>
              <a:t>   – Con là An-béc-tô, học trò cũ của thầy. Con đến thăm thầy ạ.</a:t>
            </a:r>
          </a:p>
          <a:p>
            <a:pPr algn="just" defTabSz="1219170"/>
            <a:r>
              <a:rPr lang="vi-VN" sz="2000" dirty="0">
                <a:solidFill>
                  <a:prstClr val="black"/>
                </a:solidFill>
                <a:latin typeface="Cambria" panose="02040503050406030204" pitchFamily="18" charset="0"/>
                <a:ea typeface="Cambria" panose="02040503050406030204" pitchFamily="18" charset="0"/>
              </a:rPr>
              <a:t>   – Thật hân hạnh quá! Nhưng... anh học với tôi hồi nào nhỉ?</a:t>
            </a:r>
          </a:p>
          <a:p>
            <a:pPr algn="just" defTabSz="1219170"/>
            <a:r>
              <a:rPr lang="vi-VN" sz="2000" dirty="0">
                <a:solidFill>
                  <a:prstClr val="black"/>
                </a:solidFill>
                <a:latin typeface="Cambria" panose="02040503050406030204" pitchFamily="18" charset="0"/>
                <a:ea typeface="Cambria" panose="02040503050406030204" pitchFamily="18" charset="0"/>
              </a:rPr>
              <a:t>   Bố nói tên lớp và ngày bố vào trường. Cụ cúi đầu suy nghĩ rồi bỗng ngẩng lên:</a:t>
            </a:r>
          </a:p>
          <a:p>
            <a:pPr algn="just" defTabSz="1219170"/>
            <a:r>
              <a:rPr lang="vi-VN" sz="2000" dirty="0">
                <a:solidFill>
                  <a:prstClr val="black"/>
                </a:solidFill>
                <a:latin typeface="Cambria" panose="02040503050406030204" pitchFamily="18" charset="0"/>
                <a:ea typeface="Cambria" panose="02040503050406030204" pitchFamily="18" charset="0"/>
              </a:rPr>
              <a:t>   – An-béc-tô Bốt-ti-ni?</a:t>
            </a:r>
          </a:p>
          <a:p>
            <a:pPr algn="just" defTabSz="1219170"/>
            <a:r>
              <a:rPr lang="vi-VN" sz="2000" dirty="0">
                <a:solidFill>
                  <a:prstClr val="black"/>
                </a:solidFill>
                <a:latin typeface="Cambria" panose="02040503050406030204" pitchFamily="18" charset="0"/>
                <a:ea typeface="Cambria" panose="02040503050406030204" pitchFamily="18" charset="0"/>
              </a:rPr>
              <a:t>   – Đúng ạ! – Bố đưa cả hai tay về phía cụ.</a:t>
            </a:r>
          </a:p>
          <a:p>
            <a:pPr algn="just" defTabSz="1219170"/>
            <a:r>
              <a:rPr lang="vi-VN" sz="2000" dirty="0">
                <a:solidFill>
                  <a:prstClr val="black"/>
                </a:solidFill>
                <a:latin typeface="Cambria" panose="02040503050406030204" pitchFamily="18" charset="0"/>
                <a:ea typeface="Cambria" panose="02040503050406030204" pitchFamily="18" charset="0"/>
              </a:rPr>
              <a:t>   Cụ bước tới ôm hôn bố và nói:</a:t>
            </a:r>
          </a:p>
          <a:p>
            <a:pPr algn="just" defTabSz="1219170"/>
            <a:r>
              <a:rPr lang="vi-VN" sz="2000" dirty="0">
                <a:solidFill>
                  <a:prstClr val="black"/>
                </a:solidFill>
                <a:latin typeface="Cambria" panose="02040503050406030204" pitchFamily="18" charset="0"/>
                <a:ea typeface="Cambria" panose="02040503050406030204" pitchFamily="18" charset="0"/>
              </a:rPr>
              <a:t>   – Xin mời vào nhà.</a:t>
            </a:r>
          </a:p>
        </p:txBody>
      </p:sp>
      <p:pic>
        <p:nvPicPr>
          <p:cNvPr id="12" name="Picture 2" descr="Number png images | PNGWing">
            <a:extLst>
              <a:ext uri="{FF2B5EF4-FFF2-40B4-BE49-F238E27FC236}">
                <a16:creationId xmlns:a16="http://schemas.microsoft.com/office/drawing/2014/main" id="{9905791A-1C95-439F-18B5-9D748E5D3AE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93" b="23169" l="1196" r="11848">
                        <a14:foregroundMark x1="6739" y1="7324" x2="7174" y2="13154"/>
                        <a14:foregroundMark x1="7391" y1="8969" x2="7500" y2="21226"/>
                        <a14:foregroundMark x1="7500" y1="21226" x2="7609" y2="21226"/>
                        <a14:foregroundMark x1="7609" y1="21226" x2="7826" y2="20628"/>
                        <a14:foregroundMark x1="6522" y1="8371" x2="7065" y2="13901"/>
                        <a14:foregroundMark x1="7391" y1="7324" x2="7826" y2="9716"/>
                        <a14:foregroundMark x1="6957" y1="5680" x2="6848" y2="7623"/>
                        <a14:foregroundMark x1="6413" y1="5232" x2="7500" y2="15845"/>
                        <a14:foregroundMark x1="7500" y1="15845" x2="7609" y2="15994"/>
                        <a14:foregroundMark x1="7065" y1="14200" x2="7065" y2="17489"/>
                        <a14:foregroundMark x1="6630" y1="10463" x2="7174" y2="21973"/>
                        <a14:foregroundMark x1="7174" y1="21973" x2="9674" y2="22422"/>
                        <a14:foregroundMark x1="8804" y1="14200" x2="8804" y2="17040"/>
                        <a14:foregroundMark x1="7283" y1="4335" x2="7174" y2="9865"/>
                        <a14:foregroundMark x1="5435" y1="6726" x2="8152" y2="8969"/>
                        <a14:foregroundMark x1="6739" y1="5979" x2="6413" y2="5531"/>
                        <a14:foregroundMark x1="5435" y1="5531" x2="6848" y2="7025"/>
                        <a14:foregroundMark x1="6957" y1="10164" x2="7935" y2="19432"/>
                        <a14:foregroundMark x1="7935" y1="19432" x2="6413" y2="21674"/>
                        <a14:foregroundMark x1="5326" y1="20179" x2="8370" y2="21824"/>
                        <a14:foregroundMark x1="5761" y1="19880" x2="7717" y2="22272"/>
                        <a14:foregroundMark x1="8152" y1="20777" x2="9239" y2="22422"/>
                        <a14:foregroundMark x1="9348" y1="21674" x2="8043" y2="22720"/>
                        <a14:foregroundMark x1="8370" y1="18834" x2="8478" y2="20179"/>
                        <a14:foregroundMark x1="7609" y1="16442" x2="8043" y2="23019"/>
                        <a14:foregroundMark x1="10000" y1="21674" x2="8043" y2="22123"/>
                        <a14:foregroundMark x1="9674" y1="22123" x2="7826" y2="22123"/>
                        <a14:foregroundMark x1="9130" y1="22272" x2="7935" y2="22571"/>
                        <a14:foregroundMark x1="8587" y1="22571" x2="10000" y2="22720"/>
                        <a14:foregroundMark x1="9565" y1="22422" x2="7935" y2="23169"/>
                      </a14:backgroundRemoval>
                    </a14:imgEffect>
                  </a14:imgLayer>
                </a14:imgProps>
              </a:ext>
              <a:ext uri="{28A0092B-C50C-407E-A947-70E740481C1C}">
                <a14:useLocalDpi xmlns:a14="http://schemas.microsoft.com/office/drawing/2010/main" val="0"/>
              </a:ext>
            </a:extLst>
          </a:blip>
          <a:srcRect t="-1280" r="86723" b="76145"/>
          <a:stretch/>
        </p:blipFill>
        <p:spPr bwMode="auto">
          <a:xfrm>
            <a:off x="838542" y="342379"/>
            <a:ext cx="705351" cy="9708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05E46FAD-112A-ABF6-3C4A-B2060F056C81}"/>
              </a:ext>
            </a:extLst>
          </p:cNvPr>
          <p:cNvCxnSpPr>
            <a:cxnSpLocks/>
          </p:cNvCxnSpPr>
          <p:nvPr/>
        </p:nvCxnSpPr>
        <p:spPr>
          <a:xfrm flipH="1">
            <a:off x="11160371" y="5868695"/>
            <a:ext cx="372531" cy="49808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74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BD336CE-1089-F31D-1955-B88BE26DFE4E}"/>
              </a:ext>
            </a:extLst>
          </p:cNvPr>
          <p:cNvSpPr txBox="1"/>
          <p:nvPr/>
        </p:nvSpPr>
        <p:spPr>
          <a:xfrm>
            <a:off x="659097" y="1438934"/>
            <a:ext cx="10873804" cy="4293483"/>
          </a:xfrm>
          <a:prstGeom prst="rect">
            <a:avLst/>
          </a:prstGeom>
          <a:noFill/>
        </p:spPr>
        <p:txBody>
          <a:bodyPr wrap="square" rtlCol="0">
            <a:spAutoFit/>
          </a:bodyPr>
          <a:lstStyle/>
          <a:p>
            <a:pPr algn="just" defTabSz="121917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Một tuần rồi một tháng trôi qua, chậu đất vẫn im lìm, không có cây nào mọc lên cả. Có lẽ hạt táo chỉ nảy mầm  Chúng tôi vào nhà và ngồi xuống ghế yên lặng. Cụ nhìn bố tôi một lần nữa rồi nói to:</a:t>
            </a:r>
          </a:p>
          <a:p>
            <a:pPr algn="just" defTabSz="1219170">
              <a:defRPr/>
            </a:pPr>
            <a:r>
              <a:rPr lang="vi-VN" sz="2100" dirty="0">
                <a:solidFill>
                  <a:prstClr val="black"/>
                </a:solidFill>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pPr algn="just" defTabSz="121917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Cụ trò chuyện cùng bố tôi như chưa hề xa cách. Bỗng cụ đứng dậy: </a:t>
            </a:r>
          </a:p>
          <a:p>
            <a:pPr algn="just" defTabSz="1219170">
              <a:defRPr/>
            </a:pPr>
            <a:r>
              <a:rPr lang="vi-VN" sz="2100" dirty="0">
                <a:solidFill>
                  <a:prstClr val="black"/>
                </a:solidFill>
                <a:latin typeface="Cambria" panose="02040503050406030204" pitchFamily="18" charset="0"/>
                <a:ea typeface="Cambria" panose="02040503050406030204" pitchFamily="18" charset="0"/>
              </a:rPr>
              <a:t>   – Tôi dành cho anh một bất ngờ đây.</a:t>
            </a:r>
          </a:p>
          <a:p>
            <a:pPr algn="just" defTabSz="1219170">
              <a:defRPr/>
            </a:pPr>
            <a:r>
              <a:rPr lang="vi-VN" sz="2100" dirty="0">
                <a:solidFill>
                  <a:prstClr val="black"/>
                </a:solidFill>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a:t>
            </a:r>
            <a:r>
              <a:rPr lang="en-US" sz="2100" dirty="0">
                <a:solidFill>
                  <a:prstClr val="black"/>
                </a:solidFill>
                <a:latin typeface="Cambria" panose="02040503050406030204" pitchFamily="18" charset="0"/>
                <a:ea typeface="Cambria" panose="02040503050406030204" pitchFamily="18" charset="0"/>
              </a:rPr>
              <a:t>ỉ</a:t>
            </a:r>
            <a:r>
              <a:rPr lang="vi-VN" sz="2100" dirty="0">
                <a:solidFill>
                  <a:prstClr val="black"/>
                </a:solidFill>
                <a:latin typeface="Cambria" panose="02040503050406030204" pitchFamily="18" charset="0"/>
                <a:ea typeface="Cambria" panose="02040503050406030204" pitchFamily="18" charset="0"/>
              </a:rPr>
              <a:t>m cười. Rồi bố cúi xuống hôn vào trang giấy, mắt </a:t>
            </a:r>
            <a:r>
              <a:rPr lang="en-US" sz="2100" dirty="0">
                <a:solidFill>
                  <a:prstClr val="black"/>
                </a:solidFill>
                <a:latin typeface="Cambria" panose="02040503050406030204" pitchFamily="18" charset="0"/>
                <a:ea typeface="Cambria" panose="02040503050406030204" pitchFamily="18" charset="0"/>
              </a:rPr>
              <a:t>rung </a:t>
            </a:r>
            <a:r>
              <a:rPr lang="en-US" sz="2100" dirty="0" err="1">
                <a:solidFill>
                  <a:prstClr val="black"/>
                </a:solidFill>
                <a:latin typeface="Cambria" panose="02040503050406030204" pitchFamily="18" charset="0"/>
                <a:ea typeface="Cambria" panose="02040503050406030204" pitchFamily="18" charset="0"/>
              </a:rPr>
              <a:t>rưng</a:t>
            </a:r>
            <a:endParaRPr lang="vi-VN" sz="2100" dirty="0">
              <a:solidFill>
                <a:prstClr val="black"/>
              </a:solidFill>
              <a:latin typeface="Cambria" panose="02040503050406030204" pitchFamily="18" charset="0"/>
              <a:ea typeface="Cambria" panose="02040503050406030204" pitchFamily="18" charset="0"/>
            </a:endParaRPr>
          </a:p>
          <a:p>
            <a:pPr algn="just" defTabSz="1219170">
              <a:defRPr/>
            </a:pPr>
            <a:r>
              <a:rPr lang="vi-VN" sz="2100" dirty="0">
                <a:solidFill>
                  <a:prstClr val="black"/>
                </a:solidFill>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pic>
        <p:nvPicPr>
          <p:cNvPr id="14" name="Picture 2" descr="Number png images | PNGWing">
            <a:extLst>
              <a:ext uri="{FF2B5EF4-FFF2-40B4-BE49-F238E27FC236}">
                <a16:creationId xmlns:a16="http://schemas.microsoft.com/office/drawing/2014/main" id="{40BDFB21-17DC-3E89-43C9-412198CCAB8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93" b="22123" l="21522" r="35000">
                        <a14:foregroundMark x1="31196" y1="8221" x2="32283" y2="11659"/>
                        <a14:foregroundMark x1="31196" y1="6876" x2="32283" y2="11510"/>
                        <a14:foregroundMark x1="31848" y1="8371" x2="31630" y2="10463"/>
                        <a14:foregroundMark x1="27283" y1="5531" x2="24565" y2="7773"/>
                        <a14:foregroundMark x1="29130" y1="9118" x2="29674" y2="11211"/>
                        <a14:foregroundMark x1="27717" y1="8670" x2="27174" y2="10164"/>
                        <a14:foregroundMark x1="29674" y1="8819" x2="30543" y2="13752"/>
                        <a14:foregroundMark x1="29674" y1="15396" x2="27935" y2="17190"/>
                        <a14:foregroundMark x1="27065" y1="21226" x2="32935" y2="21525"/>
                        <a14:foregroundMark x1="30217" y1="21674" x2="31957" y2="22123"/>
                        <a14:foregroundMark x1="28913" y1="20329" x2="30217" y2="20628"/>
                        <a14:foregroundMark x1="28913" y1="12556" x2="29565" y2="14798"/>
                        <a14:foregroundMark x1="31087" y1="8670" x2="31304" y2="14051"/>
                        <a14:foregroundMark x1="31196" y1="9417" x2="30435" y2="13154"/>
                      </a14:backgroundRemoval>
                    </a14:imgEffect>
                  </a14:imgLayer>
                </a14:imgProps>
              </a:ext>
              <a:ext uri="{28A0092B-C50C-407E-A947-70E740481C1C}">
                <a14:useLocalDpi xmlns:a14="http://schemas.microsoft.com/office/drawing/2010/main" val="0"/>
              </a:ext>
            </a:extLst>
          </a:blip>
          <a:srcRect l="20011" r="63306" b="76145"/>
          <a:stretch/>
        </p:blipFill>
        <p:spPr bwMode="auto">
          <a:xfrm>
            <a:off x="422940" y="463825"/>
            <a:ext cx="937845" cy="97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77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8A878B-0567-79AE-092A-D02667C9FE5D}"/>
              </a:ext>
            </a:extLst>
          </p:cNvPr>
          <p:cNvSpPr/>
          <p:nvPr/>
        </p:nvSpPr>
        <p:spPr>
          <a:xfrm>
            <a:off x="743258" y="1318979"/>
            <a:ext cx="10533794" cy="3416320"/>
          </a:xfrm>
          <a:prstGeom prst="rect">
            <a:avLst/>
          </a:prstGeom>
        </p:spPr>
        <p:txBody>
          <a:bodyPr wrap="square">
            <a:spAutoFit/>
          </a:bodyPr>
          <a:lstStyle/>
          <a:p>
            <a:pPr lvl="0" algn="just">
              <a:defRPr/>
            </a:pPr>
            <a:r>
              <a:rPr lang="en-US" sz="54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Hôm qua,</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bố rủ tôi đi tàu</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đến thăm người thầy đầu tiên của bố,</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thầy Cơ- rô-xét–ti,</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năm nay đã tám mươi tuổi</a:t>
            </a:r>
            <a:r>
              <a:rPr lang="vi-VN" sz="5400" dirty="0">
                <a:solidFill>
                  <a:schemeClr val="accent6"/>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4707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583887-A2AB-8011-53C4-517AF54639B2}"/>
              </a:ext>
            </a:extLst>
          </p:cNvPr>
          <p:cNvSpPr txBox="1"/>
          <p:nvPr/>
        </p:nvSpPr>
        <p:spPr>
          <a:xfrm>
            <a:off x="668806" y="2117491"/>
            <a:ext cx="10761194" cy="352175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50000"/>
              </a:lnSpc>
              <a:spcBef>
                <a:spcPts val="1200"/>
              </a:spcBef>
              <a:spcAft>
                <a:spcPts val="1200"/>
              </a:spcAft>
              <a:defRPr/>
            </a:pPr>
            <a:endParaRPr kumimoji="0" lang="en-US" sz="4400" b="1" i="0" u="none" strike="noStrike" kern="1200" cap="none" spc="0" normalizeH="0" baseline="0" noProof="0" dirty="0">
              <a:ln>
                <a:noFill/>
              </a:ln>
              <a:solidFill>
                <a:srgbClr val="703316"/>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9954E70-413F-174C-D936-1797544CA3EC}"/>
              </a:ext>
            </a:extLst>
          </p:cNvPr>
          <p:cNvSpPr txBox="1"/>
          <p:nvPr/>
        </p:nvSpPr>
        <p:spPr>
          <a:xfrm>
            <a:off x="827095" y="2216843"/>
            <a:ext cx="10226800" cy="3416320"/>
          </a:xfrm>
          <a:prstGeom prst="rect">
            <a:avLst/>
          </a:prstGeom>
          <a:noFill/>
        </p:spPr>
        <p:txBody>
          <a:bodyPr wrap="square" rtlCol="0">
            <a:spAutoFit/>
          </a:bodyPr>
          <a:lstStyle/>
          <a:p>
            <a:pPr algn="just"/>
            <a:r>
              <a:rPr lang="en-US" sz="3600" b="1"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Câu chuyện kể về cuộc gặp gỡ đầy cảm động giữa người thầy giáo già và học trò cũ. Qua đó, câu chuyện muốn nói rằng: học trò luôn kính trọng và biết ơn thầy cô giáo đã dạy dỗ mình nên người. Thầy cô giáo cũng vô cùng thương yêu và dành cho học trò những điều tốt đẹp.</a:t>
            </a:r>
          </a:p>
        </p:txBody>
      </p:sp>
      <p:pic>
        <p:nvPicPr>
          <p:cNvPr id="6" name="Picture 5">
            <a:extLst>
              <a:ext uri="{FF2B5EF4-FFF2-40B4-BE49-F238E27FC236}">
                <a16:creationId xmlns:a16="http://schemas.microsoft.com/office/drawing/2014/main" id="{E6F1AA6A-F51A-078C-C11D-673B3AEC9327}"/>
              </a:ext>
            </a:extLst>
          </p:cNvPr>
          <p:cNvPicPr>
            <a:picLocks noChangeAspect="1"/>
          </p:cNvPicPr>
          <p:nvPr/>
        </p:nvPicPr>
        <p:blipFill>
          <a:blip r:embed="rId2"/>
          <a:stretch>
            <a:fillRect/>
          </a:stretch>
        </p:blipFill>
        <p:spPr>
          <a:xfrm>
            <a:off x="2599874" y="522338"/>
            <a:ext cx="6462320" cy="1121761"/>
          </a:xfrm>
          <a:prstGeom prst="rect">
            <a:avLst/>
          </a:prstGeom>
        </p:spPr>
      </p:pic>
    </p:spTree>
    <p:extLst>
      <p:ext uri="{BB962C8B-B14F-4D97-AF65-F5344CB8AC3E}">
        <p14:creationId xmlns:p14="http://schemas.microsoft.com/office/powerpoint/2010/main" val="4064900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4"/>
</p:tagLst>
</file>

<file path=ppt/theme/theme1.xml><?xml version="1.0" encoding="utf-8"?>
<a:theme xmlns:a="http://schemas.openxmlformats.org/drawingml/2006/main" name="千图网海量PPT模板www.58pic.com​​">
  <a:themeElements>
    <a:clrScheme name="自定义 1033">
      <a:dk1>
        <a:sysClr val="windowText" lastClr="000000"/>
      </a:dk1>
      <a:lt1>
        <a:sysClr val="window" lastClr="FFFFFF"/>
      </a:lt1>
      <a:dk2>
        <a:srgbClr val="5A6378"/>
      </a:dk2>
      <a:lt2>
        <a:srgbClr val="7F7F7F"/>
      </a:lt2>
      <a:accent1>
        <a:srgbClr val="C9934B"/>
      </a:accent1>
      <a:accent2>
        <a:srgbClr val="2F2F2F"/>
      </a:accent2>
      <a:accent3>
        <a:srgbClr val="C9934B"/>
      </a:accent3>
      <a:accent4>
        <a:srgbClr val="2F2F2F"/>
      </a:accent4>
      <a:accent5>
        <a:srgbClr val="C9934B"/>
      </a:accent5>
      <a:accent6>
        <a:srgbClr val="2F2F2F"/>
      </a:accent6>
      <a:hlink>
        <a:srgbClr val="168BBA"/>
      </a:hlink>
      <a:folHlink>
        <a:srgbClr val="680000"/>
      </a:folHlink>
    </a:clrScheme>
    <a:fontScheme name="espqpu33">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512</Words>
  <Application>Microsoft Office PowerPoint</Application>
  <PresentationFormat>Widescreen</PresentationFormat>
  <Paragraphs>22</Paragraphs>
  <Slides>4</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vt:i4>
      </vt:variant>
    </vt:vector>
  </HeadingPairs>
  <TitlesOfParts>
    <vt:vector size="16" baseType="lpstr">
      <vt:lpstr>等线</vt:lpstr>
      <vt:lpstr>微软雅黑</vt:lpstr>
      <vt:lpstr>Arial</vt:lpstr>
      <vt:lpstr>Calibri</vt:lpstr>
      <vt:lpstr>Calibri Light</vt:lpstr>
      <vt:lpstr>Cambria</vt:lpstr>
      <vt:lpstr>Lato Hairline</vt:lpstr>
      <vt:lpstr>Lato Light</vt:lpstr>
      <vt:lpstr>Lato Regular</vt:lpstr>
      <vt:lpstr>字魂59号-创粗黑</vt:lpstr>
      <vt:lpstr>千图网海量PPT模板www.58pic.com​​</vt:lpstr>
      <vt:lpstr>Custom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dc:title>
  <dc:creator>lenovo</dc:creator>
  <cp:lastModifiedBy>ha linh</cp:lastModifiedBy>
  <cp:revision>139</cp:revision>
  <dcterms:created xsi:type="dcterms:W3CDTF">2018-04-10T08:10:31Z</dcterms:created>
  <dcterms:modified xsi:type="dcterms:W3CDTF">2025-03-18T01:42:30Z</dcterms:modified>
</cp:coreProperties>
</file>