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282" r:id="rId4"/>
    <p:sldId id="264" r:id="rId5"/>
    <p:sldId id="262" r:id="rId6"/>
    <p:sldId id="265" r:id="rId7"/>
    <p:sldId id="266" r:id="rId8"/>
    <p:sldId id="267" r:id="rId9"/>
    <p:sldId id="330" r:id="rId10"/>
    <p:sldId id="3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290" autoAdjust="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177A1-7511-4536-A47B-07388187B11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F4B50-01CD-455D-9BDA-59BF64425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1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0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6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E710-961C-4977-978C-E1122BEE6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E977D-5FA3-4234-AB65-1D63D0CA4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5983B-546A-464D-A813-E24C908B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8C6A6-CBBC-446D-9E02-B706812F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A8272-073A-40A0-A9FE-A442848C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BDCB-7E61-48C9-B174-1F451728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7751-AF27-4343-93D1-73E389102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9BA33-A56B-45F8-AD29-29BD75B7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BE454-0D23-4C29-99D1-9A36A06E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8E6E-5B81-4FB8-A944-DA2F055D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5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B747-79C6-42AB-82D4-7D3F83D8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5F319-E096-48CF-9C77-1ED21D008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AE697-1F71-4732-A36A-6551BFD7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DE977-0311-4678-A120-BFD93950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D38CA-992C-401F-B1C3-CE25D986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71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0389-B66F-4310-8575-2003AEFC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2D64-3E17-465F-9AE1-9F2DB1B57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10C05-783B-47A8-B404-4FB0F241F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0F8A1-DD19-46D1-AA03-9B8A42AC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44CF5-3AAA-49EC-AA75-AD480CE7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EC7C4-9D71-4D2C-B8A1-3163469E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3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FD-2989-4504-A97A-339ADF956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F65DE-E59C-4F07-B091-1A1417D56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278C5-655A-4DDA-B522-51EB23C5B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D4CDE3-A121-4E7F-BA4C-57A72E7B9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AC2F6F-B373-4829-9E4F-313B4A4DF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E9641-2554-4511-9189-CFA52E91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0D0A0-8237-450B-BF18-A842E20A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D47FC-9AC5-47BD-A387-F4F20090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66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00F94-0596-4701-A156-6E5C2E54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72A26-9194-42A2-ABBB-C4023A4F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1E1D4-7220-4532-96B4-7919B0B8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007FD-35ED-48AC-9A70-D35521BF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F95C5BF-2658-4D06-8037-FFFEF43A3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243193" y="94727"/>
            <a:ext cx="1945532" cy="194553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43A0074-2E6B-49A2-BB02-D4A76CDC3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3396552" y="-400188"/>
            <a:ext cx="3063875" cy="306387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838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2F258B-18A2-4260-B9C4-630BC8AF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0A833-6A78-400F-BE66-9F29BB6C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AC2AD-AAEF-40D1-A7C9-AF53260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10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5AE83-500B-4334-8790-14B3D4EE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9C09-EA01-4B0A-83EA-BEA1C8F48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EDB7B-74DD-4EDF-BFBC-9E484474B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18AE7-C5CE-4791-8FC4-C2B398C3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17B40-3D82-4FFE-A42E-56D0BB85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EAD41-AD34-4C87-8668-9698E165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1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FB7E9-9B1C-4ECF-9075-522A74EE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0EAA11-11EA-40B2-A21C-D448A4577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0845C-8CD5-4D65-96C6-FA62631DC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8D563-39CA-4F37-BED3-7361BB20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34885-9AA1-4E74-A0AB-9D3EAECB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CBC2A-CA50-4A3A-A376-499E3AB3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48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A4127-CFC2-46CA-9D7B-E1FB80A7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36AA5-6073-4CC0-ADFE-5E141305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95BB2-B8B0-4B19-A058-36603B540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C45C3-68F2-403B-8B81-BE81D28B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2C0B1-F2C0-4F7B-87B3-3C80A86E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2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7C4E77-CE52-4A3B-8CDA-D4ADEA773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86DB6-BB72-4A96-8CD1-18CB85B81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62ABB-DB81-4AE4-A3AC-44581F10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88C653-3366-49D3-A0E9-180799559462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D0983-3F7F-4C11-93D8-F40CC683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C2A6E-C6FE-4901-A8B8-BC8FDB92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663998-84F4-4AB2-9856-F2490D20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9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2900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936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5552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7149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20/03/2026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962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20/03/2026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9992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20/03/2026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17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29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20/03/2026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4219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20/03/2026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870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20/03/2026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945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1415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20/03/2026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0793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01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974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949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8096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9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3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>
          <a:xfrm>
            <a:off x="9259889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E6FFA8D6-61CB-47CF-BA93-9D77189827BB}" type="datetime1">
              <a:rPr lang="en-US"/>
              <a:t>3/20/2026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1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619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5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2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5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5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8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71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C6A2B5D6-5D21-D4D9-4884-23F443B3798D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4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6.png"/><Relationship Id="rId5" Type="http://schemas.openxmlformats.org/officeDocument/2006/relationships/image" Target="../media/image6.svg"/><Relationship Id="rId10" Type="http://schemas.microsoft.com/office/2007/relationships/hdphoto" Target="../media/hdphoto1.wdp"/><Relationship Id="rId4" Type="http://schemas.openxmlformats.org/officeDocument/2006/relationships/image" Target="../media/image5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sv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2.sv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3.sv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2" name="Freeform 22"/>
          <p:cNvSpPr/>
          <p:nvPr/>
        </p:nvSpPr>
        <p:spPr>
          <a:xfrm>
            <a:off x="10964189" y="5335897"/>
            <a:ext cx="1493896" cy="1747247"/>
          </a:xfrm>
          <a:custGeom>
            <a:avLst/>
            <a:gdLst/>
            <a:ahLst/>
            <a:cxnLst/>
            <a:rect l="l" t="t" r="r" b="b"/>
            <a:pathLst>
              <a:path w="2240844" h="2620871">
                <a:moveTo>
                  <a:pt x="0" y="0"/>
                </a:moveTo>
                <a:lnTo>
                  <a:pt x="2240844" y="0"/>
                </a:lnTo>
                <a:lnTo>
                  <a:pt x="2240844" y="2620870"/>
                </a:lnTo>
                <a:lnTo>
                  <a:pt x="0" y="26208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3" name="Freeform 23"/>
          <p:cNvSpPr/>
          <p:nvPr/>
        </p:nvSpPr>
        <p:spPr>
          <a:xfrm rot="1783457">
            <a:off x="1683341" y="5562885"/>
            <a:ext cx="1527419" cy="2305539"/>
          </a:xfrm>
          <a:custGeom>
            <a:avLst/>
            <a:gdLst/>
            <a:ahLst/>
            <a:cxnLst/>
            <a:rect l="l" t="t" r="r" b="b"/>
            <a:pathLst>
              <a:path w="2291129" h="3458308">
                <a:moveTo>
                  <a:pt x="0" y="0"/>
                </a:moveTo>
                <a:lnTo>
                  <a:pt x="2291129" y="0"/>
                </a:lnTo>
                <a:lnTo>
                  <a:pt x="2291129" y="3458307"/>
                </a:lnTo>
                <a:lnTo>
                  <a:pt x="0" y="34583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Freeform 24"/>
          <p:cNvSpPr/>
          <p:nvPr/>
        </p:nvSpPr>
        <p:spPr>
          <a:xfrm rot="2092435">
            <a:off x="3927623" y="5612991"/>
            <a:ext cx="1608579" cy="1664764"/>
          </a:xfrm>
          <a:custGeom>
            <a:avLst/>
            <a:gdLst/>
            <a:ahLst/>
            <a:cxnLst/>
            <a:rect l="l" t="t" r="r" b="b"/>
            <a:pathLst>
              <a:path w="2412868" h="2497146">
                <a:moveTo>
                  <a:pt x="0" y="0"/>
                </a:moveTo>
                <a:lnTo>
                  <a:pt x="2412867" y="0"/>
                </a:lnTo>
                <a:lnTo>
                  <a:pt x="2412867" y="2497146"/>
                </a:lnTo>
                <a:lnTo>
                  <a:pt x="0" y="24971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6" name="Freeform 26"/>
          <p:cNvSpPr/>
          <p:nvPr/>
        </p:nvSpPr>
        <p:spPr>
          <a:xfrm rot="3174104">
            <a:off x="-619364" y="5602155"/>
            <a:ext cx="1747602" cy="1686436"/>
          </a:xfrm>
          <a:custGeom>
            <a:avLst/>
            <a:gdLst/>
            <a:ahLst/>
            <a:cxnLst/>
            <a:rect l="l" t="t" r="r" b="b"/>
            <a:pathLst>
              <a:path w="2621403" h="2529654">
                <a:moveTo>
                  <a:pt x="0" y="0"/>
                </a:moveTo>
                <a:lnTo>
                  <a:pt x="2621403" y="0"/>
                </a:lnTo>
                <a:lnTo>
                  <a:pt x="2621403" y="2529653"/>
                </a:lnTo>
                <a:lnTo>
                  <a:pt x="0" y="25296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7" name="Freeform 27"/>
          <p:cNvSpPr/>
          <p:nvPr/>
        </p:nvSpPr>
        <p:spPr>
          <a:xfrm>
            <a:off x="8343577" y="6109887"/>
            <a:ext cx="2189807" cy="922456"/>
          </a:xfrm>
          <a:custGeom>
            <a:avLst/>
            <a:gdLst/>
            <a:ahLst/>
            <a:cxnLst/>
            <a:rect l="l" t="t" r="r" b="b"/>
            <a:pathLst>
              <a:path w="3284710" h="1383684">
                <a:moveTo>
                  <a:pt x="0" y="0"/>
                </a:moveTo>
                <a:lnTo>
                  <a:pt x="3284710" y="0"/>
                </a:lnTo>
                <a:lnTo>
                  <a:pt x="3284710" y="1383684"/>
                </a:lnTo>
                <a:lnTo>
                  <a:pt x="0" y="1383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9" name="Freeform 29"/>
          <p:cNvSpPr/>
          <p:nvPr/>
        </p:nvSpPr>
        <p:spPr>
          <a:xfrm>
            <a:off x="7983702" y="4848009"/>
            <a:ext cx="1420617" cy="909195"/>
          </a:xfrm>
          <a:custGeom>
            <a:avLst/>
            <a:gdLst/>
            <a:ahLst/>
            <a:cxnLst/>
            <a:rect l="l" t="t" r="r" b="b"/>
            <a:pathLst>
              <a:path w="2130926" h="1363793">
                <a:moveTo>
                  <a:pt x="0" y="0"/>
                </a:moveTo>
                <a:lnTo>
                  <a:pt x="2130926" y="0"/>
                </a:lnTo>
                <a:lnTo>
                  <a:pt x="2130926" y="1363793"/>
                </a:lnTo>
                <a:lnTo>
                  <a:pt x="0" y="13637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1" name="Hình chữ nhật: Góc Tròn 29">
            <a:extLst>
              <a:ext uri="{FF2B5EF4-FFF2-40B4-BE49-F238E27FC236}">
                <a16:creationId xmlns:a16="http://schemas.microsoft.com/office/drawing/2014/main" id="{9ECAD972-91F1-BEA3-EB50-314DE7B39497}"/>
              </a:ext>
            </a:extLst>
          </p:cNvPr>
          <p:cNvSpPr/>
          <p:nvPr/>
        </p:nvSpPr>
        <p:spPr>
          <a:xfrm>
            <a:off x="511365" y="504825"/>
            <a:ext cx="9212237" cy="1323975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506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rgbClr val="002060"/>
                </a:solidFill>
              </a:rPr>
              <a:t>Thực phẩm chúng ta ăn uống hàng ngày cần đảm bảo những yêu cầu gì?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82" name="Hình ảnh 8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F2995A79-EBB4-C41E-9A21-DD4F6171D3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8379728" y="3529526"/>
            <a:ext cx="4401399" cy="332847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373BBA3-D628-6451-0C42-FB9D49CDD8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8125" y="1404327"/>
            <a:ext cx="13650940" cy="394872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89BD863-9364-4CDE-BAC7-C6A071C230E7}"/>
              </a:ext>
            </a:extLst>
          </p:cNvPr>
          <p:cNvSpPr txBox="1"/>
          <p:nvPr/>
        </p:nvSpPr>
        <p:spPr>
          <a:xfrm>
            <a:off x="1114425" y="2533650"/>
            <a:ext cx="6362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phẩm hằng ngày cần đảm bảo các yêu cầu: thực phẩm an toàn được nuôi trồng, chế biến và bảo quản hợp vệ sinh; có tem nhãn ghi nguồn gốc rõ ràng,....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7" name="Freeform 47"/>
          <p:cNvSpPr/>
          <p:nvPr/>
        </p:nvSpPr>
        <p:spPr>
          <a:xfrm rot="-950462">
            <a:off x="10825481" y="5756079"/>
            <a:ext cx="1361439" cy="1141907"/>
          </a:xfrm>
          <a:custGeom>
            <a:avLst/>
            <a:gdLst/>
            <a:ahLst/>
            <a:cxnLst/>
            <a:rect l="l" t="t" r="r" b="b"/>
            <a:pathLst>
              <a:path w="2042158" h="1712860">
                <a:moveTo>
                  <a:pt x="0" y="0"/>
                </a:moveTo>
                <a:lnTo>
                  <a:pt x="2042158" y="0"/>
                </a:lnTo>
                <a:lnTo>
                  <a:pt x="2042158" y="1712860"/>
                </a:lnTo>
                <a:lnTo>
                  <a:pt x="0" y="17128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8" name="Freeform 48"/>
          <p:cNvSpPr/>
          <p:nvPr/>
        </p:nvSpPr>
        <p:spPr>
          <a:xfrm rot="1414536">
            <a:off x="-334507" y="5412517"/>
            <a:ext cx="2490649" cy="2325643"/>
          </a:xfrm>
          <a:custGeom>
            <a:avLst/>
            <a:gdLst/>
            <a:ahLst/>
            <a:cxnLst/>
            <a:rect l="l" t="t" r="r" b="b"/>
            <a:pathLst>
              <a:path w="3735973" h="3488464">
                <a:moveTo>
                  <a:pt x="0" y="0"/>
                </a:moveTo>
                <a:lnTo>
                  <a:pt x="3735972" y="0"/>
                </a:lnTo>
                <a:lnTo>
                  <a:pt x="3735972" y="3488464"/>
                </a:lnTo>
                <a:lnTo>
                  <a:pt x="0" y="34884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6" name="组合 41">
            <a:extLst>
              <a:ext uri="{FF2B5EF4-FFF2-40B4-BE49-F238E27FC236}">
                <a16:creationId xmlns:a16="http://schemas.microsoft.com/office/drawing/2014/main" id="{0BB29809-F5C7-1CAF-5151-57927526E1E9}"/>
              </a:ext>
            </a:extLst>
          </p:cNvPr>
          <p:cNvGrpSpPr/>
          <p:nvPr/>
        </p:nvGrpSpPr>
        <p:grpSpPr>
          <a:xfrm>
            <a:off x="467833" y="181201"/>
            <a:ext cx="11398102" cy="1902782"/>
            <a:chOff x="1513192" y="1554345"/>
            <a:chExt cx="9542584" cy="2489152"/>
          </a:xfrm>
        </p:grpSpPr>
        <p:sp>
          <p:nvSpPr>
            <p:cNvPr id="57" name="Rectangle 4">
              <a:extLst>
                <a:ext uri="{FF2B5EF4-FFF2-40B4-BE49-F238E27FC236}">
                  <a16:creationId xmlns:a16="http://schemas.microsoft.com/office/drawing/2014/main" id="{21301E5C-548F-189D-9022-A70A26DDFE2C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4">
              <a:extLst>
                <a:ext uri="{FF2B5EF4-FFF2-40B4-BE49-F238E27FC236}">
                  <a16:creationId xmlns:a16="http://schemas.microsoft.com/office/drawing/2014/main" id="{1009E465-E252-3D64-2FB6-0B5BB45F26A6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60E597C-3096-7AEB-0E0C-803486F70651}"/>
              </a:ext>
            </a:extLst>
          </p:cNvPr>
          <p:cNvSpPr txBox="1"/>
          <p:nvPr/>
        </p:nvSpPr>
        <p:spPr>
          <a:xfrm>
            <a:off x="1105786" y="318978"/>
            <a:ext cx="10154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Quan sát hình 1 và lựa chọn những thực phẩm </a:t>
            </a:r>
            <a:r>
              <a:rPr lang="nl-NL" sz="32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có thể sử dụng để chế biến thức ăn an toàn. Giải thích được vì sao lại chọn những thực phẩm đó</a:t>
            </a:r>
            <a:endParaRPr lang="en-US" sz="32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4E197308-ADF7-04B7-64F9-AB5E727E8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742" y="2158086"/>
            <a:ext cx="6420625" cy="4551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7537127" y="-144451"/>
            <a:ext cx="1711313" cy="1469590"/>
          </a:xfrm>
          <a:custGeom>
            <a:avLst/>
            <a:gdLst/>
            <a:ahLst/>
            <a:cxnLst/>
            <a:rect l="l" t="t" r="r" b="b"/>
            <a:pathLst>
              <a:path w="2566970" h="2204385">
                <a:moveTo>
                  <a:pt x="0" y="0"/>
                </a:moveTo>
                <a:lnTo>
                  <a:pt x="2566969" y="0"/>
                </a:lnTo>
                <a:lnTo>
                  <a:pt x="2566969" y="2204385"/>
                </a:lnTo>
                <a:lnTo>
                  <a:pt x="0" y="2204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1338940">
            <a:off x="-139111" y="-443876"/>
            <a:ext cx="1608213" cy="1917393"/>
          </a:xfrm>
          <a:custGeom>
            <a:avLst/>
            <a:gdLst/>
            <a:ahLst/>
            <a:cxnLst/>
            <a:rect l="l" t="t" r="r" b="b"/>
            <a:pathLst>
              <a:path w="2412320" h="2876090">
                <a:moveTo>
                  <a:pt x="0" y="0"/>
                </a:moveTo>
                <a:lnTo>
                  <a:pt x="2412320" y="0"/>
                </a:lnTo>
                <a:lnTo>
                  <a:pt x="2412320" y="2876089"/>
                </a:lnTo>
                <a:lnTo>
                  <a:pt x="0" y="28760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rot="-1612450">
            <a:off x="11153622" y="-223185"/>
            <a:ext cx="797662" cy="1640436"/>
          </a:xfrm>
          <a:custGeom>
            <a:avLst/>
            <a:gdLst/>
            <a:ahLst/>
            <a:cxnLst/>
            <a:rect l="l" t="t" r="r" b="b"/>
            <a:pathLst>
              <a:path w="1196493" h="2460654">
                <a:moveTo>
                  <a:pt x="0" y="0"/>
                </a:moveTo>
                <a:lnTo>
                  <a:pt x="1196493" y="0"/>
                </a:lnTo>
                <a:lnTo>
                  <a:pt x="1196493" y="2460654"/>
                </a:lnTo>
                <a:lnTo>
                  <a:pt x="0" y="24606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3567946" y="0"/>
            <a:ext cx="1452499" cy="1194681"/>
          </a:xfrm>
          <a:custGeom>
            <a:avLst/>
            <a:gdLst/>
            <a:ahLst/>
            <a:cxnLst/>
            <a:rect l="l" t="t" r="r" b="b"/>
            <a:pathLst>
              <a:path w="2178749" h="1792021">
                <a:moveTo>
                  <a:pt x="0" y="0"/>
                </a:moveTo>
                <a:lnTo>
                  <a:pt x="2178749" y="0"/>
                </a:lnTo>
                <a:lnTo>
                  <a:pt x="2178749" y="1792021"/>
                </a:lnTo>
                <a:lnTo>
                  <a:pt x="0" y="17920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0C20A6-8325-F8C7-CFA8-8771BEC148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40" y="526976"/>
            <a:ext cx="4769146" cy="2900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8953ED-BDBD-269D-803F-101043C47F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418" y="3603440"/>
            <a:ext cx="4229764" cy="3119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1844026-765F-63D0-C2AC-EBA2A0DEA732}"/>
              </a:ext>
            </a:extLst>
          </p:cNvPr>
          <p:cNvSpPr/>
          <p:nvPr/>
        </p:nvSpPr>
        <p:spPr>
          <a:xfrm>
            <a:off x="5922335" y="1458269"/>
            <a:ext cx="5944436" cy="380484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Hình 1b,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d thực phẩm có thể sử dụng để chế biến thức ăn an toàn vì không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libri" panose="020F0502020204030204"/>
              </a:rPr>
              <a:t>bị dập, nát, thối, bảo quản hơp vệ sinh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4" name="组合 41">
            <a:extLst>
              <a:ext uri="{FF2B5EF4-FFF2-40B4-BE49-F238E27FC236}">
                <a16:creationId xmlns:a16="http://schemas.microsoft.com/office/drawing/2014/main" id="{FB7D048F-66A5-522D-3C63-29F3A84F737E}"/>
              </a:ext>
            </a:extLst>
          </p:cNvPr>
          <p:cNvGrpSpPr/>
          <p:nvPr/>
        </p:nvGrpSpPr>
        <p:grpSpPr>
          <a:xfrm>
            <a:off x="148856" y="435935"/>
            <a:ext cx="6145618" cy="5847907"/>
            <a:chOff x="1513192" y="1554345"/>
            <a:chExt cx="9542584" cy="2489152"/>
          </a:xfrm>
        </p:grpSpPr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8F5D92B9-F51E-D650-6EA2-9C9FD54B1B76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27273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A5E32480-8606-D78A-24D2-34BA2B68D1B2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26436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6F3CE3E-87A9-1F0D-7145-AE9BC52BD688}"/>
              </a:ext>
            </a:extLst>
          </p:cNvPr>
          <p:cNvSpPr txBox="1"/>
          <p:nvPr/>
        </p:nvSpPr>
        <p:spPr>
          <a:xfrm>
            <a:off x="563526" y="1180214"/>
            <a:ext cx="5263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 sát hình 2, thảo luận và xác định một số dấu hiệu của thực phẩm an toàn theo: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nuôi trồng, nguồn gốc xuất xứ của thực phẩm.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bày bán, bảo quản thực phẩm tươi sống và thực phẩm đã chế biến.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 chế biến thực phẩm.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005EB5E-080B-1D5F-5B69-A86B5BF56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596" y="1428464"/>
            <a:ext cx="5641236" cy="4346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5" name="Freeform 25"/>
          <p:cNvSpPr/>
          <p:nvPr/>
        </p:nvSpPr>
        <p:spPr>
          <a:xfrm rot="-596518">
            <a:off x="7887034" y="-107343"/>
            <a:ext cx="1833120" cy="1008216"/>
          </a:xfrm>
          <a:custGeom>
            <a:avLst/>
            <a:gdLst/>
            <a:ahLst/>
            <a:cxnLst/>
            <a:rect l="l" t="t" r="r" b="b"/>
            <a:pathLst>
              <a:path w="2749680" h="1512324">
                <a:moveTo>
                  <a:pt x="0" y="0"/>
                </a:moveTo>
                <a:lnTo>
                  <a:pt x="2749680" y="0"/>
                </a:lnTo>
                <a:lnTo>
                  <a:pt x="2749680" y="1512323"/>
                </a:lnTo>
                <a:lnTo>
                  <a:pt x="0" y="1512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6" name="Freeform 26"/>
          <p:cNvSpPr/>
          <p:nvPr/>
        </p:nvSpPr>
        <p:spPr>
          <a:xfrm rot="-1500758">
            <a:off x="9758908" y="5603534"/>
            <a:ext cx="1924961" cy="1641029"/>
          </a:xfrm>
          <a:custGeom>
            <a:avLst/>
            <a:gdLst/>
            <a:ahLst/>
            <a:cxnLst/>
            <a:rect l="l" t="t" r="r" b="b"/>
            <a:pathLst>
              <a:path w="2887442" h="2461544">
                <a:moveTo>
                  <a:pt x="0" y="0"/>
                </a:moveTo>
                <a:lnTo>
                  <a:pt x="2887441" y="0"/>
                </a:lnTo>
                <a:lnTo>
                  <a:pt x="2887441" y="2461544"/>
                </a:lnTo>
                <a:lnTo>
                  <a:pt x="0" y="24615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9" name="Freeform 29"/>
          <p:cNvSpPr/>
          <p:nvPr/>
        </p:nvSpPr>
        <p:spPr>
          <a:xfrm rot="-1107255">
            <a:off x="10095450" y="1533307"/>
            <a:ext cx="1188377" cy="1416843"/>
          </a:xfrm>
          <a:custGeom>
            <a:avLst/>
            <a:gdLst/>
            <a:ahLst/>
            <a:cxnLst/>
            <a:rect l="l" t="t" r="r" b="b"/>
            <a:pathLst>
              <a:path w="1782565" h="2125264">
                <a:moveTo>
                  <a:pt x="0" y="0"/>
                </a:moveTo>
                <a:lnTo>
                  <a:pt x="1782565" y="0"/>
                </a:lnTo>
                <a:lnTo>
                  <a:pt x="1782565" y="2125264"/>
                </a:lnTo>
                <a:lnTo>
                  <a:pt x="0" y="21252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0" name="Freeform 30"/>
          <p:cNvSpPr/>
          <p:nvPr/>
        </p:nvSpPr>
        <p:spPr>
          <a:xfrm rot="2336214">
            <a:off x="10723935" y="-430966"/>
            <a:ext cx="1636424" cy="1902819"/>
          </a:xfrm>
          <a:custGeom>
            <a:avLst/>
            <a:gdLst/>
            <a:ahLst/>
            <a:cxnLst/>
            <a:rect l="l" t="t" r="r" b="b"/>
            <a:pathLst>
              <a:path w="2454636" h="2854228">
                <a:moveTo>
                  <a:pt x="0" y="0"/>
                </a:moveTo>
                <a:lnTo>
                  <a:pt x="2454636" y="0"/>
                </a:lnTo>
                <a:lnTo>
                  <a:pt x="2454636" y="2854228"/>
                </a:lnTo>
                <a:lnTo>
                  <a:pt x="0" y="28542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4232101A-BEDB-19B0-CED3-3AA3C8EBAD09}"/>
              </a:ext>
            </a:extLst>
          </p:cNvPr>
          <p:cNvSpPr/>
          <p:nvPr/>
        </p:nvSpPr>
        <p:spPr>
          <a:xfrm rot="10800000" flipH="1">
            <a:off x="1416343" y="93126"/>
            <a:ext cx="9109889" cy="120404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>
              <a:lumMod val="95000"/>
              <a:alpha val="83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marL="0" marR="0" lvl="0" indent="0" algn="ctr" defTabSz="963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3" name="Picture 1">
            <a:extLst>
              <a:ext uri="{FF2B5EF4-FFF2-40B4-BE49-F238E27FC236}">
                <a16:creationId xmlns:a16="http://schemas.microsoft.com/office/drawing/2014/main" id="{049C61D6-35C6-E84F-24A8-71D23D0E5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702828" y="1123611"/>
            <a:ext cx="4485111" cy="5734389"/>
          </a:xfrm>
          <a:prstGeom prst="rect">
            <a:avLst/>
          </a:prstGeom>
        </p:spPr>
      </p:pic>
      <p:sp>
        <p:nvSpPr>
          <p:cNvPr id="34" name="Hộp Văn bản 10">
            <a:extLst>
              <a:ext uri="{FF2B5EF4-FFF2-40B4-BE49-F238E27FC236}">
                <a16:creationId xmlns:a16="http://schemas.microsoft.com/office/drawing/2014/main" id="{80BD2069-AA67-0C50-4C81-5F69686CEDE1}"/>
              </a:ext>
            </a:extLst>
          </p:cNvPr>
          <p:cNvSpPr txBox="1"/>
          <p:nvPr/>
        </p:nvSpPr>
        <p:spPr>
          <a:xfrm>
            <a:off x="2190307" y="314201"/>
            <a:ext cx="7985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 err="1">
                <a:solidFill>
                  <a:srgbClr val="FF0000"/>
                </a:solidFill>
              </a:rPr>
              <a:t>Dấu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hiệu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của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thực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phẩm</a:t>
            </a:r>
            <a:r>
              <a:rPr lang="en-US" sz="4400" b="1" dirty="0">
                <a:solidFill>
                  <a:srgbClr val="FF0000"/>
                </a:solidFill>
              </a:rPr>
              <a:t> an </a:t>
            </a:r>
            <a:r>
              <a:rPr lang="en-US" sz="4400" b="1" dirty="0" err="1">
                <a:solidFill>
                  <a:srgbClr val="FF0000"/>
                </a:solidFill>
              </a:rPr>
              <a:t>toàn</a:t>
            </a:r>
            <a:r>
              <a:rPr lang="en-US" sz="4400" b="1" dirty="0">
                <a:solidFill>
                  <a:srgbClr val="FF0000"/>
                </a:solidFill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Hộp Văn bản 10">
            <a:extLst>
              <a:ext uri="{FF2B5EF4-FFF2-40B4-BE49-F238E27FC236}">
                <a16:creationId xmlns:a16="http://schemas.microsoft.com/office/drawing/2014/main" id="{D7FF63E9-728D-D5D0-CA05-49B61052F8B4}"/>
              </a:ext>
            </a:extLst>
          </p:cNvPr>
          <p:cNvSpPr txBox="1"/>
          <p:nvPr/>
        </p:nvSpPr>
        <p:spPr>
          <a:xfrm>
            <a:off x="3890542" y="1730923"/>
            <a:ext cx="8301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có nguồn gốc sản xuất, nuôi trồng ở những nơi đảm bảo vệ sinh an toàn thực phẩm.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id="{B9DB9F3C-F8B6-2A5A-A023-2D3C0DC613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614" t="11339" r="4221" b="50000"/>
          <a:stretch/>
        </p:blipFill>
        <p:spPr>
          <a:xfrm>
            <a:off x="3024535" y="1702087"/>
            <a:ext cx="854065" cy="1053232"/>
          </a:xfrm>
          <a:prstGeom prst="rect">
            <a:avLst/>
          </a:prstGeom>
        </p:spPr>
      </p:pic>
      <p:sp>
        <p:nvSpPr>
          <p:cNvPr id="37" name="Hộp Văn bản 10">
            <a:extLst>
              <a:ext uri="{FF2B5EF4-FFF2-40B4-BE49-F238E27FC236}">
                <a16:creationId xmlns:a16="http://schemas.microsoft.com/office/drawing/2014/main" id="{5F9A2F82-1660-6F82-3DE8-BB84459D06E9}"/>
              </a:ext>
            </a:extLst>
          </p:cNvPr>
          <p:cNvSpPr txBox="1"/>
          <p:nvPr/>
        </p:nvSpPr>
        <p:spPr>
          <a:xfrm>
            <a:off x="3816113" y="3262011"/>
            <a:ext cx="7943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tươi sống, thực phẩm chế biến sẵn được bày bán, bảo quản nơi hợp vệ sinh, ở nhiệt độ phù hợp, có hạn sử dụng rõ ràng.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8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id="{C844D117-9A13-E116-F3DB-E222592A85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614" t="11339" r="4221" b="50000"/>
          <a:stretch/>
        </p:blipFill>
        <p:spPr>
          <a:xfrm>
            <a:off x="2950106" y="3233175"/>
            <a:ext cx="854065" cy="1053232"/>
          </a:xfrm>
          <a:prstGeom prst="rect">
            <a:avLst/>
          </a:prstGeom>
        </p:spPr>
      </p:pic>
      <p:sp>
        <p:nvSpPr>
          <p:cNvPr id="39" name="Hộp Văn bản 10">
            <a:extLst>
              <a:ext uri="{FF2B5EF4-FFF2-40B4-BE49-F238E27FC236}">
                <a16:creationId xmlns:a16="http://schemas.microsoft.com/office/drawing/2014/main" id="{85F199C1-4DFC-7482-2358-60F42EE435CF}"/>
              </a:ext>
            </a:extLst>
          </p:cNvPr>
          <p:cNvSpPr txBox="1"/>
          <p:nvPr/>
        </p:nvSpPr>
        <p:spPr>
          <a:xfrm>
            <a:off x="3890542" y="5197137"/>
            <a:ext cx="8301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/>
              </a:rPr>
              <a:t>Thực phẩm được chế biến vệ sinh, an toàn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0" name="Hình ảnh 6" descr="Ảnh có chứa phim hoạt hình, màu vàng&#10;&#10;Mô tả được tạo tự động">
            <a:extLst>
              <a:ext uri="{FF2B5EF4-FFF2-40B4-BE49-F238E27FC236}">
                <a16:creationId xmlns:a16="http://schemas.microsoft.com/office/drawing/2014/main" id="{22AAE84C-50D8-72CB-3C07-26348194C0D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614" t="11339" r="4221" b="50000"/>
          <a:stretch/>
        </p:blipFill>
        <p:spPr>
          <a:xfrm>
            <a:off x="3035167" y="5115138"/>
            <a:ext cx="854065" cy="105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/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82CDE67-175B-860F-E1A7-22C1BFFA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31" y="1268596"/>
            <a:ext cx="11515120" cy="4589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kids in a field&#10;&#10;Description automatically generated">
            <a:extLst>
              <a:ext uri="{FF2B5EF4-FFF2-40B4-BE49-F238E27FC236}">
                <a16:creationId xmlns:a16="http://schemas.microsoft.com/office/drawing/2014/main" id="{25CA31A1-CD82-4758-9DCA-24AF22601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1464"/>
            <a:ext cx="12192000" cy="74894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4F7877-26D3-5CAB-C577-F0CA98B1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79" y="206925"/>
            <a:ext cx="10418967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95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722" y="221224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600" b="1" dirty="0">
              <a:solidFill>
                <a:srgbClr val="FF0000"/>
              </a:solidFill>
              <a:latin typeface="Times New Roman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A948C7-E563-461E-9ADC-7B8A9439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68" y="3426441"/>
            <a:ext cx="5382795" cy="3514337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9AEE9F86-B023-4838-863C-7018347353D8}"/>
              </a:ext>
            </a:extLst>
          </p:cNvPr>
          <p:cNvSpPr txBox="1">
            <a:spLocks/>
          </p:cNvSpPr>
          <p:nvPr/>
        </p:nvSpPr>
        <p:spPr>
          <a:xfrm>
            <a:off x="1672917" y="304002"/>
            <a:ext cx="7955869" cy="180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LUẬT CHƠI</a:t>
            </a:r>
            <a:endParaRPr lang="en-US" sz="3600" b="1" dirty="0">
              <a:solidFill>
                <a:srgbClr val="FF0000"/>
              </a:solidFill>
              <a:latin typeface="Times New Roman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92AAF-1AD0-44AE-B4D1-4BDB3F11747B}"/>
              </a:ext>
            </a:extLst>
          </p:cNvPr>
          <p:cNvSpPr txBox="1"/>
          <p:nvPr/>
        </p:nvSpPr>
        <p:spPr>
          <a:xfrm>
            <a:off x="696435" y="1087119"/>
            <a:ext cx="10914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377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1D52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Chia lớp thành các nhóm. Và cùng thi một lượt trong thời gian 2 phút.</a:t>
            </a:r>
          </a:p>
          <a:p>
            <a:pPr marL="457200" indent="-457200" algn="just" defTabSz="914377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1D52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 nhóm thi nhau đưa ra những ví vụ về thực phẩm </a:t>
            </a:r>
            <a:r>
              <a:rPr lang="en-US" sz="3200" dirty="0">
                <a:solidFill>
                  <a:srgbClr val="1D52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lang="vi-VN" sz="3200" dirty="0">
                <a:solidFill>
                  <a:srgbClr val="1D52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ạch và an toàn. Mỗi lần đưa ra câu đúng sẽ được nhận 1 hoa dán vào vị trí nhóm.</a:t>
            </a:r>
            <a:endParaRPr lang="en-US" sz="3200" dirty="0">
              <a:solidFill>
                <a:srgbClr val="1D525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indent="-457200" algn="just" defTabSz="914377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1D525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Sau 2 phút, nhóm nào nhiều hoa nhất nhóm đó thắng cuộc.</a:t>
            </a:r>
          </a:p>
        </p:txBody>
      </p:sp>
    </p:spTree>
    <p:extLst>
      <p:ext uri="{BB962C8B-B14F-4D97-AF65-F5344CB8AC3E}">
        <p14:creationId xmlns:p14="http://schemas.microsoft.com/office/powerpoint/2010/main" val="1473317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316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맑은 고딕</vt:lpstr>
      <vt:lpstr>宋体</vt:lpstr>
      <vt:lpstr>Arial</vt:lpstr>
      <vt:lpstr>Calibri</vt:lpstr>
      <vt:lpstr>Calibri Light</vt:lpstr>
      <vt:lpstr>等线</vt:lpstr>
      <vt:lpstr>Times New Roman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Vu</cp:lastModifiedBy>
  <cp:revision>25</cp:revision>
  <dcterms:created xsi:type="dcterms:W3CDTF">2024-01-29T09:07:23Z</dcterms:created>
  <dcterms:modified xsi:type="dcterms:W3CDTF">2026-03-20T09:31:36Z</dcterms:modified>
</cp:coreProperties>
</file>