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6" r:id="rId3"/>
    <p:sldMasterId id="2147483718" r:id="rId4"/>
  </p:sldMasterIdLst>
  <p:notesMasterIdLst>
    <p:notesMasterId r:id="rId16"/>
  </p:notesMasterIdLst>
  <p:sldIdLst>
    <p:sldId id="324" r:id="rId5"/>
    <p:sldId id="325" r:id="rId6"/>
    <p:sldId id="327" r:id="rId7"/>
    <p:sldId id="392" r:id="rId8"/>
    <p:sldId id="393" r:id="rId9"/>
    <p:sldId id="394" r:id="rId10"/>
    <p:sldId id="395" r:id="rId11"/>
    <p:sldId id="398" r:id="rId12"/>
    <p:sldId id="399" r:id="rId13"/>
    <p:sldId id="403" r:id="rId14"/>
    <p:sldId id="404"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4658"/>
    <a:srgbClr val="26C0BC"/>
    <a:srgbClr val="E4403D"/>
    <a:srgbClr val="48AEE6"/>
    <a:srgbClr val="7FBCDA"/>
    <a:srgbClr val="CBEBFD"/>
    <a:srgbClr val="FEEFF4"/>
    <a:srgbClr val="FF7D88"/>
    <a:srgbClr val="E6D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14" autoAdjust="0"/>
  </p:normalViewPr>
  <p:slideViewPr>
    <p:cSldViewPr snapToGrid="0" showGuides="1">
      <p:cViewPr varScale="1">
        <p:scale>
          <a:sx n="123" d="100"/>
          <a:sy n="123" d="100"/>
        </p:scale>
        <p:origin x="132" y="108"/>
      </p:cViewPr>
      <p:guideLst>
        <p:guide orient="horz" pos="2160"/>
        <p:guide pos="3845"/>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00AD-49C7-400F-A339-80DB77C84437}" type="datetimeFigureOut">
              <a:rPr lang="zh-CN" altLang="en-US" smtClean="0"/>
              <a:t>2026/3/5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C028-0154-4EC5-A8C8-8B462F5E28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EAE80-1E1C-4128-8A7A-42B5BA7115A1}"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e91413284e_0_1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e91413284e_0_1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e91413284e_0_1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e91413284e_0_1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3558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e91413284e_0_1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e91413284e_0_1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135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EAE80-1E1C-4128-8A7A-42B5BA7115A1}"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等线" panose="02010600030101010101" pitchFamily="2" charset="-122"/>
              <a:cs typeface="+mn-cs"/>
            </a:endParaRPr>
          </a:p>
        </p:txBody>
      </p:sp>
    </p:spTree>
    <p:extLst>
      <p:ext uri="{BB962C8B-B14F-4D97-AF65-F5344CB8AC3E}">
        <p14:creationId xmlns:p14="http://schemas.microsoft.com/office/powerpoint/2010/main" val="3881283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e91413284e_0_1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e91413284e_0_1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67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e91413284e_0_1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e91413284e_0_1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56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46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866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802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930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10" name="Rectangle 9"/>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153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Rectangle 5"/>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71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Rectangle 4"/>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21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95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712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541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dirty="0"/>
              <a:t>单击此处编辑母版标题样式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237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千图网海量PPT模板www.58pic.com ">
    <p:spTree>
      <p:nvGrpSpPr>
        <p:cNvPr id="1" name=""/>
        <p:cNvGrpSpPr/>
        <p:nvPr/>
      </p:nvGrpSpPr>
      <p:grpSpPr>
        <a:xfrm>
          <a:off x="0" y="0"/>
          <a:ext cx="0" cy="0"/>
          <a:chOff x="0" y="0"/>
          <a:chExt cx="0" cy="0"/>
        </a:xfrm>
      </p:grpSpPr>
      <p:sp>
        <p:nvSpPr>
          <p:cNvPr id="3" name="Rectangle 2"/>
          <p:cNvSpPr/>
          <p:nvPr userDrawn="1"/>
        </p:nvSpPr>
        <p:spPr>
          <a:xfrm>
            <a:off x="844062" y="641838"/>
            <a:ext cx="3552092" cy="606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390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916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5"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8" y="-1018560"/>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883405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213" name="Google Shape;213;p14"/>
          <p:cNvSpPr/>
          <p:nvPr/>
        </p:nvSpPr>
        <p:spPr>
          <a:xfrm>
            <a:off x="-1249565" y="3301501"/>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4"/>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 name="Google Shape;215;p14"/>
          <p:cNvGrpSpPr/>
          <p:nvPr/>
        </p:nvGrpSpPr>
        <p:grpSpPr>
          <a:xfrm flipH="1">
            <a:off x="-444673" y="340063"/>
            <a:ext cx="1986645" cy="1850952"/>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3" name="Google Shape;223;p14"/>
          <p:cNvGrpSpPr/>
          <p:nvPr/>
        </p:nvGrpSpPr>
        <p:grpSpPr>
          <a:xfrm>
            <a:off x="10560867" y="1606305"/>
            <a:ext cx="893999" cy="584699"/>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7" name="Google Shape;227;p14"/>
          <p:cNvGrpSpPr/>
          <p:nvPr/>
        </p:nvGrpSpPr>
        <p:grpSpPr>
          <a:xfrm>
            <a:off x="1148817" y="3175871"/>
            <a:ext cx="653637" cy="811748"/>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231" name="Google Shape;231;p14"/>
          <p:cNvSpPr txBox="1">
            <a:spLocks noGrp="1"/>
          </p:cNvSpPr>
          <p:nvPr>
            <p:ph type="title"/>
          </p:nvPr>
        </p:nvSpPr>
        <p:spPr>
          <a:xfrm>
            <a:off x="2262184" y="1606300"/>
            <a:ext cx="7282800" cy="1656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00"/>
              <a:buNone/>
              <a:defRPr sz="11335"/>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80184" y="3236000"/>
            <a:ext cx="5846800" cy="1431600"/>
          </a:xfrm>
          <a:prstGeom prst="rect">
            <a:avLst/>
          </a:prstGeom>
        </p:spPr>
        <p:txBody>
          <a:bodyPr spcFirstLastPara="1" wrap="square" lIns="91425" tIns="91425" rIns="91425" bIns="91425" anchor="t" anchorCtr="0">
            <a:noAutofit/>
          </a:bodyPr>
          <a:lstStyle>
            <a:lvl1pPr lvl="0" algn="ctr" rtl="0">
              <a:lnSpc>
                <a:spcPct val="100000"/>
              </a:lnSpc>
              <a:spcBef>
                <a:spcPct val="267000"/>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ct val="427000"/>
              </a:spcBef>
              <a:spcAft>
                <a:spcPts val="0"/>
              </a:spcAft>
              <a:buSzPts val="1800"/>
              <a:buNone/>
              <a:defRPr sz="2400"/>
            </a:lvl3pPr>
            <a:lvl4pPr lvl="3" algn="ctr" rtl="0">
              <a:lnSpc>
                <a:spcPct val="100000"/>
              </a:lnSpc>
              <a:spcBef>
                <a:spcPct val="427000"/>
              </a:spcBef>
              <a:spcAft>
                <a:spcPts val="0"/>
              </a:spcAft>
              <a:buSzPts val="1800"/>
              <a:buNone/>
              <a:defRPr sz="2400"/>
            </a:lvl4pPr>
            <a:lvl5pPr lvl="4" algn="ctr" rtl="0">
              <a:lnSpc>
                <a:spcPct val="100000"/>
              </a:lnSpc>
              <a:spcBef>
                <a:spcPct val="427000"/>
              </a:spcBef>
              <a:spcAft>
                <a:spcPts val="0"/>
              </a:spcAft>
              <a:buSzPts val="1800"/>
              <a:buNone/>
              <a:defRPr sz="2400"/>
            </a:lvl5pPr>
            <a:lvl6pPr lvl="5" algn="ctr" rtl="0">
              <a:lnSpc>
                <a:spcPct val="100000"/>
              </a:lnSpc>
              <a:spcBef>
                <a:spcPct val="427000"/>
              </a:spcBef>
              <a:spcAft>
                <a:spcPts val="0"/>
              </a:spcAft>
              <a:buSzPts val="1800"/>
              <a:buNone/>
              <a:defRPr sz="2400"/>
            </a:lvl6pPr>
            <a:lvl7pPr lvl="6" algn="ctr" rtl="0">
              <a:lnSpc>
                <a:spcPct val="100000"/>
              </a:lnSpc>
              <a:spcBef>
                <a:spcPct val="427000"/>
              </a:spcBef>
              <a:spcAft>
                <a:spcPts val="0"/>
              </a:spcAft>
              <a:buSzPts val="1800"/>
              <a:buNone/>
              <a:defRPr sz="2400"/>
            </a:lvl7pPr>
            <a:lvl8pPr lvl="7" algn="ctr" rtl="0">
              <a:lnSpc>
                <a:spcPct val="100000"/>
              </a:lnSpc>
              <a:spcBef>
                <a:spcPct val="427000"/>
              </a:spcBef>
              <a:spcAft>
                <a:spcPts val="0"/>
              </a:spcAft>
              <a:buSzPts val="1800"/>
              <a:buNone/>
              <a:defRPr sz="2400"/>
            </a:lvl8pPr>
            <a:lvl9pPr lvl="8" algn="ctr" rtl="0">
              <a:lnSpc>
                <a:spcPct val="100000"/>
              </a:lnSpc>
              <a:spcBef>
                <a:spcPct val="427000"/>
              </a:spcBef>
              <a:spcAft>
                <a:spcPts val="1600"/>
              </a:spcAft>
              <a:buSzPts val="1800"/>
              <a:buNone/>
              <a:defRPr sz="2400"/>
            </a:lvl9pPr>
          </a:lstStyle>
          <a:p>
            <a:endParaRPr/>
          </a:p>
        </p:txBody>
      </p:sp>
    </p:spTree>
    <p:extLst>
      <p:ext uri="{BB962C8B-B14F-4D97-AF65-F5344CB8AC3E}">
        <p14:creationId xmlns:p14="http://schemas.microsoft.com/office/powerpoint/2010/main" val="2847290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407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021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65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830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10" name="Rectangle 9"/>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140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Rectangle 5"/>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700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Rectangle 4"/>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907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5431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617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5503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dirty="0"/>
              <a:t>单击此处编辑母版标题样式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270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千图网海量PPT模板www.58pic.com ">
    <p:spTree>
      <p:nvGrpSpPr>
        <p:cNvPr id="1" name=""/>
        <p:cNvGrpSpPr/>
        <p:nvPr/>
      </p:nvGrpSpPr>
      <p:grpSpPr>
        <a:xfrm>
          <a:off x="0" y="0"/>
          <a:ext cx="0" cy="0"/>
          <a:chOff x="0" y="0"/>
          <a:chExt cx="0" cy="0"/>
        </a:xfrm>
      </p:grpSpPr>
      <p:sp>
        <p:nvSpPr>
          <p:cNvPr id="3" name="Rectangle 2"/>
          <p:cNvSpPr/>
          <p:nvPr userDrawn="1"/>
        </p:nvSpPr>
        <p:spPr>
          <a:xfrm>
            <a:off x="844062" y="641838"/>
            <a:ext cx="3552092" cy="606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949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164864"/>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5"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8" y="-1018560"/>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60966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213" name="Google Shape;213;p14"/>
          <p:cNvSpPr/>
          <p:nvPr/>
        </p:nvSpPr>
        <p:spPr>
          <a:xfrm>
            <a:off x="-1249565" y="3301501"/>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4"/>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 name="Google Shape;215;p14"/>
          <p:cNvGrpSpPr/>
          <p:nvPr/>
        </p:nvGrpSpPr>
        <p:grpSpPr>
          <a:xfrm flipH="1">
            <a:off x="-444673" y="340063"/>
            <a:ext cx="1986645" cy="1850952"/>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3" name="Google Shape;223;p14"/>
          <p:cNvGrpSpPr/>
          <p:nvPr/>
        </p:nvGrpSpPr>
        <p:grpSpPr>
          <a:xfrm>
            <a:off x="10560867" y="1606305"/>
            <a:ext cx="893999" cy="584699"/>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7" name="Google Shape;227;p14"/>
          <p:cNvGrpSpPr/>
          <p:nvPr/>
        </p:nvGrpSpPr>
        <p:grpSpPr>
          <a:xfrm>
            <a:off x="1148817" y="3175871"/>
            <a:ext cx="653637" cy="811748"/>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231" name="Google Shape;231;p14"/>
          <p:cNvSpPr txBox="1">
            <a:spLocks noGrp="1"/>
          </p:cNvSpPr>
          <p:nvPr>
            <p:ph type="title"/>
          </p:nvPr>
        </p:nvSpPr>
        <p:spPr>
          <a:xfrm>
            <a:off x="2262184" y="1606300"/>
            <a:ext cx="7282800" cy="1656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00"/>
              <a:buNone/>
              <a:defRPr sz="11335"/>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80184" y="3236000"/>
            <a:ext cx="5846800" cy="1431600"/>
          </a:xfrm>
          <a:prstGeom prst="rect">
            <a:avLst/>
          </a:prstGeom>
        </p:spPr>
        <p:txBody>
          <a:bodyPr spcFirstLastPara="1" wrap="square" lIns="91425" tIns="91425" rIns="91425" bIns="91425" anchor="t" anchorCtr="0">
            <a:noAutofit/>
          </a:bodyPr>
          <a:lstStyle>
            <a:lvl1pPr lvl="0" algn="ctr" rtl="0">
              <a:lnSpc>
                <a:spcPct val="100000"/>
              </a:lnSpc>
              <a:spcBef>
                <a:spcPct val="267000"/>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ct val="427000"/>
              </a:spcBef>
              <a:spcAft>
                <a:spcPts val="0"/>
              </a:spcAft>
              <a:buSzPts val="1800"/>
              <a:buNone/>
              <a:defRPr sz="2400"/>
            </a:lvl3pPr>
            <a:lvl4pPr lvl="3" algn="ctr" rtl="0">
              <a:lnSpc>
                <a:spcPct val="100000"/>
              </a:lnSpc>
              <a:spcBef>
                <a:spcPct val="427000"/>
              </a:spcBef>
              <a:spcAft>
                <a:spcPts val="0"/>
              </a:spcAft>
              <a:buSzPts val="1800"/>
              <a:buNone/>
              <a:defRPr sz="2400"/>
            </a:lvl4pPr>
            <a:lvl5pPr lvl="4" algn="ctr" rtl="0">
              <a:lnSpc>
                <a:spcPct val="100000"/>
              </a:lnSpc>
              <a:spcBef>
                <a:spcPct val="427000"/>
              </a:spcBef>
              <a:spcAft>
                <a:spcPts val="0"/>
              </a:spcAft>
              <a:buSzPts val="1800"/>
              <a:buNone/>
              <a:defRPr sz="2400"/>
            </a:lvl5pPr>
            <a:lvl6pPr lvl="5" algn="ctr" rtl="0">
              <a:lnSpc>
                <a:spcPct val="100000"/>
              </a:lnSpc>
              <a:spcBef>
                <a:spcPct val="427000"/>
              </a:spcBef>
              <a:spcAft>
                <a:spcPts val="0"/>
              </a:spcAft>
              <a:buSzPts val="1800"/>
              <a:buNone/>
              <a:defRPr sz="2400"/>
            </a:lvl6pPr>
            <a:lvl7pPr lvl="6" algn="ctr" rtl="0">
              <a:lnSpc>
                <a:spcPct val="100000"/>
              </a:lnSpc>
              <a:spcBef>
                <a:spcPct val="427000"/>
              </a:spcBef>
              <a:spcAft>
                <a:spcPts val="0"/>
              </a:spcAft>
              <a:buSzPts val="1800"/>
              <a:buNone/>
              <a:defRPr sz="2400"/>
            </a:lvl7pPr>
            <a:lvl8pPr lvl="7" algn="ctr" rtl="0">
              <a:lnSpc>
                <a:spcPct val="100000"/>
              </a:lnSpc>
              <a:spcBef>
                <a:spcPct val="427000"/>
              </a:spcBef>
              <a:spcAft>
                <a:spcPts val="0"/>
              </a:spcAft>
              <a:buSzPts val="1800"/>
              <a:buNone/>
              <a:defRPr sz="2400"/>
            </a:lvl8pPr>
            <a:lvl9pPr lvl="8" algn="ctr" rtl="0">
              <a:lnSpc>
                <a:spcPct val="100000"/>
              </a:lnSpc>
              <a:spcBef>
                <a:spcPct val="427000"/>
              </a:spcBef>
              <a:spcAft>
                <a:spcPts val="1600"/>
              </a:spcAft>
              <a:buSzPts val="1800"/>
              <a:buNone/>
              <a:defRPr sz="2400"/>
            </a:lvl9pPr>
          </a:lstStyle>
          <a:p>
            <a:endParaRPr/>
          </a:p>
        </p:txBody>
      </p:sp>
    </p:spTree>
    <p:extLst>
      <p:ext uri="{BB962C8B-B14F-4D97-AF65-F5344CB8AC3E}">
        <p14:creationId xmlns:p14="http://schemas.microsoft.com/office/powerpoint/2010/main" val="9140154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391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003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000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0793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10" name="Rectangle 9"/>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525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Rectangle 5"/>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9763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Rectangle 4"/>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2915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749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模板下载：</a:t>
            </a:r>
            <a:r>
              <a:rPr lang="en-US" altLang="zh-CN" sz="100" dirty="0">
                <a:solidFill>
                  <a:prstClr val="white"/>
                </a:solidFill>
                <a:latin typeface="Calibri"/>
                <a:ea typeface="宋体" panose="02010600030101010101" pitchFamily="2" charset="-122"/>
              </a:rPr>
              <a:t>www.1ppt.com/moban/          </a:t>
            </a:r>
            <a:r>
              <a:rPr lang="zh-CN" altLang="en-US" sz="100" dirty="0">
                <a:solidFill>
                  <a:prstClr val="white"/>
                </a:solidFill>
                <a:latin typeface="Calibri"/>
                <a:ea typeface="宋体" panose="02010600030101010101" pitchFamily="2" charset="-122"/>
              </a:rPr>
              <a:t>行业</a:t>
            </a:r>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模板：</a:t>
            </a:r>
            <a:r>
              <a:rPr lang="en-US" altLang="zh-CN" sz="100" dirty="0">
                <a:solidFill>
                  <a:prstClr val="white"/>
                </a:solidFill>
                <a:latin typeface="Calibri"/>
                <a:ea typeface="宋体" panose="02010600030101010101" pitchFamily="2" charset="-122"/>
              </a:rPr>
              <a:t>www.1ppt.com/hangye/ </a:t>
            </a:r>
          </a:p>
          <a:p>
            <a:r>
              <a:rPr lang="zh-CN" altLang="en-US" sz="100" dirty="0">
                <a:solidFill>
                  <a:prstClr val="white"/>
                </a:solidFill>
                <a:latin typeface="Calibri"/>
                <a:ea typeface="宋体" panose="02010600030101010101" pitchFamily="2" charset="-122"/>
              </a:rPr>
              <a:t>节日</a:t>
            </a:r>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模板：</a:t>
            </a:r>
            <a:r>
              <a:rPr lang="en-US" altLang="zh-CN" sz="100" dirty="0">
                <a:solidFill>
                  <a:prstClr val="white"/>
                </a:solidFill>
                <a:latin typeface="Calibri"/>
                <a:ea typeface="宋体" panose="02010600030101010101" pitchFamily="2" charset="-122"/>
              </a:rPr>
              <a:t>www.1ppt.com/jieri/          PPT</a:t>
            </a:r>
            <a:r>
              <a:rPr lang="zh-CN" altLang="en-US" sz="100" dirty="0">
                <a:solidFill>
                  <a:prstClr val="white"/>
                </a:solidFill>
                <a:latin typeface="Calibri"/>
                <a:ea typeface="宋体" panose="02010600030101010101" pitchFamily="2" charset="-122"/>
              </a:rPr>
              <a:t>素材：</a:t>
            </a:r>
            <a:r>
              <a:rPr lang="en-US" altLang="zh-CN" sz="100" dirty="0">
                <a:solidFill>
                  <a:prstClr val="white"/>
                </a:solidFill>
                <a:latin typeface="Calibri"/>
                <a:ea typeface="宋体" panose="02010600030101010101" pitchFamily="2" charset="-122"/>
              </a:rPr>
              <a:t>www.1ppt.com/sucai/</a:t>
            </a:r>
          </a:p>
          <a:p>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背景图片：</a:t>
            </a:r>
            <a:r>
              <a:rPr lang="en-US" altLang="zh-CN" sz="100" dirty="0">
                <a:solidFill>
                  <a:prstClr val="white"/>
                </a:solidFill>
                <a:latin typeface="Calibri"/>
                <a:ea typeface="宋体" panose="02010600030101010101" pitchFamily="2" charset="-122"/>
              </a:rPr>
              <a:t>www.1ppt.com/beijing/        PPT</a:t>
            </a:r>
            <a:r>
              <a:rPr lang="zh-CN" altLang="en-US" sz="100" dirty="0">
                <a:solidFill>
                  <a:prstClr val="white"/>
                </a:solidFill>
                <a:latin typeface="Calibri"/>
                <a:ea typeface="宋体" panose="02010600030101010101" pitchFamily="2" charset="-122"/>
              </a:rPr>
              <a:t>图表：</a:t>
            </a:r>
            <a:r>
              <a:rPr lang="en-US" altLang="zh-CN" sz="100" dirty="0">
                <a:solidFill>
                  <a:prstClr val="white"/>
                </a:solidFill>
                <a:latin typeface="Calibri"/>
                <a:ea typeface="宋体" panose="02010600030101010101" pitchFamily="2" charset="-122"/>
              </a:rPr>
              <a:t>www.1ppt.com/tubiao/      </a:t>
            </a:r>
          </a:p>
          <a:p>
            <a:r>
              <a:rPr lang="zh-CN" altLang="en-US" sz="100" dirty="0">
                <a:solidFill>
                  <a:prstClr val="white"/>
                </a:solidFill>
                <a:latin typeface="Calibri"/>
                <a:ea typeface="宋体" panose="02010600030101010101" pitchFamily="2" charset="-122"/>
              </a:rPr>
              <a:t>精美</a:t>
            </a:r>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下载：</a:t>
            </a:r>
            <a:r>
              <a:rPr lang="en-US" altLang="zh-CN" sz="100" dirty="0">
                <a:solidFill>
                  <a:prstClr val="white"/>
                </a:solidFill>
                <a:latin typeface="Calibri"/>
                <a:ea typeface="宋体" panose="02010600030101010101" pitchFamily="2" charset="-122"/>
              </a:rPr>
              <a:t>www.1ppt.com/xiazai/         PPT</a:t>
            </a:r>
            <a:r>
              <a:rPr lang="zh-CN" altLang="en-US" sz="100" dirty="0">
                <a:solidFill>
                  <a:prstClr val="white"/>
                </a:solidFill>
                <a:latin typeface="Calibri"/>
                <a:ea typeface="宋体" panose="02010600030101010101" pitchFamily="2" charset="-122"/>
              </a:rPr>
              <a:t>教程： </a:t>
            </a:r>
            <a:r>
              <a:rPr lang="en-US" altLang="zh-CN" sz="100" dirty="0">
                <a:solidFill>
                  <a:prstClr val="white"/>
                </a:solidFill>
                <a:latin typeface="Calibri"/>
                <a:ea typeface="宋体" panose="02010600030101010101" pitchFamily="2" charset="-122"/>
              </a:rPr>
              <a:t>www.1ppt.com/powerpoint/      </a:t>
            </a:r>
          </a:p>
          <a:p>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课件：</a:t>
            </a:r>
            <a:r>
              <a:rPr lang="en-US" altLang="zh-CN" sz="100" dirty="0">
                <a:solidFill>
                  <a:prstClr val="white"/>
                </a:solidFill>
                <a:latin typeface="Calibri"/>
                <a:ea typeface="宋体" panose="02010600030101010101" pitchFamily="2" charset="-122"/>
              </a:rPr>
              <a:t>www.1ppt.com/kejian/             </a:t>
            </a:r>
            <a:r>
              <a:rPr lang="zh-CN" altLang="en-US" sz="100" dirty="0">
                <a:solidFill>
                  <a:prstClr val="white"/>
                </a:solidFill>
                <a:latin typeface="Calibri"/>
                <a:ea typeface="宋体" panose="02010600030101010101" pitchFamily="2" charset="-122"/>
              </a:rPr>
              <a:t>字体下载：</a:t>
            </a:r>
            <a:r>
              <a:rPr lang="en-US" altLang="zh-CN" sz="100" dirty="0">
                <a:solidFill>
                  <a:prstClr val="white"/>
                </a:solidFill>
                <a:latin typeface="Calibri"/>
                <a:ea typeface="宋体" panose="02010600030101010101" pitchFamily="2" charset="-122"/>
              </a:rPr>
              <a:t>www.1ppt.com/ziti/</a:t>
            </a:r>
          </a:p>
          <a:p>
            <a:r>
              <a:rPr lang="zh-CN" altLang="en-US" sz="100" dirty="0">
                <a:solidFill>
                  <a:prstClr val="white"/>
                </a:solidFill>
                <a:latin typeface="Calibri"/>
                <a:ea typeface="宋体" panose="02010600030101010101" pitchFamily="2" charset="-122"/>
              </a:rPr>
              <a:t>工作总结</a:t>
            </a:r>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a:t>
            </a:r>
            <a:r>
              <a:rPr lang="en-US" altLang="zh-CN" sz="100" dirty="0">
                <a:solidFill>
                  <a:prstClr val="white"/>
                </a:solidFill>
                <a:latin typeface="Calibri"/>
                <a:ea typeface="宋体" panose="02010600030101010101" pitchFamily="2" charset="-122"/>
              </a:rPr>
              <a:t>www.1ppt.com/xiazai/zongjie/ </a:t>
            </a:r>
            <a:r>
              <a:rPr lang="zh-CN" altLang="en-US" sz="100" dirty="0">
                <a:solidFill>
                  <a:prstClr val="white"/>
                </a:solidFill>
                <a:latin typeface="Calibri"/>
                <a:ea typeface="宋体" panose="02010600030101010101" pitchFamily="2" charset="-122"/>
              </a:rPr>
              <a:t>工作计划：</a:t>
            </a:r>
            <a:r>
              <a:rPr lang="en-US" altLang="zh-CN" sz="100" dirty="0">
                <a:solidFill>
                  <a:prstClr val="white"/>
                </a:solidFill>
                <a:latin typeface="Calibri"/>
                <a:ea typeface="宋体" panose="02010600030101010101" pitchFamily="2" charset="-122"/>
              </a:rPr>
              <a:t>www.1ppt.com/xiazai/jihua/</a:t>
            </a:r>
          </a:p>
          <a:p>
            <a:r>
              <a:rPr lang="zh-CN" altLang="en-US" sz="100" dirty="0">
                <a:solidFill>
                  <a:prstClr val="white"/>
                </a:solidFill>
                <a:latin typeface="Calibri"/>
                <a:ea typeface="宋体" panose="02010600030101010101" pitchFamily="2" charset="-122"/>
              </a:rPr>
              <a:t>商务</a:t>
            </a:r>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模板：</a:t>
            </a:r>
            <a:r>
              <a:rPr lang="en-US" altLang="zh-CN" sz="100" dirty="0">
                <a:solidFill>
                  <a:prstClr val="white"/>
                </a:solidFill>
                <a:latin typeface="Calibri"/>
                <a:ea typeface="宋体" panose="02010600030101010101" pitchFamily="2" charset="-122"/>
              </a:rPr>
              <a:t>www.1ppt.com/moban/shangwu/  </a:t>
            </a:r>
            <a:r>
              <a:rPr lang="zh-CN" altLang="en-US" sz="100" dirty="0">
                <a:solidFill>
                  <a:prstClr val="white"/>
                </a:solidFill>
                <a:latin typeface="Calibri"/>
                <a:ea typeface="宋体" panose="02010600030101010101" pitchFamily="2" charset="-122"/>
              </a:rPr>
              <a:t>个人简历</a:t>
            </a:r>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a:t>
            </a:r>
            <a:r>
              <a:rPr lang="en-US" altLang="zh-CN" sz="100" dirty="0">
                <a:solidFill>
                  <a:prstClr val="white"/>
                </a:solidFill>
                <a:latin typeface="Calibri"/>
                <a:ea typeface="宋体" panose="02010600030101010101" pitchFamily="2" charset="-122"/>
              </a:rPr>
              <a:t>www.1ppt.com/xiazai/jianli/  </a:t>
            </a:r>
          </a:p>
          <a:p>
            <a:r>
              <a:rPr lang="zh-CN" altLang="en-US" sz="100" dirty="0">
                <a:solidFill>
                  <a:prstClr val="white"/>
                </a:solidFill>
                <a:latin typeface="Calibri"/>
                <a:ea typeface="宋体" panose="02010600030101010101" pitchFamily="2" charset="-122"/>
              </a:rPr>
              <a:t>毕业答辩</a:t>
            </a:r>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a:t>
            </a:r>
            <a:r>
              <a:rPr lang="en-US" altLang="zh-CN" sz="100" dirty="0">
                <a:solidFill>
                  <a:prstClr val="white"/>
                </a:solidFill>
                <a:latin typeface="Calibri"/>
                <a:ea typeface="宋体" panose="02010600030101010101" pitchFamily="2" charset="-122"/>
              </a:rPr>
              <a:t>www.1ppt.com/xiazai/dabian/  </a:t>
            </a:r>
            <a:r>
              <a:rPr lang="zh-CN" altLang="en-US" sz="100" dirty="0">
                <a:solidFill>
                  <a:prstClr val="white"/>
                </a:solidFill>
                <a:latin typeface="Calibri"/>
                <a:ea typeface="宋体" panose="02010600030101010101" pitchFamily="2" charset="-122"/>
              </a:rPr>
              <a:t>工作汇报</a:t>
            </a:r>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a:t>
            </a:r>
            <a:r>
              <a:rPr lang="en-US" altLang="zh-CN" sz="100" dirty="0">
                <a:solidFill>
                  <a:prstClr val="white"/>
                </a:solidFill>
                <a:latin typeface="Calibri"/>
                <a:ea typeface="宋体" panose="02010600030101010101" pitchFamily="2" charset="-122"/>
              </a:rPr>
              <a:t>www.1ppt.com/xiazai/huibao/    </a:t>
            </a:r>
          </a:p>
          <a:p>
            <a:r>
              <a:rPr lang="en-US" altLang="zh-CN" sz="100" dirty="0">
                <a:solidFill>
                  <a:prstClr val="white"/>
                </a:solidFill>
                <a:latin typeface="Calibri"/>
                <a:ea typeface="宋体" panose="02010600030101010101" pitchFamily="2" charset="-122"/>
              </a:rPr>
              <a:t>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915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004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dirty="0"/>
              <a:t>单击此处编辑母版标题样式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393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千图网海量PPT模板www.58pic.com ">
    <p:spTree>
      <p:nvGrpSpPr>
        <p:cNvPr id="1" name=""/>
        <p:cNvGrpSpPr/>
        <p:nvPr/>
      </p:nvGrpSpPr>
      <p:grpSpPr>
        <a:xfrm>
          <a:off x="0" y="0"/>
          <a:ext cx="0" cy="0"/>
          <a:chOff x="0" y="0"/>
          <a:chExt cx="0" cy="0"/>
        </a:xfrm>
      </p:grpSpPr>
      <p:sp>
        <p:nvSpPr>
          <p:cNvPr id="3" name="Rectangle 2"/>
          <p:cNvSpPr/>
          <p:nvPr userDrawn="1"/>
        </p:nvSpPr>
        <p:spPr>
          <a:xfrm>
            <a:off x="844062" y="641838"/>
            <a:ext cx="3552092" cy="606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172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94381"/>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5"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8" y="-1018560"/>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850109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213" name="Google Shape;213;p14"/>
          <p:cNvSpPr/>
          <p:nvPr/>
        </p:nvSpPr>
        <p:spPr>
          <a:xfrm>
            <a:off x="-1249565" y="3301501"/>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4"/>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 name="Google Shape;215;p14"/>
          <p:cNvGrpSpPr/>
          <p:nvPr/>
        </p:nvGrpSpPr>
        <p:grpSpPr>
          <a:xfrm flipH="1">
            <a:off x="-444673" y="340063"/>
            <a:ext cx="1986645" cy="1850952"/>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3" name="Google Shape;223;p14"/>
          <p:cNvGrpSpPr/>
          <p:nvPr/>
        </p:nvGrpSpPr>
        <p:grpSpPr>
          <a:xfrm>
            <a:off x="10560867" y="1606305"/>
            <a:ext cx="893999" cy="584699"/>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7" name="Google Shape;227;p14"/>
          <p:cNvGrpSpPr/>
          <p:nvPr/>
        </p:nvGrpSpPr>
        <p:grpSpPr>
          <a:xfrm>
            <a:off x="1148817" y="3175871"/>
            <a:ext cx="653637" cy="811748"/>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231" name="Google Shape;231;p14"/>
          <p:cNvSpPr txBox="1">
            <a:spLocks noGrp="1"/>
          </p:cNvSpPr>
          <p:nvPr>
            <p:ph type="title"/>
          </p:nvPr>
        </p:nvSpPr>
        <p:spPr>
          <a:xfrm>
            <a:off x="2262184" y="1606300"/>
            <a:ext cx="7282800" cy="1656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00"/>
              <a:buNone/>
              <a:defRPr sz="11335"/>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80184" y="3236000"/>
            <a:ext cx="5846800" cy="1431600"/>
          </a:xfrm>
          <a:prstGeom prst="rect">
            <a:avLst/>
          </a:prstGeom>
        </p:spPr>
        <p:txBody>
          <a:bodyPr spcFirstLastPara="1" wrap="square" lIns="91425" tIns="91425" rIns="91425" bIns="91425" anchor="t" anchorCtr="0">
            <a:noAutofit/>
          </a:bodyPr>
          <a:lstStyle>
            <a:lvl1pPr lvl="0" algn="ctr" rtl="0">
              <a:lnSpc>
                <a:spcPct val="100000"/>
              </a:lnSpc>
              <a:spcBef>
                <a:spcPct val="267000"/>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ct val="427000"/>
              </a:spcBef>
              <a:spcAft>
                <a:spcPts val="0"/>
              </a:spcAft>
              <a:buSzPts val="1800"/>
              <a:buNone/>
              <a:defRPr sz="2400"/>
            </a:lvl3pPr>
            <a:lvl4pPr lvl="3" algn="ctr" rtl="0">
              <a:lnSpc>
                <a:spcPct val="100000"/>
              </a:lnSpc>
              <a:spcBef>
                <a:spcPct val="427000"/>
              </a:spcBef>
              <a:spcAft>
                <a:spcPts val="0"/>
              </a:spcAft>
              <a:buSzPts val="1800"/>
              <a:buNone/>
              <a:defRPr sz="2400"/>
            </a:lvl4pPr>
            <a:lvl5pPr lvl="4" algn="ctr" rtl="0">
              <a:lnSpc>
                <a:spcPct val="100000"/>
              </a:lnSpc>
              <a:spcBef>
                <a:spcPct val="427000"/>
              </a:spcBef>
              <a:spcAft>
                <a:spcPts val="0"/>
              </a:spcAft>
              <a:buSzPts val="1800"/>
              <a:buNone/>
              <a:defRPr sz="2400"/>
            </a:lvl5pPr>
            <a:lvl6pPr lvl="5" algn="ctr" rtl="0">
              <a:lnSpc>
                <a:spcPct val="100000"/>
              </a:lnSpc>
              <a:spcBef>
                <a:spcPct val="427000"/>
              </a:spcBef>
              <a:spcAft>
                <a:spcPts val="0"/>
              </a:spcAft>
              <a:buSzPts val="1800"/>
              <a:buNone/>
              <a:defRPr sz="2400"/>
            </a:lvl6pPr>
            <a:lvl7pPr lvl="6" algn="ctr" rtl="0">
              <a:lnSpc>
                <a:spcPct val="100000"/>
              </a:lnSpc>
              <a:spcBef>
                <a:spcPct val="427000"/>
              </a:spcBef>
              <a:spcAft>
                <a:spcPts val="0"/>
              </a:spcAft>
              <a:buSzPts val="1800"/>
              <a:buNone/>
              <a:defRPr sz="2400"/>
            </a:lvl7pPr>
            <a:lvl8pPr lvl="7" algn="ctr" rtl="0">
              <a:lnSpc>
                <a:spcPct val="100000"/>
              </a:lnSpc>
              <a:spcBef>
                <a:spcPct val="427000"/>
              </a:spcBef>
              <a:spcAft>
                <a:spcPts val="0"/>
              </a:spcAft>
              <a:buSzPts val="1800"/>
              <a:buNone/>
              <a:defRPr sz="2400"/>
            </a:lvl8pPr>
            <a:lvl9pPr lvl="8" algn="ctr" rtl="0">
              <a:lnSpc>
                <a:spcPct val="100000"/>
              </a:lnSpc>
              <a:spcBef>
                <a:spcPct val="427000"/>
              </a:spcBef>
              <a:spcAft>
                <a:spcPts val="1600"/>
              </a:spcAft>
              <a:buSzPts val="1800"/>
              <a:buNone/>
              <a:defRPr sz="2400"/>
            </a:lvl9pPr>
          </a:lstStyle>
          <a:p>
            <a:endParaRPr/>
          </a:p>
        </p:txBody>
      </p:sp>
    </p:spTree>
    <p:extLst>
      <p:ext uri="{BB962C8B-B14F-4D97-AF65-F5344CB8AC3E}">
        <p14:creationId xmlns:p14="http://schemas.microsoft.com/office/powerpoint/2010/main" val="3736076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jpe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2.jpeg"/><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D6555-5A17-43EC-AD60-A02D9CB5220E}" type="datetimeFigureOut">
              <a:rPr lang="zh-CN" altLang="en-US" smtClean="0"/>
              <a:t>2026/3/5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D3FFD-2B64-4882-8633-4453E00B9DC3}"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6024FA5F-2253-B64E-8F11-A66CAA06030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66850" y="142875"/>
            <a:ext cx="1219200" cy="1219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17">
            <a:extLst>
              <a:ext uri="{28A0092B-C50C-407E-A947-70E740481C1C}">
                <a14:useLocalDpi xmlns:a14="http://schemas.microsoft.com/office/drawing/2010/main" val="0"/>
              </a:ext>
            </a:extLst>
          </a:blip>
          <a:srcRect r="24562"/>
          <a:stretch>
            <a:fillRect/>
          </a:stretch>
        </p:blipFill>
        <p:spPr>
          <a:xfrm rot="5400000">
            <a:off x="2667000" y="-2666997"/>
            <a:ext cx="6857999" cy="12192000"/>
          </a:xfrm>
          <a:prstGeom prst="rect">
            <a:avLst/>
          </a:prstGeom>
        </p:spPr>
      </p:pic>
      <p:sp>
        <p:nvSpPr>
          <p:cNvPr id="9" name="矩形 8"/>
          <p:cNvSpPr/>
          <p:nvPr userDrawn="1"/>
        </p:nvSpPr>
        <p:spPr>
          <a:xfrm>
            <a:off x="312975" y="284672"/>
            <a:ext cx="11619195" cy="6297283"/>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105" tIns="45053" rIns="90105" bIns="45053"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40" b="0" i="0" u="none" strike="noStrike" kern="1200" cap="none" spc="0" normalizeH="0" baseline="0" noProof="0">
              <a:ln>
                <a:noFill/>
              </a:ln>
              <a:solidFill>
                <a:prstClr val="white"/>
              </a:solidFill>
              <a:effectLst/>
              <a:uLnTx/>
              <a:uFillTx/>
              <a:latin typeface="DengXian" panose="02010600030101010101" charset="-122"/>
              <a:cs typeface="+mn-cs"/>
            </a:endParaRPr>
          </a:p>
        </p:txBody>
      </p:sp>
      <p:sp>
        <p:nvSpPr>
          <p:cNvPr id="10" name="矩形 9"/>
          <p:cNvSpPr/>
          <p:nvPr userDrawn="1"/>
        </p:nvSpPr>
        <p:spPr>
          <a:xfrm>
            <a:off x="603849" y="538410"/>
            <a:ext cx="11076317" cy="577612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engXian" panose="02010600030101010101" charset="-122"/>
              <a:cs typeface="+mn-cs"/>
            </a:endParaRPr>
          </a:p>
        </p:txBody>
      </p:sp>
    </p:spTree>
    <p:extLst>
      <p:ext uri="{BB962C8B-B14F-4D97-AF65-F5344CB8AC3E}">
        <p14:creationId xmlns:p14="http://schemas.microsoft.com/office/powerpoint/2010/main" val="478397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17">
            <a:extLst>
              <a:ext uri="{28A0092B-C50C-407E-A947-70E740481C1C}">
                <a14:useLocalDpi xmlns:a14="http://schemas.microsoft.com/office/drawing/2010/main" val="0"/>
              </a:ext>
            </a:extLst>
          </a:blip>
          <a:srcRect r="24562"/>
          <a:stretch>
            <a:fillRect/>
          </a:stretch>
        </p:blipFill>
        <p:spPr>
          <a:xfrm rot="5400000">
            <a:off x="2667000" y="-2666997"/>
            <a:ext cx="6857999" cy="12192000"/>
          </a:xfrm>
          <a:prstGeom prst="rect">
            <a:avLst/>
          </a:prstGeom>
        </p:spPr>
      </p:pic>
      <p:sp>
        <p:nvSpPr>
          <p:cNvPr id="9" name="矩形 8"/>
          <p:cNvSpPr/>
          <p:nvPr userDrawn="1"/>
        </p:nvSpPr>
        <p:spPr>
          <a:xfrm>
            <a:off x="312975" y="284672"/>
            <a:ext cx="11619195" cy="6297283"/>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105" tIns="45053" rIns="90105" bIns="45053"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40" b="0" i="0" u="none" strike="noStrike" kern="1200" cap="none" spc="0" normalizeH="0" baseline="0" noProof="0">
              <a:ln>
                <a:noFill/>
              </a:ln>
              <a:solidFill>
                <a:prstClr val="white"/>
              </a:solidFill>
              <a:effectLst/>
              <a:uLnTx/>
              <a:uFillTx/>
              <a:latin typeface="DengXian" panose="02010600030101010101" charset="-122"/>
              <a:cs typeface="+mn-cs"/>
            </a:endParaRPr>
          </a:p>
        </p:txBody>
      </p:sp>
      <p:sp>
        <p:nvSpPr>
          <p:cNvPr id="10" name="矩形 9"/>
          <p:cNvSpPr/>
          <p:nvPr userDrawn="1"/>
        </p:nvSpPr>
        <p:spPr>
          <a:xfrm>
            <a:off x="603849" y="538410"/>
            <a:ext cx="11076317" cy="577612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engXian" panose="02010600030101010101" charset="-122"/>
              <a:cs typeface="+mn-cs"/>
            </a:endParaRPr>
          </a:p>
        </p:txBody>
      </p:sp>
    </p:spTree>
    <p:extLst>
      <p:ext uri="{BB962C8B-B14F-4D97-AF65-F5344CB8AC3E}">
        <p14:creationId xmlns:p14="http://schemas.microsoft.com/office/powerpoint/2010/main" val="112948204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17">
            <a:extLst>
              <a:ext uri="{28A0092B-C50C-407E-A947-70E740481C1C}">
                <a14:useLocalDpi xmlns:a14="http://schemas.microsoft.com/office/drawing/2010/main" val="0"/>
              </a:ext>
            </a:extLst>
          </a:blip>
          <a:srcRect r="24562"/>
          <a:stretch>
            <a:fillRect/>
          </a:stretch>
        </p:blipFill>
        <p:spPr>
          <a:xfrm rot="5400000">
            <a:off x="2667000" y="-2666997"/>
            <a:ext cx="6857999" cy="12192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9" name="矩形 8"/>
          <p:cNvSpPr/>
          <p:nvPr userDrawn="1"/>
        </p:nvSpPr>
        <p:spPr>
          <a:xfrm>
            <a:off x="312975" y="284672"/>
            <a:ext cx="11619195" cy="6297283"/>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105" tIns="45053" rIns="90105" bIns="45053"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40" b="0" i="0" u="none" strike="noStrike" kern="1200" cap="none" spc="0" normalizeH="0" baseline="0" noProof="0">
              <a:ln>
                <a:noFill/>
              </a:ln>
              <a:solidFill>
                <a:prstClr val="white"/>
              </a:solidFill>
              <a:effectLst/>
              <a:uLnTx/>
              <a:uFillTx/>
              <a:latin typeface="DengXian" panose="02010600030101010101" charset="-122"/>
              <a:cs typeface="+mn-cs"/>
            </a:endParaRPr>
          </a:p>
        </p:txBody>
      </p:sp>
      <p:sp>
        <p:nvSpPr>
          <p:cNvPr id="10" name="矩形 9"/>
          <p:cNvSpPr/>
          <p:nvPr userDrawn="1"/>
        </p:nvSpPr>
        <p:spPr>
          <a:xfrm>
            <a:off x="603849" y="538410"/>
            <a:ext cx="11076317" cy="577612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engXian" panose="02010600030101010101" charset="-122"/>
              <a:cs typeface="+mn-cs"/>
            </a:endParaRPr>
          </a:p>
        </p:txBody>
      </p:sp>
      <p:sp>
        <p:nvSpPr>
          <p:cNvPr id="11" name="菱形 10"/>
          <p:cNvSpPr/>
          <p:nvPr userDrawn="1"/>
        </p:nvSpPr>
        <p:spPr>
          <a:xfrm>
            <a:off x="939585" y="764171"/>
            <a:ext cx="314131" cy="314131"/>
          </a:xfrm>
          <a:prstGeom prst="diamond">
            <a:avLst/>
          </a:prstGeom>
          <a:solidFill>
            <a:schemeClr val="accent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Noto Sans S Chinese Light" panose="020B0300000000000000" pitchFamily="34" charset="-122"/>
              <a:ea typeface="Noto Sans S Chinese Light" panose="020B0300000000000000" pitchFamily="34" charset="-122"/>
              <a:cs typeface="+mn-cs"/>
            </a:endParaRPr>
          </a:p>
        </p:txBody>
      </p:sp>
      <p:sp>
        <p:nvSpPr>
          <p:cNvPr id="12" name="矩形 11"/>
          <p:cNvSpPr/>
          <p:nvPr userDrawn="1"/>
        </p:nvSpPr>
        <p:spPr>
          <a:xfrm>
            <a:off x="2615786" y="804145"/>
            <a:ext cx="1576072" cy="246221"/>
          </a:xfrm>
          <a:prstGeom prst="rect">
            <a:avLst/>
          </a:prstGeom>
          <a:effectLst/>
        </p:spPr>
        <p:txBody>
          <a:bodyPr wrap="none">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000" b="0" i="0" u="none" strike="noStrike" kern="1200" cap="none" spc="0" normalizeH="0" baseline="0" noProof="0" dirty="0">
                <a:ln>
                  <a:noFill/>
                </a:ln>
                <a:solidFill>
                  <a:prstClr val="black">
                    <a:lumMod val="95000"/>
                    <a:lumOff val="5000"/>
                  </a:prstClr>
                </a:solidFill>
                <a:effectLst/>
                <a:uLnTx/>
                <a:uFillTx/>
                <a:latin typeface="Noto Sans S Chinese Light" panose="020B0300000000000000" pitchFamily="34" charset="-122"/>
                <a:ea typeface="Noto Sans S Chinese Light" panose="020B0300000000000000" pitchFamily="34" charset="-122"/>
                <a:cs typeface="+mn-cs"/>
              </a:rPr>
              <a:t>please add the title here</a:t>
            </a:r>
          </a:p>
        </p:txBody>
      </p:sp>
      <p:sp>
        <p:nvSpPr>
          <p:cNvPr id="13" name="矩形 12"/>
          <p:cNvSpPr/>
          <p:nvPr userDrawn="1"/>
        </p:nvSpPr>
        <p:spPr>
          <a:xfrm>
            <a:off x="1241525" y="777604"/>
            <a:ext cx="144462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95000"/>
                    <a:lumOff val="5000"/>
                  </a:prstClr>
                </a:solidFill>
                <a:effectLst/>
                <a:uLnTx/>
                <a:uFillTx/>
                <a:latin typeface="Noto Sans S Chinese Light" panose="020B0300000000000000" pitchFamily="34" charset="-122"/>
                <a:ea typeface="Noto Sans S Chinese Light" panose="020B0300000000000000" pitchFamily="34" charset="-122"/>
                <a:cs typeface="+mn-cs"/>
                <a:sym typeface="+mn-ea"/>
              </a:rPr>
              <a:t>添加标题内容</a:t>
            </a:r>
          </a:p>
        </p:txBody>
      </p:sp>
    </p:spTree>
    <p:extLst>
      <p:ext uri="{BB962C8B-B14F-4D97-AF65-F5344CB8AC3E}">
        <p14:creationId xmlns:p14="http://schemas.microsoft.com/office/powerpoint/2010/main" val="378143419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48.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BEBFD"/>
        </a:solidFill>
        <a:effectLst/>
      </p:bgPr>
    </p:bg>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sp>
        <p:nvSpPr>
          <p:cNvPr id="4" name="Rectangle: Rounded Corners 3">
            <a:extLst>
              <a:ext uri="{FF2B5EF4-FFF2-40B4-BE49-F238E27FC236}">
                <a16:creationId xmlns:a16="http://schemas.microsoft.com/office/drawing/2014/main" id="{974C8A7D-E7B8-6BF3-D63A-8231AF2ECDC7}"/>
              </a:ext>
            </a:extLst>
          </p:cNvPr>
          <p:cNvSpPr/>
          <p:nvPr/>
        </p:nvSpPr>
        <p:spPr>
          <a:xfrm>
            <a:off x="342900" y="333375"/>
            <a:ext cx="11563350" cy="6315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Picture 2">
            <a:extLst>
              <a:ext uri="{FF2B5EF4-FFF2-40B4-BE49-F238E27FC236}">
                <a16:creationId xmlns:a16="http://schemas.microsoft.com/office/drawing/2014/main" id="{9997FD6A-2169-82AD-A1B0-7CDC24F49FC8}"/>
              </a:ext>
            </a:extLst>
          </p:cNvPr>
          <p:cNvPicPr>
            <a:picLocks noChangeAspect="1"/>
          </p:cNvPicPr>
          <p:nvPr/>
        </p:nvPicPr>
        <p:blipFill>
          <a:blip r:embed="rId3"/>
          <a:stretch>
            <a:fillRect/>
          </a:stretch>
        </p:blipFill>
        <p:spPr>
          <a:xfrm>
            <a:off x="2728912" y="585787"/>
            <a:ext cx="1990725" cy="2981325"/>
          </a:xfrm>
          <a:prstGeom prst="rect">
            <a:avLst/>
          </a:prstGeom>
        </p:spPr>
      </p:pic>
      <p:pic>
        <p:nvPicPr>
          <p:cNvPr id="7" name="Picture 6">
            <a:extLst>
              <a:ext uri="{FF2B5EF4-FFF2-40B4-BE49-F238E27FC236}">
                <a16:creationId xmlns:a16="http://schemas.microsoft.com/office/drawing/2014/main" id="{432A3A50-C76B-9205-B8EB-DAB7F668E7F9}"/>
              </a:ext>
            </a:extLst>
          </p:cNvPr>
          <p:cNvPicPr>
            <a:picLocks noChangeAspect="1"/>
          </p:cNvPicPr>
          <p:nvPr/>
        </p:nvPicPr>
        <p:blipFill>
          <a:blip r:embed="rId4"/>
          <a:stretch>
            <a:fillRect/>
          </a:stretch>
        </p:blipFill>
        <p:spPr>
          <a:xfrm>
            <a:off x="4948237" y="576262"/>
            <a:ext cx="2181225" cy="2943225"/>
          </a:xfrm>
          <a:prstGeom prst="rect">
            <a:avLst/>
          </a:prstGeom>
        </p:spPr>
      </p:pic>
      <p:pic>
        <p:nvPicPr>
          <p:cNvPr id="9" name="Picture 8">
            <a:extLst>
              <a:ext uri="{FF2B5EF4-FFF2-40B4-BE49-F238E27FC236}">
                <a16:creationId xmlns:a16="http://schemas.microsoft.com/office/drawing/2014/main" id="{3C42E624-3BA5-DD72-FF69-CDEA3F35D889}"/>
              </a:ext>
            </a:extLst>
          </p:cNvPr>
          <p:cNvPicPr>
            <a:picLocks noChangeAspect="1"/>
          </p:cNvPicPr>
          <p:nvPr/>
        </p:nvPicPr>
        <p:blipFill>
          <a:blip r:embed="rId5"/>
          <a:stretch>
            <a:fillRect/>
          </a:stretch>
        </p:blipFill>
        <p:spPr>
          <a:xfrm>
            <a:off x="7410450" y="438150"/>
            <a:ext cx="1885950" cy="3181350"/>
          </a:xfrm>
          <a:prstGeom prst="rect">
            <a:avLst/>
          </a:prstGeom>
        </p:spPr>
      </p:pic>
      <p:sp>
        <p:nvSpPr>
          <p:cNvPr id="13" name="Rectangle: Rounded Corners 12">
            <a:extLst>
              <a:ext uri="{FF2B5EF4-FFF2-40B4-BE49-F238E27FC236}">
                <a16:creationId xmlns:a16="http://schemas.microsoft.com/office/drawing/2014/main" id="{0CEDAC1D-08B7-66C2-3616-74C094C9053E}"/>
              </a:ext>
            </a:extLst>
          </p:cNvPr>
          <p:cNvSpPr/>
          <p:nvPr/>
        </p:nvSpPr>
        <p:spPr>
          <a:xfrm>
            <a:off x="1905000" y="4171949"/>
            <a:ext cx="8439150" cy="1781175"/>
          </a:xfrm>
          <a:prstGeom prst="roundRect">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just"/>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Hình b, c, d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thể hiện người thừa cân béo phì;</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endParaRPr>
          </a:p>
          <a:p>
            <a:pPr algn="just"/>
            <a:r>
              <a:rPr lang="en-US" sz="3200" b="1" dirty="0">
                <a:solidFill>
                  <a:prstClr val="black"/>
                </a:solidFill>
                <a:latin typeface="Cambria" panose="02040503050406030204" pitchFamily="18" charset="0"/>
                <a:ea typeface="Cambria" panose="02040503050406030204" pitchFamily="18" charset="0"/>
                <a:cs typeface="Quicksand Medium"/>
                <a:sym typeface="Quicksand Medium"/>
              </a:rPr>
              <a:t>N</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hận biết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dựa vào đặc điểm về lớp mỡ trên cơ thể và cân nặng của người trong hình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endParaRPr>
          </a:p>
        </p:txBody>
      </p:sp>
    </p:spTree>
    <p:extLst>
      <p:ext uri="{BB962C8B-B14F-4D97-AF65-F5344CB8AC3E}">
        <p14:creationId xmlns:p14="http://schemas.microsoft.com/office/powerpoint/2010/main" val="236719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BEBFD"/>
        </a:solidFill>
        <a:effectLst/>
      </p:bgPr>
    </p:bg>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sp>
        <p:nvSpPr>
          <p:cNvPr id="4" name="Rectangle: Rounded Corners 3">
            <a:extLst>
              <a:ext uri="{FF2B5EF4-FFF2-40B4-BE49-F238E27FC236}">
                <a16:creationId xmlns:a16="http://schemas.microsoft.com/office/drawing/2014/main" id="{974C8A7D-E7B8-6BF3-D63A-8231AF2ECDC7}"/>
              </a:ext>
            </a:extLst>
          </p:cNvPr>
          <p:cNvSpPr/>
          <p:nvPr/>
        </p:nvSpPr>
        <p:spPr>
          <a:xfrm>
            <a:off x="342900" y="333375"/>
            <a:ext cx="11563350" cy="6315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graphicFrame>
        <p:nvGraphicFramePr>
          <p:cNvPr id="2" name="Table 1">
            <a:extLst>
              <a:ext uri="{FF2B5EF4-FFF2-40B4-BE49-F238E27FC236}">
                <a16:creationId xmlns:a16="http://schemas.microsoft.com/office/drawing/2014/main" id="{661B3112-B6E3-6D79-2B9B-0D715884A559}"/>
              </a:ext>
            </a:extLst>
          </p:cNvPr>
          <p:cNvGraphicFramePr>
            <a:graphicFrameLocks noGrp="1"/>
          </p:cNvGraphicFramePr>
          <p:nvPr>
            <p:extLst>
              <p:ext uri="{D42A27DB-BD31-4B8C-83A1-F6EECF244321}">
                <p14:modId xmlns:p14="http://schemas.microsoft.com/office/powerpoint/2010/main" val="250675623"/>
              </p:ext>
            </p:extLst>
          </p:nvPr>
        </p:nvGraphicFramePr>
        <p:xfrm>
          <a:off x="1409700" y="1466850"/>
          <a:ext cx="9096376" cy="4791076"/>
        </p:xfrm>
        <a:graphic>
          <a:graphicData uri="http://schemas.openxmlformats.org/drawingml/2006/table">
            <a:tbl>
              <a:tblPr>
                <a:tableStyleId>{BDBED569-4797-4DF1-A0F4-6AAB3CD982D8}</a:tableStyleId>
              </a:tblPr>
              <a:tblGrid>
                <a:gridCol w="3613629">
                  <a:extLst>
                    <a:ext uri="{9D8B030D-6E8A-4147-A177-3AD203B41FA5}">
                      <a16:colId xmlns:a16="http://schemas.microsoft.com/office/drawing/2014/main" val="1547554954"/>
                    </a:ext>
                  </a:extLst>
                </a:gridCol>
                <a:gridCol w="2005054">
                  <a:extLst>
                    <a:ext uri="{9D8B030D-6E8A-4147-A177-3AD203B41FA5}">
                      <a16:colId xmlns:a16="http://schemas.microsoft.com/office/drawing/2014/main" val="2619229455"/>
                    </a:ext>
                  </a:extLst>
                </a:gridCol>
                <a:gridCol w="1812478">
                  <a:extLst>
                    <a:ext uri="{9D8B030D-6E8A-4147-A177-3AD203B41FA5}">
                      <a16:colId xmlns:a16="http://schemas.microsoft.com/office/drawing/2014/main" val="4224608552"/>
                    </a:ext>
                  </a:extLst>
                </a:gridCol>
                <a:gridCol w="1665215">
                  <a:extLst>
                    <a:ext uri="{9D8B030D-6E8A-4147-A177-3AD203B41FA5}">
                      <a16:colId xmlns:a16="http://schemas.microsoft.com/office/drawing/2014/main" val="4248960538"/>
                    </a:ext>
                  </a:extLst>
                </a:gridCol>
              </a:tblGrid>
              <a:tr h="532342">
                <a:tc rowSpan="2">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Hoạt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động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vận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động</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solidFill>
                      <a:schemeClr val="accent6">
                        <a:lumMod val="20000"/>
                        <a:lumOff val="80000"/>
                      </a:schemeClr>
                    </a:solidFill>
                  </a:tcPr>
                </a:tc>
                <a:tc gridSpan="3">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Thời</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gian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phút</a:t>
                      </a:r>
                      <a:r>
                        <a:rPr lang="en-US" sz="2800" b="1" dirty="0">
                          <a:solidFill>
                            <a:srgbClr val="000000"/>
                          </a:solidFill>
                          <a:effectLst/>
                          <a:latin typeface="Cambria" panose="02040503050406030204" pitchFamily="18" charset="0"/>
                          <a:ea typeface="Cambria" panose="02040503050406030204" pitchFamily="18" charset="0"/>
                        </a:rPr>
                        <a:t>)</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3680875"/>
                  </a:ext>
                </a:extLst>
              </a:tr>
              <a:tr h="532342">
                <a:tc vMerge="1">
                  <a:txBody>
                    <a:bodyPr/>
                    <a:lstStyle/>
                    <a:p>
                      <a:endParaRPr lang="en-US"/>
                    </a:p>
                  </a:txBody>
                  <a:tcPr/>
                </a:tc>
                <a:tc>
                  <a:txBody>
                    <a:bodyPr/>
                    <a:lstStyle/>
                    <a:p>
                      <a:pPr algn="ctr"/>
                      <a:r>
                        <a:rPr lang="en-US" sz="2800" b="1">
                          <a:solidFill>
                            <a:srgbClr val="000000"/>
                          </a:solidFill>
                          <a:effectLst/>
                          <a:latin typeface="Cambria" panose="02040503050406030204" pitchFamily="18" charset="0"/>
                          <a:ea typeface="Cambria" panose="02040503050406030204" pitchFamily="18" charset="0"/>
                        </a:rPr>
                        <a:t>Ngày 1</a:t>
                      </a:r>
                      <a:endParaRPr lang="en-US" sz="2800">
                        <a:solidFill>
                          <a:srgbClr val="000000"/>
                        </a:solidFill>
                        <a:effectLst/>
                        <a:latin typeface="Cambria" panose="02040503050406030204" pitchFamily="18" charset="0"/>
                        <a:ea typeface="Cambria" panose="02040503050406030204" pitchFamily="18" charset="0"/>
                      </a:endParaRPr>
                    </a:p>
                  </a:txBody>
                  <a:tcPr marL="0" marR="0" marT="0" marB="0">
                    <a:solidFill>
                      <a:schemeClr val="accent6">
                        <a:lumMod val="20000"/>
                        <a:lumOff val="80000"/>
                      </a:schemeClr>
                    </a:solidFill>
                  </a:tcPr>
                </a:tc>
                <a:tc>
                  <a:txBody>
                    <a:bodyPr/>
                    <a:lstStyle/>
                    <a:p>
                      <a:pPr algn="ctr"/>
                      <a:r>
                        <a:rPr lang="en-US" sz="2800" b="1">
                          <a:solidFill>
                            <a:srgbClr val="000000"/>
                          </a:solidFill>
                          <a:effectLst/>
                          <a:latin typeface="Cambria" panose="02040503050406030204" pitchFamily="18" charset="0"/>
                          <a:ea typeface="Cambria" panose="02040503050406030204" pitchFamily="18" charset="0"/>
                        </a:rPr>
                        <a:t>Ngày 2</a:t>
                      </a:r>
                      <a:endParaRPr lang="en-US" sz="2800">
                        <a:solidFill>
                          <a:srgbClr val="000000"/>
                        </a:solidFill>
                        <a:effectLst/>
                        <a:latin typeface="Cambria" panose="02040503050406030204" pitchFamily="18" charset="0"/>
                        <a:ea typeface="Cambria" panose="02040503050406030204" pitchFamily="18" charset="0"/>
                      </a:endParaRPr>
                    </a:p>
                  </a:txBody>
                  <a:tcPr marL="0" marR="0" marT="0" marB="0">
                    <a:solidFill>
                      <a:schemeClr val="accent6">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Ngày</a:t>
                      </a:r>
                      <a:r>
                        <a:rPr lang="en-US" sz="2800" b="1" dirty="0">
                          <a:solidFill>
                            <a:srgbClr val="000000"/>
                          </a:solidFill>
                          <a:effectLst/>
                          <a:latin typeface="Cambria" panose="02040503050406030204" pitchFamily="18" charset="0"/>
                          <a:ea typeface="Cambria" panose="02040503050406030204" pitchFamily="18" charset="0"/>
                        </a:rPr>
                        <a:t> 3</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solidFill>
                      <a:schemeClr val="accent6">
                        <a:lumMod val="20000"/>
                        <a:lumOff val="80000"/>
                      </a:schemeClr>
                    </a:solidFill>
                  </a:tcPr>
                </a:tc>
                <a:extLst>
                  <a:ext uri="{0D108BD9-81ED-4DB2-BD59-A6C34878D82A}">
                    <a16:rowId xmlns:a16="http://schemas.microsoft.com/office/drawing/2014/main" val="1572163974"/>
                  </a:ext>
                </a:extLst>
              </a:tr>
              <a:tr h="1064683">
                <a:tc>
                  <a:txBody>
                    <a:bodyPr/>
                    <a:lstStyle/>
                    <a:p>
                      <a:pPr algn="just"/>
                      <a:r>
                        <a:rPr lang="vi-VN" sz="2800">
                          <a:solidFill>
                            <a:srgbClr val="000000"/>
                          </a:solidFill>
                          <a:effectLst/>
                          <a:latin typeface="Cambria" panose="02040503050406030204" pitchFamily="18" charset="0"/>
                          <a:ea typeface="Cambria" panose="02040503050406030204" pitchFamily="18" charset="0"/>
                        </a:rPr>
                        <a:t>Đi bộ đến trường, về nhà</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marL="0" marR="0" marT="0" marB="0"/>
                </a:tc>
                <a:extLst>
                  <a:ext uri="{0D108BD9-81ED-4DB2-BD59-A6C34878D82A}">
                    <a16:rowId xmlns:a16="http://schemas.microsoft.com/office/drawing/2014/main" val="2275057521"/>
                  </a:ext>
                </a:extLst>
              </a:tr>
              <a:tr h="532342">
                <a:tc>
                  <a:txBody>
                    <a:bodyPr/>
                    <a:lstStyle/>
                    <a:p>
                      <a:pPr algn="just"/>
                      <a:r>
                        <a:rPr lang="en-US" sz="2800">
                          <a:solidFill>
                            <a:srgbClr val="000000"/>
                          </a:solidFill>
                          <a:effectLst/>
                          <a:latin typeface="Cambria" panose="02040503050406030204" pitchFamily="18" charset="0"/>
                          <a:ea typeface="Cambria" panose="02040503050406030204" pitchFamily="18" charset="0"/>
                        </a:rPr>
                        <a:t>Quét nhà</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0</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marL="0" marR="0" marT="0" marB="0"/>
                </a:tc>
                <a:extLst>
                  <a:ext uri="{0D108BD9-81ED-4DB2-BD59-A6C34878D82A}">
                    <a16:rowId xmlns:a16="http://schemas.microsoft.com/office/drawing/2014/main" val="2228936560"/>
                  </a:ext>
                </a:extLst>
              </a:tr>
              <a:tr h="532342">
                <a:tc>
                  <a:txBody>
                    <a:bodyPr/>
                    <a:lstStyle/>
                    <a:p>
                      <a:pPr algn="just"/>
                      <a:r>
                        <a:rPr lang="vi-VN" sz="2800">
                          <a:solidFill>
                            <a:srgbClr val="000000"/>
                          </a:solidFill>
                          <a:effectLst/>
                          <a:latin typeface="Cambria" panose="02040503050406030204" pitchFamily="18" charset="0"/>
                          <a:ea typeface="Cambria" panose="02040503050406030204" pitchFamily="18" charset="0"/>
                        </a:rPr>
                        <a:t>Chơi thể thao</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0</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15</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20</a:t>
                      </a:r>
                    </a:p>
                  </a:txBody>
                  <a:tcPr marL="0" marR="0" marT="0" marB="0"/>
                </a:tc>
                <a:extLst>
                  <a:ext uri="{0D108BD9-81ED-4DB2-BD59-A6C34878D82A}">
                    <a16:rowId xmlns:a16="http://schemas.microsoft.com/office/drawing/2014/main" val="1214450407"/>
                  </a:ext>
                </a:extLst>
              </a:tr>
              <a:tr h="1064683">
                <a:tc>
                  <a:txBody>
                    <a:bodyPr/>
                    <a:lstStyle/>
                    <a:p>
                      <a:pPr algn="just"/>
                      <a:r>
                        <a:rPr lang="en-US" sz="2800">
                          <a:solidFill>
                            <a:srgbClr val="000000"/>
                          </a:solidFill>
                          <a:effectLst/>
                          <a:latin typeface="Cambria" panose="02040503050406030204" pitchFamily="18" charset="0"/>
                          <a:ea typeface="Cambria" panose="02040503050406030204" pitchFamily="18" charset="0"/>
                        </a:rPr>
                        <a:t>Tập thể dục buổi sáng</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marL="0" marR="0" marT="0" marB="0"/>
                </a:tc>
                <a:extLst>
                  <a:ext uri="{0D108BD9-81ED-4DB2-BD59-A6C34878D82A}">
                    <a16:rowId xmlns:a16="http://schemas.microsoft.com/office/drawing/2014/main" val="3425486552"/>
                  </a:ext>
                </a:extLst>
              </a:tr>
              <a:tr h="532342">
                <a:tc>
                  <a:txBody>
                    <a:bodyPr/>
                    <a:lstStyle/>
                    <a:p>
                      <a:pPr algn="just"/>
                      <a:r>
                        <a:rPr lang="en-US" sz="2800">
                          <a:solidFill>
                            <a:srgbClr val="000000"/>
                          </a:solidFill>
                          <a:effectLst/>
                          <a:latin typeface="Cambria" panose="02040503050406030204" pitchFamily="18" charset="0"/>
                          <a:ea typeface="Cambria" panose="02040503050406030204" pitchFamily="18" charset="0"/>
                        </a:rPr>
                        <a:t>Tổng</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25</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35</a:t>
                      </a:r>
                    </a:p>
                  </a:txBody>
                  <a:tcPr marL="0" marR="0" marT="0" marB="0"/>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45</a:t>
                      </a:r>
                    </a:p>
                  </a:txBody>
                  <a:tcPr marL="0" marR="0" marT="0" marB="0"/>
                </a:tc>
                <a:extLst>
                  <a:ext uri="{0D108BD9-81ED-4DB2-BD59-A6C34878D82A}">
                    <a16:rowId xmlns:a16="http://schemas.microsoft.com/office/drawing/2014/main" val="3166207409"/>
                  </a:ext>
                </a:extLst>
              </a:tr>
            </a:tbl>
          </a:graphicData>
        </a:graphic>
      </p:graphicFrame>
      <p:pic>
        <p:nvPicPr>
          <p:cNvPr id="3" name="Picture 2" descr="A screenshot of a computer&#10;&#10;Description automatically generated with low confidence">
            <a:extLst>
              <a:ext uri="{FF2B5EF4-FFF2-40B4-BE49-F238E27FC236}">
                <a16:creationId xmlns:a16="http://schemas.microsoft.com/office/drawing/2014/main" id="{48BE48FE-63BC-37E9-917B-B94D3B886F0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t="40873" b="40163"/>
          <a:stretch/>
        </p:blipFill>
        <p:spPr>
          <a:xfrm>
            <a:off x="4568544" y="0"/>
            <a:ext cx="2946681" cy="1126421"/>
          </a:xfrm>
          <a:prstGeom prst="rect">
            <a:avLst/>
          </a:prstGeom>
        </p:spPr>
      </p:pic>
      <p:sp>
        <p:nvSpPr>
          <p:cNvPr id="5" name="TextBox 4">
            <a:extLst>
              <a:ext uri="{FF2B5EF4-FFF2-40B4-BE49-F238E27FC236}">
                <a16:creationId xmlns:a16="http://schemas.microsoft.com/office/drawing/2014/main" id="{2F0A4FF0-358E-D4DE-9715-888C9653BB68}"/>
              </a:ext>
            </a:extLst>
          </p:cNvPr>
          <p:cNvSpPr txBox="1"/>
          <p:nvPr/>
        </p:nvSpPr>
        <p:spPr>
          <a:xfrm>
            <a:off x="4387734" y="190497"/>
            <a:ext cx="32608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Ví</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dụ</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66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BEBFD"/>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3F829D4-7788-8C06-D98F-B625C3E07B0C}"/>
              </a:ext>
            </a:extLst>
          </p:cNvPr>
          <p:cNvGrpSpPr/>
          <p:nvPr/>
        </p:nvGrpSpPr>
        <p:grpSpPr>
          <a:xfrm>
            <a:off x="2931228" y="685782"/>
            <a:ext cx="8477661" cy="5191143"/>
            <a:chOff x="2931228" y="685782"/>
            <a:chExt cx="8342115" cy="5068298"/>
          </a:xfrm>
        </p:grpSpPr>
        <p:sp>
          <p:nvSpPr>
            <p:cNvPr id="11" name="Cloud 10">
              <a:extLst>
                <a:ext uri="{FF2B5EF4-FFF2-40B4-BE49-F238E27FC236}">
                  <a16:creationId xmlns:a16="http://schemas.microsoft.com/office/drawing/2014/main" id="{F5A2417A-A4EA-2973-967C-892E7CADAD4C}"/>
                </a:ext>
              </a:extLst>
            </p:cNvPr>
            <p:cNvSpPr/>
            <p:nvPr/>
          </p:nvSpPr>
          <p:spPr>
            <a:xfrm>
              <a:off x="2931228" y="685782"/>
              <a:ext cx="8342115" cy="5068298"/>
            </a:xfrm>
            <a:prstGeom prst="cloud">
              <a:avLst/>
            </a:prstGeom>
            <a:solidFill>
              <a:srgbClr val="8BCCF0"/>
            </a:solidFill>
            <a:ln>
              <a:solidFill>
                <a:srgbClr val="8BC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12" name="Cloud 11">
              <a:extLst>
                <a:ext uri="{FF2B5EF4-FFF2-40B4-BE49-F238E27FC236}">
                  <a16:creationId xmlns:a16="http://schemas.microsoft.com/office/drawing/2014/main" id="{27B0D6B1-17A1-4A69-4698-40A2588AFE21}"/>
                </a:ext>
              </a:extLst>
            </p:cNvPr>
            <p:cNvSpPr/>
            <p:nvPr/>
          </p:nvSpPr>
          <p:spPr>
            <a:xfrm>
              <a:off x="3167603" y="850231"/>
              <a:ext cx="7981660" cy="4780547"/>
            </a:xfrm>
            <a:prstGeom prst="cloud">
              <a:avLst/>
            </a:prstGeom>
            <a:noFill/>
            <a:ln w="28575">
              <a:solidFill>
                <a:srgbClr val="1D20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14" name="Cloud 13">
              <a:extLst>
                <a:ext uri="{FF2B5EF4-FFF2-40B4-BE49-F238E27FC236}">
                  <a16:creationId xmlns:a16="http://schemas.microsoft.com/office/drawing/2014/main" id="{825E3C17-1B90-9DF8-8CD4-A2EF3DAA6CD0}"/>
                </a:ext>
              </a:extLst>
            </p:cNvPr>
            <p:cNvSpPr/>
            <p:nvPr/>
          </p:nvSpPr>
          <p:spPr>
            <a:xfrm>
              <a:off x="3304674" y="957687"/>
              <a:ext cx="7750965" cy="4528713"/>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15" name="Cloud 14">
              <a:extLst>
                <a:ext uri="{FF2B5EF4-FFF2-40B4-BE49-F238E27FC236}">
                  <a16:creationId xmlns:a16="http://schemas.microsoft.com/office/drawing/2014/main" id="{8041D2C5-CD51-9C8C-35BF-6D32B0B07696}"/>
                </a:ext>
              </a:extLst>
            </p:cNvPr>
            <p:cNvSpPr/>
            <p:nvPr/>
          </p:nvSpPr>
          <p:spPr>
            <a:xfrm>
              <a:off x="3395798" y="1044149"/>
              <a:ext cx="7560960" cy="4329956"/>
            </a:xfrm>
            <a:prstGeom prst="cloud">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grpSp>
      <p:sp>
        <p:nvSpPr>
          <p:cNvPr id="16" name="TextBox 15">
            <a:extLst>
              <a:ext uri="{FF2B5EF4-FFF2-40B4-BE49-F238E27FC236}">
                <a16:creationId xmlns:a16="http://schemas.microsoft.com/office/drawing/2014/main" id="{5E8E7042-F91E-E3DD-F4B3-A215283FBF3E}"/>
              </a:ext>
            </a:extLst>
          </p:cNvPr>
          <p:cNvSpPr txBox="1"/>
          <p:nvPr/>
        </p:nvSpPr>
        <p:spPr>
          <a:xfrm>
            <a:off x="4187285" y="1840630"/>
            <a:ext cx="6683362" cy="2308324"/>
          </a:xfrm>
          <a:prstGeom prst="rect">
            <a:avLst/>
          </a:prstGeom>
          <a:noFill/>
        </p:spPr>
        <p:txBody>
          <a:bodyPr wrap="square" rtlCol="0">
            <a:spAutoFit/>
          </a:bodyPr>
          <a:lstStyle/>
          <a:p>
            <a:pPr lvl="0" algn="ctr"/>
            <a:r>
              <a:rPr lang="en-US" sz="3600" b="1" dirty="0" err="1">
                <a:solidFill>
                  <a:srgbClr val="C00000"/>
                </a:solidFill>
                <a:latin typeface="Cambria" panose="02040503050406030204" pitchFamily="18" charset="0"/>
                <a:ea typeface="Cambria" panose="02040503050406030204" pitchFamily="18" charset="0"/>
              </a:rPr>
              <a:t>Tính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tổng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số</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thời</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gian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hoạt</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động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vận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động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của</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em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mỗi</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ngày</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và</a:t>
            </a:r>
            <a:r>
              <a:rPr lang="en-US" sz="3600" b="1" dirty="0">
                <a:solidFill>
                  <a:srgbClr val="C00000"/>
                </a:solidFill>
                <a:latin typeface="Cambria" panose="02040503050406030204" pitchFamily="18" charset="0"/>
                <a:ea typeface="Cambria" panose="02040503050406030204" pitchFamily="18" charset="0"/>
              </a:rPr>
              <a:t> so </a:t>
            </a:r>
            <a:r>
              <a:rPr lang="en-US" sz="3600" b="1" dirty="0" err="1">
                <a:solidFill>
                  <a:srgbClr val="C00000"/>
                </a:solidFill>
                <a:latin typeface="Cambria" panose="02040503050406030204" pitchFamily="18" charset="0"/>
                <a:ea typeface="Cambria" panose="02040503050406030204" pitchFamily="18" charset="0"/>
              </a:rPr>
              <a:t>sánh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nhận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xét</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với</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thời</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gian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vận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động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cần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thiết</a:t>
            </a:r>
            <a:r>
              <a:rPr lang="en-US" sz="3600" b="1" dirty="0">
                <a:solidFill>
                  <a:srgbClr val="C00000"/>
                </a:solidFill>
                <a:latin typeface="Cambria" panose="02040503050406030204" pitchFamily="18" charset="0"/>
                <a:ea typeface="Cambria" panose="02040503050406030204" pitchFamily="18" charset="0"/>
              </a:rPr>
              <a:t>.</a:t>
            </a:r>
            <a:endParaRPr kumimoji="0" lang="vi-VN"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531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0F0DBF-DF25-4B6E-98B2-F9CC695A4EA8}"/>
              </a:ext>
            </a:extLst>
          </p:cNvPr>
          <p:cNvGrpSpPr/>
          <p:nvPr/>
        </p:nvGrpSpPr>
        <p:grpSpPr>
          <a:xfrm>
            <a:off x="-616703" y="-115764"/>
            <a:ext cx="13183417" cy="7221467"/>
            <a:chOff x="-621217" y="-108433"/>
            <a:chExt cx="13183417" cy="7221467"/>
          </a:xfrm>
        </p:grpSpPr>
        <p:pic>
          <p:nvPicPr>
            <p:cNvPr id="8" name="图片 3">
              <a:extLst>
                <a:ext uri="{FF2B5EF4-FFF2-40B4-BE49-F238E27FC236}">
                  <a16:creationId xmlns:a16="http://schemas.microsoft.com/office/drawing/2014/main" id="{9A656C86-1C72-4296-B9D9-51B034998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10" name="图片 2">
              <a:extLst>
                <a:ext uri="{FF2B5EF4-FFF2-40B4-BE49-F238E27FC236}">
                  <a16:creationId xmlns:a16="http://schemas.microsoft.com/office/drawing/2014/main" id="{1A638E2D-051B-4516-93EC-12AD487447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2359758" y="-3089408"/>
              <a:ext cx="7221467" cy="13183417"/>
            </a:xfrm>
            <a:prstGeom prst="rect">
              <a:avLst/>
            </a:prstGeom>
          </p:spPr>
        </p:pic>
      </p:grpSp>
      <p:sp>
        <p:nvSpPr>
          <p:cNvPr id="5" name="Speech Bubble: Rectangle with Corners Rounded 4"/>
          <p:cNvSpPr/>
          <p:nvPr/>
        </p:nvSpPr>
        <p:spPr>
          <a:xfrm flipH="1">
            <a:off x="1114425" y="1314450"/>
            <a:ext cx="8876030" cy="4572000"/>
          </a:xfrm>
          <a:prstGeom prst="wedgeRoundRectCallout">
            <a:avLst>
              <a:gd name="adj1" fmla="val 26230"/>
              <a:gd name="adj2" fmla="val 5006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US" sz="3200" dirty="0">
                <a:solidFill>
                  <a:srgbClr val="002060"/>
                </a:solidFill>
                <a:latin typeface="Cambria" panose="02040503050406030204" pitchFamily="18" charset="0"/>
                <a:ea typeface="Cambria" panose="02040503050406030204" pitchFamily="18" charset="0"/>
              </a:rPr>
              <a:t>N</a:t>
            </a:r>
            <a:r>
              <a:rPr lang="vi-VN" sz="3200" dirty="0">
                <a:solidFill>
                  <a:srgbClr val="002060"/>
                </a:solidFill>
                <a:latin typeface="Cambria" panose="02040503050406030204" pitchFamily="18" charset="0"/>
                <a:ea typeface="Cambria" panose="02040503050406030204" pitchFamily="18" charset="0"/>
              </a:rPr>
              <a:t>gười được coi là béo phì khi </a:t>
            </a:r>
            <a:r>
              <a:rPr lang="vi-VN" sz="3200" b="1" dirty="0">
                <a:solidFill>
                  <a:srgbClr val="FF0000"/>
                </a:solidFill>
                <a:latin typeface="Cambria" panose="02040503050406030204" pitchFamily="18" charset="0"/>
                <a:ea typeface="Cambria" panose="02040503050406030204" pitchFamily="18" charset="0"/>
              </a:rPr>
              <a:t>thừa cân nặng tính theo chiều cao</a:t>
            </a:r>
            <a:r>
              <a:rPr lang="vi-VN" sz="3200" dirty="0">
                <a:solidFill>
                  <a:srgbClr val="002060"/>
                </a:solidFill>
                <a:latin typeface="Cambria" panose="02040503050406030204" pitchFamily="18" charset="0"/>
                <a:ea typeface="Cambria" panose="02040503050406030204" pitchFamily="18" charset="0"/>
              </a:rPr>
              <a:t>, kèm theo những dấu hiệu về lớp mỡ tại một số vị trí nhất định trên cơ thể;</a:t>
            </a:r>
            <a:endParaRPr lang="en-US" sz="3200" dirty="0">
              <a:solidFill>
                <a:srgbClr val="002060"/>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defRPr/>
            </a:pPr>
            <a:r>
              <a:rPr lang="en-US" sz="3200" dirty="0">
                <a:solidFill>
                  <a:srgbClr val="002060"/>
                </a:solidFill>
                <a:latin typeface="Cambria" panose="02040503050406030204" pitchFamily="18" charset="0"/>
                <a:ea typeface="Cambria" panose="02040503050406030204" pitchFamily="18" charset="0"/>
              </a:rPr>
              <a:t>M</a:t>
            </a:r>
            <a:r>
              <a:rPr lang="vi-VN" sz="3200" dirty="0">
                <a:solidFill>
                  <a:srgbClr val="002060"/>
                </a:solidFill>
                <a:latin typeface="Cambria" panose="02040503050406030204" pitchFamily="18" charset="0"/>
                <a:ea typeface="Cambria" panose="02040503050406030204" pitchFamily="18" charset="0"/>
              </a:rPr>
              <a:t>ột số trẻ có nhiều chiều cao vượt trội so với chiều cao chuẩn thì cân nặng cũng sẽ theo đó nhiều hơn, tuy nhiên chưa chắc đã phải bệnh thừa cân béo phì, nên không kèm theo các dấu hiệu về lớp mỡ.</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EBFD"/>
        </a:solidFill>
        <a:effectLst/>
      </p:bgPr>
    </p:bg>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sp>
        <p:nvSpPr>
          <p:cNvPr id="4" name="Rectangle: Rounded Corners 3">
            <a:extLst>
              <a:ext uri="{FF2B5EF4-FFF2-40B4-BE49-F238E27FC236}">
                <a16:creationId xmlns:a16="http://schemas.microsoft.com/office/drawing/2014/main" id="{974C8A7D-E7B8-6BF3-D63A-8231AF2ECDC7}"/>
              </a:ext>
            </a:extLst>
          </p:cNvPr>
          <p:cNvSpPr/>
          <p:nvPr/>
        </p:nvSpPr>
        <p:spPr>
          <a:xfrm>
            <a:off x="342900" y="333375"/>
            <a:ext cx="11563350" cy="6315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24E94201-0994-7A91-D930-CCABCFD044FB}"/>
              </a:ext>
            </a:extLst>
          </p:cNvPr>
          <p:cNvSpPr txBox="1"/>
          <p:nvPr/>
        </p:nvSpPr>
        <p:spPr>
          <a:xfrm>
            <a:off x="732155" y="673355"/>
            <a:ext cx="10725149" cy="1055608"/>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
              <a:defRPr/>
            </a:pPr>
            <a:r>
              <a:rPr lang="vi-VN" sz="2800" b="1" dirty="0">
                <a:solidFill>
                  <a:prstClr val="black"/>
                </a:solidFill>
                <a:latin typeface="Calibri" panose="020F0502020204030204" pitchFamily="34" charset="0"/>
                <a:cs typeface="Calibri" panose="020F0502020204030204" pitchFamily="34" charset="0"/>
              </a:rPr>
              <a:t>Quan sát hình 2 về việc làm của các bạn và cho biết: Thói quen ăn uống, vận động như thế nào có thể dẫn đến bệnh thừa cân béo phì?</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pic>
        <p:nvPicPr>
          <p:cNvPr id="3" name="Picture 2">
            <a:extLst>
              <a:ext uri="{FF2B5EF4-FFF2-40B4-BE49-F238E27FC236}">
                <a16:creationId xmlns:a16="http://schemas.microsoft.com/office/drawing/2014/main" id="{9366F578-E193-48B8-5919-59D6C9441220}"/>
              </a:ext>
            </a:extLst>
          </p:cNvPr>
          <p:cNvPicPr>
            <a:picLocks noChangeAspect="1"/>
          </p:cNvPicPr>
          <p:nvPr/>
        </p:nvPicPr>
        <p:blipFill>
          <a:blip r:embed="rId3"/>
          <a:stretch>
            <a:fillRect/>
          </a:stretch>
        </p:blipFill>
        <p:spPr>
          <a:xfrm>
            <a:off x="3378993" y="1728963"/>
            <a:ext cx="5491163" cy="5024262"/>
          </a:xfrm>
          <a:prstGeom prst="rect">
            <a:avLst/>
          </a:prstGeom>
        </p:spPr>
      </p:pic>
    </p:spTree>
    <p:extLst>
      <p:ext uri="{BB962C8B-B14F-4D97-AF65-F5344CB8AC3E}">
        <p14:creationId xmlns:p14="http://schemas.microsoft.com/office/powerpoint/2010/main" val="282697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920"/>
        <p:cNvGrpSpPr/>
        <p:nvPr/>
      </p:nvGrpSpPr>
      <p:grpSpPr>
        <a:xfrm>
          <a:off x="0" y="0"/>
          <a:ext cx="0" cy="0"/>
          <a:chOff x="0" y="0"/>
          <a:chExt cx="0" cy="0"/>
        </a:xfrm>
      </p:grpSpPr>
      <p:grpSp>
        <p:nvGrpSpPr>
          <p:cNvPr id="13" name="Google Shape;2676;p65"/>
          <p:cNvGrpSpPr/>
          <p:nvPr/>
        </p:nvGrpSpPr>
        <p:grpSpPr>
          <a:xfrm rot="10800000" flipH="1" flipV="1">
            <a:off x="8731408" y="6314043"/>
            <a:ext cx="381670" cy="402624"/>
            <a:chOff x="3456600" y="4193100"/>
            <a:chExt cx="495225" cy="441425"/>
          </a:xfrm>
        </p:grpSpPr>
        <p:sp>
          <p:nvSpPr>
            <p:cNvPr id="14"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sp>
        <p:nvSpPr>
          <p:cNvPr id="1930" name="Google Shape;1930;p54"/>
          <p:cNvSpPr/>
          <p:nvPr/>
        </p:nvSpPr>
        <p:spPr>
          <a:xfrm rot="813408">
            <a:off x="10405084" y="2608516"/>
            <a:ext cx="900" cy="33"/>
          </a:xfrm>
          <a:custGeom>
            <a:avLst/>
            <a:gdLst/>
            <a:ahLst/>
            <a:cxnLst/>
            <a:rect l="l" t="t" r="r" b="b"/>
            <a:pathLst>
              <a:path w="27" h="1" extrusionOk="0">
                <a:moveTo>
                  <a:pt x="1" y="1"/>
                </a:moveTo>
                <a:lnTo>
                  <a:pt x="1" y="1"/>
                </a:lnTo>
                <a:lnTo>
                  <a:pt x="27"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31" name="Google Shape;1931;p54"/>
          <p:cNvSpPr/>
          <p:nvPr/>
        </p:nvSpPr>
        <p:spPr>
          <a:xfrm rot="813408">
            <a:off x="10613249" y="3203489"/>
            <a:ext cx="900" cy="33"/>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32" name="Google Shape;1932;p54"/>
          <p:cNvSpPr/>
          <p:nvPr/>
        </p:nvSpPr>
        <p:spPr>
          <a:xfrm rot="813408">
            <a:off x="10608181" y="2710819"/>
            <a:ext cx="33" cy="900"/>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80" name="Google Shape;1980;p54"/>
          <p:cNvSpPr/>
          <p:nvPr/>
        </p:nvSpPr>
        <p:spPr>
          <a:xfrm flipH="1">
            <a:off x="10024467" y="6336895"/>
            <a:ext cx="1027433" cy="304231"/>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nvGrpSpPr>
          <p:cNvPr id="1990" name="Google Shape;1990;p54"/>
          <p:cNvGrpSpPr/>
          <p:nvPr/>
        </p:nvGrpSpPr>
        <p:grpSpPr>
          <a:xfrm flipH="1">
            <a:off x="303257" y="1644288"/>
            <a:ext cx="893999" cy="584699"/>
            <a:chOff x="7555450" y="377766"/>
            <a:chExt cx="670499" cy="438524"/>
          </a:xfrm>
        </p:grpSpPr>
        <p:sp>
          <p:nvSpPr>
            <p:cNvPr id="1991" name="Google Shape;1991;p5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2" name="Google Shape;1992;p5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3" name="Google Shape;1993;p5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1994" name="Google Shape;1994;p54"/>
          <p:cNvGrpSpPr/>
          <p:nvPr/>
        </p:nvGrpSpPr>
        <p:grpSpPr>
          <a:xfrm>
            <a:off x="5372800" y="5380020"/>
            <a:ext cx="653637" cy="811748"/>
            <a:chOff x="7376250" y="1989890"/>
            <a:chExt cx="490228" cy="608811"/>
          </a:xfrm>
        </p:grpSpPr>
        <p:sp>
          <p:nvSpPr>
            <p:cNvPr id="1995" name="Google Shape;1995;p5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6" name="Google Shape;1996;p5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7" name="Google Shape;1997;p5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6" name="Group 5"/>
          <p:cNvGrpSpPr/>
          <p:nvPr/>
        </p:nvGrpSpPr>
        <p:grpSpPr>
          <a:xfrm>
            <a:off x="7248313" y="760307"/>
            <a:ext cx="4814993" cy="5030047"/>
            <a:chOff x="8561" y="898"/>
            <a:chExt cx="5687" cy="5941"/>
          </a:xfrm>
        </p:grpSpPr>
        <p:sp>
          <p:nvSpPr>
            <p:cNvPr id="2653" name="Google Shape;2653;p65"/>
            <p:cNvSpPr/>
            <p:nvPr/>
          </p:nvSpPr>
          <p:spPr>
            <a:xfrm>
              <a:off x="8561" y="3566"/>
              <a:ext cx="5687" cy="3273"/>
            </a:xfrm>
            <a:prstGeom prst="roundRect">
              <a:avLst>
                <a:gd name="adj" fmla="val 16667"/>
              </a:avLst>
            </a:prstGeom>
            <a:solidFill>
              <a:schemeClr val="lt1"/>
            </a:solidFill>
            <a:ln w="38100" cap="flat" cmpd="sng">
              <a:solidFill>
                <a:schemeClr val="accen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135" b="0" i="0" u="none" strike="noStrike" kern="1200" cap="none" spc="0" normalizeH="0" baseline="0" noProof="0">
                <a:ln>
                  <a:noFill/>
                </a:ln>
                <a:solidFill>
                  <a:prstClr val="black"/>
                </a:solidFill>
                <a:effectLst/>
                <a:uLnTx/>
                <a:uFillTx/>
                <a:latin typeface="Quicksand Medium"/>
                <a:ea typeface="Quicksand Medium"/>
                <a:cs typeface="Quicksand Medium"/>
                <a:sym typeface="Quicksand Medium"/>
              </a:endParaRPr>
            </a:p>
          </p:txBody>
        </p:sp>
        <p:sp>
          <p:nvSpPr>
            <p:cNvPr id="2667" name="Google Shape;2667;p65"/>
            <p:cNvSpPr/>
            <p:nvPr/>
          </p:nvSpPr>
          <p:spPr>
            <a:xfrm flipH="1">
              <a:off x="10102" y="898"/>
              <a:ext cx="3189" cy="1746"/>
            </a:xfrm>
            <a:prstGeom prst="roundRect">
              <a:avLst>
                <a:gd name="adj" fmla="val 16667"/>
              </a:avLst>
            </a:prstGeom>
            <a:solidFill>
              <a:srgbClr val="F656BC"/>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Nguyên</a:t>
              </a:r>
              <a:r>
                <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 </a:t>
              </a: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nhân</a:t>
              </a:r>
              <a:endPar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endParaRPr>
            </a:p>
          </p:txBody>
        </p:sp>
        <p:cxnSp>
          <p:nvCxnSpPr>
            <p:cNvPr id="2696" name="Google Shape;2696;p65"/>
            <p:cNvCxnSpPr/>
            <p:nvPr/>
          </p:nvCxnSpPr>
          <p:spPr>
            <a:xfrm flipH="1">
              <a:off x="9695" y="1782"/>
              <a:ext cx="407" cy="2028"/>
            </a:xfrm>
            <a:prstGeom prst="straightConnector1">
              <a:avLst/>
            </a:prstGeom>
            <a:noFill/>
            <a:ln w="9525" cap="flat" cmpd="sng">
              <a:solidFill>
                <a:srgbClr val="F656BC"/>
              </a:solidFill>
              <a:prstDash val="dash"/>
              <a:round/>
              <a:headEnd type="oval" w="med" len="med"/>
              <a:tailEnd type="oval" w="med" len="med"/>
            </a:ln>
          </p:spPr>
        </p:cxnSp>
        <p:cxnSp>
          <p:nvCxnSpPr>
            <p:cNvPr id="5" name="Google Shape;2696;p65"/>
            <p:cNvCxnSpPr/>
            <p:nvPr/>
          </p:nvCxnSpPr>
          <p:spPr>
            <a:xfrm>
              <a:off x="13324" y="1827"/>
              <a:ext cx="407" cy="2028"/>
            </a:xfrm>
            <a:prstGeom prst="straightConnector1">
              <a:avLst/>
            </a:prstGeom>
            <a:noFill/>
            <a:ln w="9525" cap="flat" cmpd="sng">
              <a:solidFill>
                <a:srgbClr val="F656BC"/>
              </a:solidFill>
              <a:prstDash val="dash"/>
              <a:round/>
              <a:headEnd type="oval" w="med" len="med"/>
              <a:tailEnd type="oval" w="med" len="med"/>
            </a:ln>
          </p:spPr>
        </p:cxnSp>
      </p:grpSp>
      <p:grpSp>
        <p:nvGrpSpPr>
          <p:cNvPr id="2676" name="Google Shape;2676;p65"/>
          <p:cNvGrpSpPr/>
          <p:nvPr/>
        </p:nvGrpSpPr>
        <p:grpSpPr>
          <a:xfrm rot="10800000" flipH="1" flipV="1">
            <a:off x="7241327" y="2933806"/>
            <a:ext cx="508893" cy="536832"/>
            <a:chOff x="3456600" y="4193100"/>
            <a:chExt cx="495225" cy="441425"/>
          </a:xfrm>
        </p:grpSpPr>
        <p:sp>
          <p:nvSpPr>
            <p:cNvPr id="2677"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2678"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2679"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7" name="Google Shape;2676;p65"/>
          <p:cNvGrpSpPr/>
          <p:nvPr/>
        </p:nvGrpSpPr>
        <p:grpSpPr>
          <a:xfrm rot="10800000" flipV="1">
            <a:off x="11409891" y="3049164"/>
            <a:ext cx="508893" cy="536832"/>
            <a:chOff x="3456600" y="4193100"/>
            <a:chExt cx="495225" cy="441425"/>
          </a:xfrm>
        </p:grpSpPr>
        <p:sp>
          <p:nvSpPr>
            <p:cNvPr id="2"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3"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4"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8" name="Text Box 0"/>
          <p:cNvSpPr txBox="1"/>
          <p:nvPr/>
        </p:nvSpPr>
        <p:spPr>
          <a:xfrm>
            <a:off x="7248525" y="3496098"/>
            <a:ext cx="4742392" cy="2246769"/>
          </a:xfrm>
          <a:prstGeom prst="rect">
            <a:avLst/>
          </a:prstGeom>
          <a:noFill/>
        </p:spPr>
        <p:txBody>
          <a:bodyPr wrap="square" rtlCol="0">
            <a:spAutoFit/>
          </a:bodyPr>
          <a:lstStyle/>
          <a:p>
            <a:pPr algn="ctr"/>
            <a:r>
              <a:rPr lang="nl-NL" sz="2800" dirty="0">
                <a:latin typeface="Cambria" panose="02040503050406030204" pitchFamily="18" charset="0"/>
                <a:ea typeface="Cambria" panose="02040503050406030204" pitchFamily="18" charset="0"/>
              </a:rPr>
              <a:t>Thói quen </a:t>
            </a:r>
            <a:r>
              <a:rPr lang="vi-VN" sz="2800" dirty="0">
                <a:latin typeface="Cambria" panose="02040503050406030204" pitchFamily="18" charset="0"/>
                <a:ea typeface="Cambria" panose="02040503050406030204" pitchFamily="18" charset="0"/>
              </a:rPr>
              <a:t>(</a:t>
            </a:r>
            <a:r>
              <a:rPr lang="nl-NL" sz="2800" dirty="0">
                <a:latin typeface="Cambria" panose="02040503050406030204" pitchFamily="18" charset="0"/>
                <a:ea typeface="Cambria" panose="02040503050406030204" pitchFamily="18" charset="0"/>
              </a:rPr>
              <a:t>thường xuyên</a:t>
            </a:r>
            <a:r>
              <a:rPr lang="vi-VN" sz="2800" dirty="0">
                <a:latin typeface="Cambria" panose="02040503050406030204" pitchFamily="18" charset="0"/>
                <a:ea typeface="Cambria" panose="02040503050406030204" pitchFamily="18" charset="0"/>
              </a:rPr>
              <a:t>)</a:t>
            </a:r>
            <a:r>
              <a:rPr lang="nl-NL" sz="2800" dirty="0">
                <a:latin typeface="Cambria" panose="02040503050406030204" pitchFamily="18" charset="0"/>
                <a:ea typeface="Cambria" panose="02040503050406030204" pitchFamily="18" charset="0"/>
              </a:rPr>
              <a:t> ăn nhiều thức ăn hơn tiêu chuẩn dành cho một khẩu phần ăn </a:t>
            </a:r>
            <a:r>
              <a:rPr lang="vi-VN" sz="2800" dirty="0">
                <a:latin typeface="Cambria" panose="02040503050406030204" pitchFamily="18" charset="0"/>
                <a:ea typeface="Cambria" panose="02040503050406030204" pitchFamily="18" charset="0"/>
              </a:rPr>
              <a:t>(quá</a:t>
            </a:r>
            <a:r>
              <a:rPr lang="nl-NL" sz="2800" dirty="0">
                <a:latin typeface="Cambria" panose="02040503050406030204" pitchFamily="18" charset="0"/>
                <a:ea typeface="Cambria" panose="02040503050406030204" pitchFamily="18" charset="0"/>
              </a:rPr>
              <a:t> thừa chất đường</a:t>
            </a:r>
            <a:r>
              <a:rPr lang="vi-VN" sz="2800" dirty="0">
                <a:latin typeface="Cambria" panose="02040503050406030204" pitchFamily="18" charset="0"/>
                <a:ea typeface="Cambria" panose="02040503050406030204" pitchFamily="18" charset="0"/>
              </a:rPr>
              <a:t>,</a:t>
            </a:r>
            <a:r>
              <a:rPr lang="nl-NL" sz="2800" dirty="0">
                <a:latin typeface="Cambria" panose="02040503050406030204" pitchFamily="18" charset="0"/>
                <a:ea typeface="Cambria" panose="02040503050406030204" pitchFamily="18" charset="0"/>
              </a:rPr>
              <a:t> bột chất đạm và chất béo</a:t>
            </a:r>
            <a:r>
              <a:rPr lang="vi-VN" sz="2800" dirty="0">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9" name="Google Shape;2653;p65"/>
          <p:cNvSpPr/>
          <p:nvPr/>
        </p:nvSpPr>
        <p:spPr>
          <a:xfrm>
            <a:off x="673100" y="1278890"/>
            <a:ext cx="5918200" cy="3726180"/>
          </a:xfrm>
          <a:prstGeom prst="roundRect">
            <a:avLst>
              <a:gd name="adj" fmla="val 16667"/>
            </a:avLst>
          </a:prstGeom>
          <a:solidFill>
            <a:schemeClr val="lt1"/>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black"/>
              </a:solidFill>
              <a:effectLst/>
              <a:uLnTx/>
              <a:uFillTx/>
              <a:latin typeface="Calibri" panose="020F0502020204030204" pitchFamily="34" charset="0"/>
              <a:ea typeface="Quicksand Medium"/>
              <a:cs typeface="Calibri" panose="020F0502020204030204" pitchFamily="34" charset="0"/>
              <a:sym typeface="Quicksand Medium"/>
            </a:endParaRPr>
          </a:p>
        </p:txBody>
      </p:sp>
      <p:pic>
        <p:nvPicPr>
          <p:cNvPr id="11" name="Picture 10">
            <a:extLst>
              <a:ext uri="{FF2B5EF4-FFF2-40B4-BE49-F238E27FC236}">
                <a16:creationId xmlns:a16="http://schemas.microsoft.com/office/drawing/2014/main" id="{E8227BE7-537E-9B9E-FA55-27236E3955A2}"/>
              </a:ext>
            </a:extLst>
          </p:cNvPr>
          <p:cNvPicPr>
            <a:picLocks noChangeAspect="1"/>
          </p:cNvPicPr>
          <p:nvPr/>
        </p:nvPicPr>
        <p:blipFill>
          <a:blip r:embed="rId4"/>
          <a:stretch>
            <a:fillRect/>
          </a:stretch>
        </p:blipFill>
        <p:spPr>
          <a:xfrm>
            <a:off x="1778212" y="1444426"/>
            <a:ext cx="4724400" cy="3515591"/>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76"/>
                                        </p:tgtEl>
                                        <p:attrNameLst>
                                          <p:attrName>style.visibility</p:attrName>
                                        </p:attrNameLst>
                                      </p:cBhvr>
                                      <p:to>
                                        <p:strVal val="visible"/>
                                      </p:to>
                                    </p:set>
                                    <p:anim calcmode="lin" valueType="num">
                                      <p:cBhvr additive="base">
                                        <p:cTn id="23" dur="500" fill="hold"/>
                                        <p:tgtEl>
                                          <p:spTgt spid="2676"/>
                                        </p:tgtEl>
                                        <p:attrNameLst>
                                          <p:attrName>ppt_x</p:attrName>
                                        </p:attrNameLst>
                                      </p:cBhvr>
                                      <p:tavLst>
                                        <p:tav tm="0">
                                          <p:val>
                                            <p:strVal val="#ppt_x"/>
                                          </p:val>
                                        </p:tav>
                                        <p:tav tm="100000">
                                          <p:val>
                                            <p:strVal val="#ppt_x"/>
                                          </p:val>
                                        </p:tav>
                                      </p:tavLst>
                                    </p:anim>
                                    <p:anim calcmode="lin" valueType="num">
                                      <p:cBhvr additive="base">
                                        <p:cTn id="24" dur="500" fill="hold"/>
                                        <p:tgtEl>
                                          <p:spTgt spid="2676"/>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0" grpId="0" animBg="1"/>
      <p:bldP spid="1931" grpId="0" animBg="1"/>
      <p:bldP spid="1932" grpId="0" animBg="1"/>
      <p:bldP spid="8" grpId="0"/>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920"/>
        <p:cNvGrpSpPr/>
        <p:nvPr/>
      </p:nvGrpSpPr>
      <p:grpSpPr>
        <a:xfrm>
          <a:off x="0" y="0"/>
          <a:ext cx="0" cy="0"/>
          <a:chOff x="0" y="0"/>
          <a:chExt cx="0" cy="0"/>
        </a:xfrm>
      </p:grpSpPr>
      <p:grpSp>
        <p:nvGrpSpPr>
          <p:cNvPr id="13" name="Google Shape;2676;p65"/>
          <p:cNvGrpSpPr/>
          <p:nvPr/>
        </p:nvGrpSpPr>
        <p:grpSpPr>
          <a:xfrm rot="10800000" flipH="1" flipV="1">
            <a:off x="8731408" y="6314043"/>
            <a:ext cx="381670" cy="402624"/>
            <a:chOff x="3456600" y="4193100"/>
            <a:chExt cx="495225" cy="441425"/>
          </a:xfrm>
        </p:grpSpPr>
        <p:sp>
          <p:nvSpPr>
            <p:cNvPr id="14"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1923" name="Google Shape;1923;p54"/>
          <p:cNvGrpSpPr/>
          <p:nvPr/>
        </p:nvGrpSpPr>
        <p:grpSpPr>
          <a:xfrm>
            <a:off x="407247" y="1122680"/>
            <a:ext cx="6469803" cy="4965700"/>
            <a:chOff x="4194275" y="1132225"/>
            <a:chExt cx="4262058" cy="2995974"/>
          </a:xfrm>
          <a:solidFill>
            <a:srgbClr val="BD59BC"/>
          </a:solidFill>
        </p:grpSpPr>
        <p:sp>
          <p:nvSpPr>
            <p:cNvPr id="1924" name="Google Shape;1924;p54"/>
            <p:cNvSpPr/>
            <p:nvPr/>
          </p:nvSpPr>
          <p:spPr>
            <a:xfrm>
              <a:off x="5812789" y="3604412"/>
              <a:ext cx="1111940" cy="523776"/>
            </a:xfrm>
            <a:custGeom>
              <a:avLst/>
              <a:gdLst/>
              <a:ahLst/>
              <a:cxnLst/>
              <a:rect l="l" t="t" r="r" b="b"/>
              <a:pathLst>
                <a:path w="14652" h="6902" extrusionOk="0">
                  <a:moveTo>
                    <a:pt x="1570" y="1"/>
                  </a:moveTo>
                  <a:lnTo>
                    <a:pt x="1258" y="1372"/>
                  </a:lnTo>
                  <a:lnTo>
                    <a:pt x="0" y="6902"/>
                  </a:lnTo>
                  <a:lnTo>
                    <a:pt x="14651" y="6902"/>
                  </a:lnTo>
                  <a:lnTo>
                    <a:pt x="13394" y="1372"/>
                  </a:lnTo>
                  <a:lnTo>
                    <a:pt x="13081"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5" name="Google Shape;1925;p54"/>
            <p:cNvSpPr/>
            <p:nvPr/>
          </p:nvSpPr>
          <p:spPr>
            <a:xfrm>
              <a:off x="5911281" y="3609400"/>
              <a:ext cx="917193" cy="112284"/>
            </a:xfrm>
            <a:custGeom>
              <a:avLst/>
              <a:gdLst/>
              <a:ahLst/>
              <a:cxnLst/>
              <a:rect l="l" t="t" r="r" b="b"/>
              <a:pathLst>
                <a:path w="12137" h="1372" extrusionOk="0">
                  <a:moveTo>
                    <a:pt x="313" y="1"/>
                  </a:moveTo>
                  <a:lnTo>
                    <a:pt x="1" y="1372"/>
                  </a:lnTo>
                  <a:lnTo>
                    <a:pt x="12137" y="1372"/>
                  </a:lnTo>
                  <a:lnTo>
                    <a:pt x="11824"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6" name="Google Shape;1926;p54"/>
            <p:cNvSpPr/>
            <p:nvPr/>
          </p:nvSpPr>
          <p:spPr>
            <a:xfrm>
              <a:off x="5506268" y="3978777"/>
              <a:ext cx="1724904" cy="149422"/>
            </a:xfrm>
            <a:custGeom>
              <a:avLst/>
              <a:gdLst/>
              <a:ahLst/>
              <a:cxnLst/>
              <a:rect l="l" t="t" r="r" b="b"/>
              <a:pathLst>
                <a:path w="22729" h="1969" extrusionOk="0">
                  <a:moveTo>
                    <a:pt x="10" y="0"/>
                  </a:moveTo>
                  <a:cubicBezTo>
                    <a:pt x="5" y="0"/>
                    <a:pt x="1" y="4"/>
                    <a:pt x="1" y="10"/>
                  </a:cubicBezTo>
                  <a:lnTo>
                    <a:pt x="1" y="1961"/>
                  </a:lnTo>
                  <a:cubicBezTo>
                    <a:pt x="1" y="1965"/>
                    <a:pt x="5" y="1969"/>
                    <a:pt x="10" y="1969"/>
                  </a:cubicBezTo>
                  <a:lnTo>
                    <a:pt x="22719" y="1969"/>
                  </a:lnTo>
                  <a:cubicBezTo>
                    <a:pt x="22725" y="1969"/>
                    <a:pt x="22729" y="1965"/>
                    <a:pt x="22729" y="1961"/>
                  </a:cubicBezTo>
                  <a:lnTo>
                    <a:pt x="22729" y="10"/>
                  </a:lnTo>
                  <a:cubicBezTo>
                    <a:pt x="22728" y="4"/>
                    <a:pt x="22725" y="0"/>
                    <a:pt x="2271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7" name="Google Shape;1927;p54"/>
            <p:cNvSpPr/>
            <p:nvPr/>
          </p:nvSpPr>
          <p:spPr>
            <a:xfrm>
              <a:off x="5506268" y="3978777"/>
              <a:ext cx="1724904" cy="117170"/>
            </a:xfrm>
            <a:custGeom>
              <a:avLst/>
              <a:gdLst/>
              <a:ahLst/>
              <a:cxnLst/>
              <a:rect l="l" t="t" r="r" b="b"/>
              <a:pathLst>
                <a:path w="22729" h="1544" extrusionOk="0">
                  <a:moveTo>
                    <a:pt x="10" y="0"/>
                  </a:moveTo>
                  <a:cubicBezTo>
                    <a:pt x="5" y="0"/>
                    <a:pt x="1" y="4"/>
                    <a:pt x="1" y="10"/>
                  </a:cubicBezTo>
                  <a:lnTo>
                    <a:pt x="1" y="1535"/>
                  </a:lnTo>
                  <a:cubicBezTo>
                    <a:pt x="1" y="1540"/>
                    <a:pt x="5" y="1543"/>
                    <a:pt x="10" y="1543"/>
                  </a:cubicBezTo>
                  <a:lnTo>
                    <a:pt x="22719" y="1543"/>
                  </a:lnTo>
                  <a:cubicBezTo>
                    <a:pt x="22725" y="1543"/>
                    <a:pt x="22729" y="1540"/>
                    <a:pt x="22729" y="1535"/>
                  </a:cubicBezTo>
                  <a:lnTo>
                    <a:pt x="22729" y="10"/>
                  </a:lnTo>
                  <a:cubicBezTo>
                    <a:pt x="22728" y="4"/>
                    <a:pt x="22725" y="0"/>
                    <a:pt x="2271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8" name="Google Shape;1928;p54"/>
            <p:cNvSpPr/>
            <p:nvPr/>
          </p:nvSpPr>
          <p:spPr>
            <a:xfrm>
              <a:off x="4194275" y="1132225"/>
              <a:ext cx="4262058" cy="2506185"/>
            </a:xfrm>
            <a:custGeom>
              <a:avLst/>
              <a:gdLst/>
              <a:ahLst/>
              <a:cxnLst/>
              <a:rect l="l" t="t" r="r" b="b"/>
              <a:pathLst>
                <a:path w="56161" h="33025" extrusionOk="0">
                  <a:moveTo>
                    <a:pt x="1905" y="0"/>
                  </a:moveTo>
                  <a:cubicBezTo>
                    <a:pt x="854" y="0"/>
                    <a:pt x="1" y="854"/>
                    <a:pt x="1" y="1906"/>
                  </a:cubicBezTo>
                  <a:lnTo>
                    <a:pt x="1" y="31120"/>
                  </a:lnTo>
                  <a:cubicBezTo>
                    <a:pt x="1" y="32171"/>
                    <a:pt x="854" y="33025"/>
                    <a:pt x="1905" y="33025"/>
                  </a:cubicBezTo>
                  <a:lnTo>
                    <a:pt x="54255" y="33025"/>
                  </a:lnTo>
                  <a:cubicBezTo>
                    <a:pt x="55306" y="33025"/>
                    <a:pt x="56161" y="32171"/>
                    <a:pt x="56161" y="31120"/>
                  </a:cubicBezTo>
                  <a:lnTo>
                    <a:pt x="56161" y="1906"/>
                  </a:lnTo>
                  <a:cubicBezTo>
                    <a:pt x="56161" y="854"/>
                    <a:pt x="55306" y="0"/>
                    <a:pt x="5425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1930" name="Google Shape;1930;p54"/>
          <p:cNvSpPr/>
          <p:nvPr/>
        </p:nvSpPr>
        <p:spPr>
          <a:xfrm rot="813408">
            <a:off x="10405084" y="2608516"/>
            <a:ext cx="900" cy="33"/>
          </a:xfrm>
          <a:custGeom>
            <a:avLst/>
            <a:gdLst/>
            <a:ahLst/>
            <a:cxnLst/>
            <a:rect l="l" t="t" r="r" b="b"/>
            <a:pathLst>
              <a:path w="27" h="1" extrusionOk="0">
                <a:moveTo>
                  <a:pt x="1" y="1"/>
                </a:moveTo>
                <a:lnTo>
                  <a:pt x="1" y="1"/>
                </a:lnTo>
                <a:lnTo>
                  <a:pt x="27"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31" name="Google Shape;1931;p54"/>
          <p:cNvSpPr/>
          <p:nvPr/>
        </p:nvSpPr>
        <p:spPr>
          <a:xfrm rot="813408">
            <a:off x="10613249" y="3203489"/>
            <a:ext cx="900" cy="33"/>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32" name="Google Shape;1932;p54"/>
          <p:cNvSpPr/>
          <p:nvPr/>
        </p:nvSpPr>
        <p:spPr>
          <a:xfrm rot="813408">
            <a:off x="10608181" y="2710819"/>
            <a:ext cx="33" cy="900"/>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80" name="Google Shape;1980;p54"/>
          <p:cNvSpPr/>
          <p:nvPr/>
        </p:nvSpPr>
        <p:spPr>
          <a:xfrm flipH="1">
            <a:off x="10024467" y="6336895"/>
            <a:ext cx="1027433" cy="304231"/>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nvGrpSpPr>
          <p:cNvPr id="1990" name="Google Shape;1990;p54"/>
          <p:cNvGrpSpPr/>
          <p:nvPr/>
        </p:nvGrpSpPr>
        <p:grpSpPr>
          <a:xfrm flipH="1">
            <a:off x="303257" y="1644288"/>
            <a:ext cx="893999" cy="584699"/>
            <a:chOff x="7555450" y="377766"/>
            <a:chExt cx="670499" cy="438524"/>
          </a:xfrm>
        </p:grpSpPr>
        <p:sp>
          <p:nvSpPr>
            <p:cNvPr id="1991" name="Google Shape;1991;p5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2" name="Google Shape;1992;p5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3" name="Google Shape;1993;p5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1994" name="Google Shape;1994;p54"/>
          <p:cNvGrpSpPr/>
          <p:nvPr/>
        </p:nvGrpSpPr>
        <p:grpSpPr>
          <a:xfrm>
            <a:off x="5372800" y="5380020"/>
            <a:ext cx="653637" cy="811748"/>
            <a:chOff x="7376250" y="1989890"/>
            <a:chExt cx="490228" cy="608811"/>
          </a:xfrm>
        </p:grpSpPr>
        <p:sp>
          <p:nvSpPr>
            <p:cNvPr id="1995" name="Google Shape;1995;p5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6" name="Google Shape;1996;p5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7" name="Google Shape;1997;p5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6" name="Group 5"/>
          <p:cNvGrpSpPr/>
          <p:nvPr/>
        </p:nvGrpSpPr>
        <p:grpSpPr>
          <a:xfrm>
            <a:off x="7248313" y="760307"/>
            <a:ext cx="4814993" cy="5030047"/>
            <a:chOff x="8561" y="898"/>
            <a:chExt cx="5687" cy="5941"/>
          </a:xfrm>
        </p:grpSpPr>
        <p:sp>
          <p:nvSpPr>
            <p:cNvPr id="2653" name="Google Shape;2653;p65"/>
            <p:cNvSpPr/>
            <p:nvPr/>
          </p:nvSpPr>
          <p:spPr>
            <a:xfrm>
              <a:off x="8561" y="3566"/>
              <a:ext cx="5687" cy="3273"/>
            </a:xfrm>
            <a:prstGeom prst="roundRect">
              <a:avLst>
                <a:gd name="adj" fmla="val 16667"/>
              </a:avLst>
            </a:prstGeom>
            <a:solidFill>
              <a:schemeClr val="lt1"/>
            </a:solidFill>
            <a:ln w="38100" cap="flat" cmpd="sng">
              <a:solidFill>
                <a:schemeClr val="accen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135" b="0" i="0" u="none" strike="noStrike" kern="1200" cap="none" spc="0" normalizeH="0" baseline="0" noProof="0">
                <a:ln>
                  <a:noFill/>
                </a:ln>
                <a:solidFill>
                  <a:prstClr val="black"/>
                </a:solidFill>
                <a:effectLst/>
                <a:uLnTx/>
                <a:uFillTx/>
                <a:latin typeface="Quicksand Medium"/>
                <a:ea typeface="Quicksand Medium"/>
                <a:cs typeface="Quicksand Medium"/>
                <a:sym typeface="Quicksand Medium"/>
              </a:endParaRPr>
            </a:p>
          </p:txBody>
        </p:sp>
        <p:sp>
          <p:nvSpPr>
            <p:cNvPr id="2667" name="Google Shape;2667;p65"/>
            <p:cNvSpPr/>
            <p:nvPr/>
          </p:nvSpPr>
          <p:spPr>
            <a:xfrm flipH="1">
              <a:off x="10102" y="898"/>
              <a:ext cx="3189" cy="1746"/>
            </a:xfrm>
            <a:prstGeom prst="roundRect">
              <a:avLst>
                <a:gd name="adj" fmla="val 16667"/>
              </a:avLst>
            </a:prstGeom>
            <a:solidFill>
              <a:srgbClr val="F656BC"/>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Nguyên</a:t>
              </a:r>
              <a:r>
                <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 </a:t>
              </a: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nhân</a:t>
              </a:r>
              <a:endPar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endParaRPr>
            </a:p>
          </p:txBody>
        </p:sp>
        <p:cxnSp>
          <p:nvCxnSpPr>
            <p:cNvPr id="2696" name="Google Shape;2696;p65"/>
            <p:cNvCxnSpPr/>
            <p:nvPr/>
          </p:nvCxnSpPr>
          <p:spPr>
            <a:xfrm flipH="1">
              <a:off x="9695" y="1782"/>
              <a:ext cx="407" cy="2028"/>
            </a:xfrm>
            <a:prstGeom prst="straightConnector1">
              <a:avLst/>
            </a:prstGeom>
            <a:noFill/>
            <a:ln w="9525" cap="flat" cmpd="sng">
              <a:solidFill>
                <a:srgbClr val="F656BC"/>
              </a:solidFill>
              <a:prstDash val="dash"/>
              <a:round/>
              <a:headEnd type="oval" w="med" len="med"/>
              <a:tailEnd type="oval" w="med" len="med"/>
            </a:ln>
          </p:spPr>
        </p:cxnSp>
        <p:cxnSp>
          <p:nvCxnSpPr>
            <p:cNvPr id="5" name="Google Shape;2696;p65"/>
            <p:cNvCxnSpPr/>
            <p:nvPr/>
          </p:nvCxnSpPr>
          <p:spPr>
            <a:xfrm>
              <a:off x="13324" y="1827"/>
              <a:ext cx="407" cy="2028"/>
            </a:xfrm>
            <a:prstGeom prst="straightConnector1">
              <a:avLst/>
            </a:prstGeom>
            <a:noFill/>
            <a:ln w="9525" cap="flat" cmpd="sng">
              <a:solidFill>
                <a:srgbClr val="F656BC"/>
              </a:solidFill>
              <a:prstDash val="dash"/>
              <a:round/>
              <a:headEnd type="oval" w="med" len="med"/>
              <a:tailEnd type="oval" w="med" len="med"/>
            </a:ln>
          </p:spPr>
        </p:cxnSp>
      </p:grpSp>
      <p:grpSp>
        <p:nvGrpSpPr>
          <p:cNvPr id="2676" name="Google Shape;2676;p65"/>
          <p:cNvGrpSpPr/>
          <p:nvPr/>
        </p:nvGrpSpPr>
        <p:grpSpPr>
          <a:xfrm rot="10800000" flipH="1" flipV="1">
            <a:off x="7241327" y="2933806"/>
            <a:ext cx="508893" cy="536832"/>
            <a:chOff x="3456600" y="4193100"/>
            <a:chExt cx="495225" cy="441425"/>
          </a:xfrm>
        </p:grpSpPr>
        <p:sp>
          <p:nvSpPr>
            <p:cNvPr id="2677"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2678"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2679"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7" name="Google Shape;2676;p65"/>
          <p:cNvGrpSpPr/>
          <p:nvPr/>
        </p:nvGrpSpPr>
        <p:grpSpPr>
          <a:xfrm rot="10800000" flipV="1">
            <a:off x="11409891" y="3049164"/>
            <a:ext cx="508893" cy="536832"/>
            <a:chOff x="3456600" y="4193100"/>
            <a:chExt cx="495225" cy="441425"/>
          </a:xfrm>
        </p:grpSpPr>
        <p:sp>
          <p:nvSpPr>
            <p:cNvPr id="2"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3"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4"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8" name="Text Box 0"/>
          <p:cNvSpPr txBox="1"/>
          <p:nvPr/>
        </p:nvSpPr>
        <p:spPr>
          <a:xfrm>
            <a:off x="7248525" y="3496098"/>
            <a:ext cx="4742392" cy="1754326"/>
          </a:xfrm>
          <a:prstGeom prst="rect">
            <a:avLst/>
          </a:prstGeom>
          <a:noFill/>
        </p:spPr>
        <p:txBody>
          <a:bodyPr wrap="square" rtlCol="0">
            <a:spAutoFit/>
          </a:bodyPr>
          <a:lstStyle/>
          <a:p>
            <a:pPr lvl="0" algn="ctr"/>
            <a:r>
              <a:rPr lang="vi-VN" sz="3600" dirty="0">
                <a:solidFill>
                  <a:prstClr val="black"/>
                </a:solidFill>
                <a:latin typeface="Cambria" panose="02040503050406030204" pitchFamily="18" charset="0"/>
                <a:ea typeface="Cambria" panose="02040503050406030204" pitchFamily="18" charset="0"/>
              </a:rPr>
              <a:t>Ăn buổi tối trước khi đi ngủ, ăn đồ ăn nhanh, uống nước ngọt có ga.</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9" name="Google Shape;2653;p65"/>
          <p:cNvSpPr/>
          <p:nvPr/>
        </p:nvSpPr>
        <p:spPr>
          <a:xfrm>
            <a:off x="673100" y="1278890"/>
            <a:ext cx="5918200" cy="3726180"/>
          </a:xfrm>
          <a:prstGeom prst="roundRect">
            <a:avLst>
              <a:gd name="adj" fmla="val 16667"/>
            </a:avLst>
          </a:prstGeom>
          <a:solidFill>
            <a:schemeClr val="lt1"/>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black"/>
              </a:solidFill>
              <a:effectLst/>
              <a:uLnTx/>
              <a:uFillTx/>
              <a:latin typeface="Calibri" panose="020F0502020204030204" pitchFamily="34" charset="0"/>
              <a:ea typeface="Quicksand Medium"/>
              <a:cs typeface="Calibri" panose="020F0502020204030204" pitchFamily="34" charset="0"/>
              <a:sym typeface="Quicksand Medium"/>
            </a:endParaRPr>
          </a:p>
        </p:txBody>
      </p:sp>
      <p:pic>
        <p:nvPicPr>
          <p:cNvPr id="12" name="Picture 11">
            <a:extLst>
              <a:ext uri="{FF2B5EF4-FFF2-40B4-BE49-F238E27FC236}">
                <a16:creationId xmlns:a16="http://schemas.microsoft.com/office/drawing/2014/main" id="{B007E384-DAE8-C112-ACEE-470E32D3E3DA}"/>
              </a:ext>
            </a:extLst>
          </p:cNvPr>
          <p:cNvPicPr>
            <a:picLocks noChangeAspect="1"/>
          </p:cNvPicPr>
          <p:nvPr/>
        </p:nvPicPr>
        <p:blipFill>
          <a:blip r:embed="rId4"/>
          <a:stretch>
            <a:fillRect/>
          </a:stretch>
        </p:blipFill>
        <p:spPr>
          <a:xfrm>
            <a:off x="1585912" y="1504950"/>
            <a:ext cx="4283136" cy="3190875"/>
          </a:xfrm>
          <a:prstGeom prst="rect">
            <a:avLst/>
          </a:prstGeom>
        </p:spPr>
      </p:pic>
    </p:spTree>
    <p:extLst>
      <p:ext uri="{BB962C8B-B14F-4D97-AF65-F5344CB8AC3E}">
        <p14:creationId xmlns:p14="http://schemas.microsoft.com/office/powerpoint/2010/main" val="15177703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23"/>
                                        </p:tgtEl>
                                        <p:attrNameLst>
                                          <p:attrName>style.visibility</p:attrName>
                                        </p:attrNameLst>
                                      </p:cBhvr>
                                      <p:to>
                                        <p:strVal val="visible"/>
                                      </p:to>
                                    </p:set>
                                    <p:animEffect transition="in" filter="randombar(horizontal)">
                                      <p:cBhvr>
                                        <p:cTn id="7" dur="500"/>
                                        <p:tgtEl>
                                          <p:spTgt spid="19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676"/>
                                        </p:tgtEl>
                                        <p:attrNameLst>
                                          <p:attrName>style.visibility</p:attrName>
                                        </p:attrNameLst>
                                      </p:cBhvr>
                                      <p:to>
                                        <p:strVal val="visible"/>
                                      </p:to>
                                    </p:set>
                                    <p:anim calcmode="lin" valueType="num">
                                      <p:cBhvr additive="base">
                                        <p:cTn id="26" dur="500" fill="hold"/>
                                        <p:tgtEl>
                                          <p:spTgt spid="2676"/>
                                        </p:tgtEl>
                                        <p:attrNameLst>
                                          <p:attrName>ppt_x</p:attrName>
                                        </p:attrNameLst>
                                      </p:cBhvr>
                                      <p:tavLst>
                                        <p:tav tm="0">
                                          <p:val>
                                            <p:strVal val="#ppt_x"/>
                                          </p:val>
                                        </p:tav>
                                        <p:tav tm="100000">
                                          <p:val>
                                            <p:strVal val="#ppt_x"/>
                                          </p:val>
                                        </p:tav>
                                      </p:tavLst>
                                    </p:anim>
                                    <p:anim calcmode="lin" valueType="num">
                                      <p:cBhvr additive="base">
                                        <p:cTn id="27" dur="500" fill="hold"/>
                                        <p:tgtEl>
                                          <p:spTgt spid="2676"/>
                                        </p:tgtEl>
                                        <p:attrNameLst>
                                          <p:attrName>ppt_y</p:attrName>
                                        </p:attrNameLst>
                                      </p:cBhvr>
                                      <p:tavLst>
                                        <p:tav tm="0">
                                          <p:val>
                                            <p:strVal val="1+#ppt_h/2"/>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0" grpId="0" animBg="1"/>
      <p:bldP spid="1931" grpId="0" animBg="1"/>
      <p:bldP spid="1932" grpId="0" animBg="1"/>
      <p:bldP spid="8" grpId="0"/>
      <p:bldP spid="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920"/>
        <p:cNvGrpSpPr/>
        <p:nvPr/>
      </p:nvGrpSpPr>
      <p:grpSpPr>
        <a:xfrm>
          <a:off x="0" y="0"/>
          <a:ext cx="0" cy="0"/>
          <a:chOff x="0" y="0"/>
          <a:chExt cx="0" cy="0"/>
        </a:xfrm>
      </p:grpSpPr>
      <p:grpSp>
        <p:nvGrpSpPr>
          <p:cNvPr id="13" name="Google Shape;2676;p65"/>
          <p:cNvGrpSpPr/>
          <p:nvPr/>
        </p:nvGrpSpPr>
        <p:grpSpPr>
          <a:xfrm rot="10800000" flipH="1" flipV="1">
            <a:off x="8731408" y="6314043"/>
            <a:ext cx="381670" cy="402624"/>
            <a:chOff x="3456600" y="4193100"/>
            <a:chExt cx="495225" cy="441425"/>
          </a:xfrm>
        </p:grpSpPr>
        <p:sp>
          <p:nvSpPr>
            <p:cNvPr id="14"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1923" name="Google Shape;1923;p54"/>
          <p:cNvGrpSpPr/>
          <p:nvPr/>
        </p:nvGrpSpPr>
        <p:grpSpPr>
          <a:xfrm>
            <a:off x="407247" y="1122680"/>
            <a:ext cx="6469803" cy="4965700"/>
            <a:chOff x="4194275" y="1132225"/>
            <a:chExt cx="4262058" cy="2995974"/>
          </a:xfrm>
          <a:solidFill>
            <a:srgbClr val="BD59BC"/>
          </a:solidFill>
        </p:grpSpPr>
        <p:sp>
          <p:nvSpPr>
            <p:cNvPr id="1924" name="Google Shape;1924;p54"/>
            <p:cNvSpPr/>
            <p:nvPr/>
          </p:nvSpPr>
          <p:spPr>
            <a:xfrm>
              <a:off x="5812789" y="3604412"/>
              <a:ext cx="1111940" cy="523776"/>
            </a:xfrm>
            <a:custGeom>
              <a:avLst/>
              <a:gdLst/>
              <a:ahLst/>
              <a:cxnLst/>
              <a:rect l="l" t="t" r="r" b="b"/>
              <a:pathLst>
                <a:path w="14652" h="6902" extrusionOk="0">
                  <a:moveTo>
                    <a:pt x="1570" y="1"/>
                  </a:moveTo>
                  <a:lnTo>
                    <a:pt x="1258" y="1372"/>
                  </a:lnTo>
                  <a:lnTo>
                    <a:pt x="0" y="6902"/>
                  </a:lnTo>
                  <a:lnTo>
                    <a:pt x="14651" y="6902"/>
                  </a:lnTo>
                  <a:lnTo>
                    <a:pt x="13394" y="1372"/>
                  </a:lnTo>
                  <a:lnTo>
                    <a:pt x="13081"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5" name="Google Shape;1925;p54"/>
            <p:cNvSpPr/>
            <p:nvPr/>
          </p:nvSpPr>
          <p:spPr>
            <a:xfrm>
              <a:off x="5911281" y="3609400"/>
              <a:ext cx="917193" cy="112284"/>
            </a:xfrm>
            <a:custGeom>
              <a:avLst/>
              <a:gdLst/>
              <a:ahLst/>
              <a:cxnLst/>
              <a:rect l="l" t="t" r="r" b="b"/>
              <a:pathLst>
                <a:path w="12137" h="1372" extrusionOk="0">
                  <a:moveTo>
                    <a:pt x="313" y="1"/>
                  </a:moveTo>
                  <a:lnTo>
                    <a:pt x="1" y="1372"/>
                  </a:lnTo>
                  <a:lnTo>
                    <a:pt x="12137" y="1372"/>
                  </a:lnTo>
                  <a:lnTo>
                    <a:pt x="11824"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6" name="Google Shape;1926;p54"/>
            <p:cNvSpPr/>
            <p:nvPr/>
          </p:nvSpPr>
          <p:spPr>
            <a:xfrm>
              <a:off x="5506268" y="3978777"/>
              <a:ext cx="1724904" cy="149422"/>
            </a:xfrm>
            <a:custGeom>
              <a:avLst/>
              <a:gdLst/>
              <a:ahLst/>
              <a:cxnLst/>
              <a:rect l="l" t="t" r="r" b="b"/>
              <a:pathLst>
                <a:path w="22729" h="1969" extrusionOk="0">
                  <a:moveTo>
                    <a:pt x="10" y="0"/>
                  </a:moveTo>
                  <a:cubicBezTo>
                    <a:pt x="5" y="0"/>
                    <a:pt x="1" y="4"/>
                    <a:pt x="1" y="10"/>
                  </a:cubicBezTo>
                  <a:lnTo>
                    <a:pt x="1" y="1961"/>
                  </a:lnTo>
                  <a:cubicBezTo>
                    <a:pt x="1" y="1965"/>
                    <a:pt x="5" y="1969"/>
                    <a:pt x="10" y="1969"/>
                  </a:cubicBezTo>
                  <a:lnTo>
                    <a:pt x="22719" y="1969"/>
                  </a:lnTo>
                  <a:cubicBezTo>
                    <a:pt x="22725" y="1969"/>
                    <a:pt x="22729" y="1965"/>
                    <a:pt x="22729" y="1961"/>
                  </a:cubicBezTo>
                  <a:lnTo>
                    <a:pt x="22729" y="10"/>
                  </a:lnTo>
                  <a:cubicBezTo>
                    <a:pt x="22728" y="4"/>
                    <a:pt x="22725" y="0"/>
                    <a:pt x="2271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7" name="Google Shape;1927;p54"/>
            <p:cNvSpPr/>
            <p:nvPr/>
          </p:nvSpPr>
          <p:spPr>
            <a:xfrm>
              <a:off x="5506268" y="3978777"/>
              <a:ext cx="1724904" cy="117170"/>
            </a:xfrm>
            <a:custGeom>
              <a:avLst/>
              <a:gdLst/>
              <a:ahLst/>
              <a:cxnLst/>
              <a:rect l="l" t="t" r="r" b="b"/>
              <a:pathLst>
                <a:path w="22729" h="1544" extrusionOk="0">
                  <a:moveTo>
                    <a:pt x="10" y="0"/>
                  </a:moveTo>
                  <a:cubicBezTo>
                    <a:pt x="5" y="0"/>
                    <a:pt x="1" y="4"/>
                    <a:pt x="1" y="10"/>
                  </a:cubicBezTo>
                  <a:lnTo>
                    <a:pt x="1" y="1535"/>
                  </a:lnTo>
                  <a:cubicBezTo>
                    <a:pt x="1" y="1540"/>
                    <a:pt x="5" y="1543"/>
                    <a:pt x="10" y="1543"/>
                  </a:cubicBezTo>
                  <a:lnTo>
                    <a:pt x="22719" y="1543"/>
                  </a:lnTo>
                  <a:cubicBezTo>
                    <a:pt x="22725" y="1543"/>
                    <a:pt x="22729" y="1540"/>
                    <a:pt x="22729" y="1535"/>
                  </a:cubicBezTo>
                  <a:lnTo>
                    <a:pt x="22729" y="10"/>
                  </a:lnTo>
                  <a:cubicBezTo>
                    <a:pt x="22728" y="4"/>
                    <a:pt x="22725" y="0"/>
                    <a:pt x="2271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8" name="Google Shape;1928;p54"/>
            <p:cNvSpPr/>
            <p:nvPr/>
          </p:nvSpPr>
          <p:spPr>
            <a:xfrm>
              <a:off x="4194275" y="1132225"/>
              <a:ext cx="4262058" cy="2506185"/>
            </a:xfrm>
            <a:custGeom>
              <a:avLst/>
              <a:gdLst/>
              <a:ahLst/>
              <a:cxnLst/>
              <a:rect l="l" t="t" r="r" b="b"/>
              <a:pathLst>
                <a:path w="56161" h="33025" extrusionOk="0">
                  <a:moveTo>
                    <a:pt x="1905" y="0"/>
                  </a:moveTo>
                  <a:cubicBezTo>
                    <a:pt x="854" y="0"/>
                    <a:pt x="1" y="854"/>
                    <a:pt x="1" y="1906"/>
                  </a:cubicBezTo>
                  <a:lnTo>
                    <a:pt x="1" y="31120"/>
                  </a:lnTo>
                  <a:cubicBezTo>
                    <a:pt x="1" y="32171"/>
                    <a:pt x="854" y="33025"/>
                    <a:pt x="1905" y="33025"/>
                  </a:cubicBezTo>
                  <a:lnTo>
                    <a:pt x="54255" y="33025"/>
                  </a:lnTo>
                  <a:cubicBezTo>
                    <a:pt x="55306" y="33025"/>
                    <a:pt x="56161" y="32171"/>
                    <a:pt x="56161" y="31120"/>
                  </a:cubicBezTo>
                  <a:lnTo>
                    <a:pt x="56161" y="1906"/>
                  </a:lnTo>
                  <a:cubicBezTo>
                    <a:pt x="56161" y="854"/>
                    <a:pt x="55306" y="0"/>
                    <a:pt x="5425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1930" name="Google Shape;1930;p54"/>
          <p:cNvSpPr/>
          <p:nvPr/>
        </p:nvSpPr>
        <p:spPr>
          <a:xfrm rot="813408">
            <a:off x="10405084" y="2608516"/>
            <a:ext cx="900" cy="33"/>
          </a:xfrm>
          <a:custGeom>
            <a:avLst/>
            <a:gdLst/>
            <a:ahLst/>
            <a:cxnLst/>
            <a:rect l="l" t="t" r="r" b="b"/>
            <a:pathLst>
              <a:path w="27" h="1" extrusionOk="0">
                <a:moveTo>
                  <a:pt x="1" y="1"/>
                </a:moveTo>
                <a:lnTo>
                  <a:pt x="1" y="1"/>
                </a:lnTo>
                <a:lnTo>
                  <a:pt x="27"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31" name="Google Shape;1931;p54"/>
          <p:cNvSpPr/>
          <p:nvPr/>
        </p:nvSpPr>
        <p:spPr>
          <a:xfrm rot="813408">
            <a:off x="10613249" y="3203489"/>
            <a:ext cx="900" cy="33"/>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32" name="Google Shape;1932;p54"/>
          <p:cNvSpPr/>
          <p:nvPr/>
        </p:nvSpPr>
        <p:spPr>
          <a:xfrm rot="813408">
            <a:off x="10608181" y="2710819"/>
            <a:ext cx="33" cy="900"/>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80" name="Google Shape;1980;p54"/>
          <p:cNvSpPr/>
          <p:nvPr/>
        </p:nvSpPr>
        <p:spPr>
          <a:xfrm flipH="1">
            <a:off x="10024467" y="6336895"/>
            <a:ext cx="1027433" cy="304231"/>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nvGrpSpPr>
          <p:cNvPr id="1990" name="Google Shape;1990;p54"/>
          <p:cNvGrpSpPr/>
          <p:nvPr/>
        </p:nvGrpSpPr>
        <p:grpSpPr>
          <a:xfrm flipH="1">
            <a:off x="303257" y="1644288"/>
            <a:ext cx="893999" cy="584699"/>
            <a:chOff x="7555450" y="377766"/>
            <a:chExt cx="670499" cy="438524"/>
          </a:xfrm>
        </p:grpSpPr>
        <p:sp>
          <p:nvSpPr>
            <p:cNvPr id="1991" name="Google Shape;1991;p5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2" name="Google Shape;1992;p5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3" name="Google Shape;1993;p5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1994" name="Google Shape;1994;p54"/>
          <p:cNvGrpSpPr/>
          <p:nvPr/>
        </p:nvGrpSpPr>
        <p:grpSpPr>
          <a:xfrm>
            <a:off x="5372800" y="5380020"/>
            <a:ext cx="653637" cy="811748"/>
            <a:chOff x="7376250" y="1989890"/>
            <a:chExt cx="490228" cy="608811"/>
          </a:xfrm>
        </p:grpSpPr>
        <p:sp>
          <p:nvSpPr>
            <p:cNvPr id="1995" name="Google Shape;1995;p5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6" name="Google Shape;1996;p5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7" name="Google Shape;1997;p5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6" name="Group 5"/>
          <p:cNvGrpSpPr/>
          <p:nvPr/>
        </p:nvGrpSpPr>
        <p:grpSpPr>
          <a:xfrm>
            <a:off x="7248313" y="760307"/>
            <a:ext cx="4814993" cy="5030047"/>
            <a:chOff x="8561" y="898"/>
            <a:chExt cx="5687" cy="5941"/>
          </a:xfrm>
        </p:grpSpPr>
        <p:sp>
          <p:nvSpPr>
            <p:cNvPr id="2653" name="Google Shape;2653;p65"/>
            <p:cNvSpPr/>
            <p:nvPr/>
          </p:nvSpPr>
          <p:spPr>
            <a:xfrm>
              <a:off x="8561" y="3566"/>
              <a:ext cx="5687" cy="3273"/>
            </a:xfrm>
            <a:prstGeom prst="roundRect">
              <a:avLst>
                <a:gd name="adj" fmla="val 16667"/>
              </a:avLst>
            </a:prstGeom>
            <a:solidFill>
              <a:schemeClr val="lt1"/>
            </a:solidFill>
            <a:ln w="38100" cap="flat" cmpd="sng">
              <a:solidFill>
                <a:schemeClr val="accen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135" b="0" i="0" u="none" strike="noStrike" kern="1200" cap="none" spc="0" normalizeH="0" baseline="0" noProof="0">
                <a:ln>
                  <a:noFill/>
                </a:ln>
                <a:solidFill>
                  <a:prstClr val="black"/>
                </a:solidFill>
                <a:effectLst/>
                <a:uLnTx/>
                <a:uFillTx/>
                <a:latin typeface="Quicksand Medium"/>
                <a:ea typeface="Quicksand Medium"/>
                <a:cs typeface="Quicksand Medium"/>
                <a:sym typeface="Quicksand Medium"/>
              </a:endParaRPr>
            </a:p>
          </p:txBody>
        </p:sp>
        <p:sp>
          <p:nvSpPr>
            <p:cNvPr id="2667" name="Google Shape;2667;p65"/>
            <p:cNvSpPr/>
            <p:nvPr/>
          </p:nvSpPr>
          <p:spPr>
            <a:xfrm flipH="1">
              <a:off x="10102" y="898"/>
              <a:ext cx="3189" cy="1746"/>
            </a:xfrm>
            <a:prstGeom prst="roundRect">
              <a:avLst>
                <a:gd name="adj" fmla="val 16667"/>
              </a:avLst>
            </a:prstGeom>
            <a:solidFill>
              <a:srgbClr val="F656BC"/>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Nguyên</a:t>
              </a:r>
              <a:r>
                <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 </a:t>
              </a: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nhân</a:t>
              </a:r>
              <a:endPar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endParaRPr>
            </a:p>
          </p:txBody>
        </p:sp>
        <p:cxnSp>
          <p:nvCxnSpPr>
            <p:cNvPr id="2696" name="Google Shape;2696;p65"/>
            <p:cNvCxnSpPr/>
            <p:nvPr/>
          </p:nvCxnSpPr>
          <p:spPr>
            <a:xfrm flipH="1">
              <a:off x="9695" y="1782"/>
              <a:ext cx="407" cy="2028"/>
            </a:xfrm>
            <a:prstGeom prst="straightConnector1">
              <a:avLst/>
            </a:prstGeom>
            <a:noFill/>
            <a:ln w="9525" cap="flat" cmpd="sng">
              <a:solidFill>
                <a:srgbClr val="F656BC"/>
              </a:solidFill>
              <a:prstDash val="dash"/>
              <a:round/>
              <a:headEnd type="oval" w="med" len="med"/>
              <a:tailEnd type="oval" w="med" len="med"/>
            </a:ln>
          </p:spPr>
        </p:cxnSp>
        <p:cxnSp>
          <p:nvCxnSpPr>
            <p:cNvPr id="5" name="Google Shape;2696;p65"/>
            <p:cNvCxnSpPr/>
            <p:nvPr/>
          </p:nvCxnSpPr>
          <p:spPr>
            <a:xfrm>
              <a:off x="13324" y="1827"/>
              <a:ext cx="407" cy="2028"/>
            </a:xfrm>
            <a:prstGeom prst="straightConnector1">
              <a:avLst/>
            </a:prstGeom>
            <a:noFill/>
            <a:ln w="9525" cap="flat" cmpd="sng">
              <a:solidFill>
                <a:srgbClr val="F656BC"/>
              </a:solidFill>
              <a:prstDash val="dash"/>
              <a:round/>
              <a:headEnd type="oval" w="med" len="med"/>
              <a:tailEnd type="oval" w="med" len="med"/>
            </a:ln>
          </p:spPr>
        </p:cxnSp>
      </p:grpSp>
      <p:grpSp>
        <p:nvGrpSpPr>
          <p:cNvPr id="2676" name="Google Shape;2676;p65"/>
          <p:cNvGrpSpPr/>
          <p:nvPr/>
        </p:nvGrpSpPr>
        <p:grpSpPr>
          <a:xfrm rot="10800000" flipH="1" flipV="1">
            <a:off x="7241327" y="2933806"/>
            <a:ext cx="508893" cy="536832"/>
            <a:chOff x="3456600" y="4193100"/>
            <a:chExt cx="495225" cy="441425"/>
          </a:xfrm>
        </p:grpSpPr>
        <p:sp>
          <p:nvSpPr>
            <p:cNvPr id="2677"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2678"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2679"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7" name="Google Shape;2676;p65"/>
          <p:cNvGrpSpPr/>
          <p:nvPr/>
        </p:nvGrpSpPr>
        <p:grpSpPr>
          <a:xfrm rot="10800000" flipV="1">
            <a:off x="11409891" y="3049164"/>
            <a:ext cx="508893" cy="536832"/>
            <a:chOff x="3456600" y="4193100"/>
            <a:chExt cx="495225" cy="441425"/>
          </a:xfrm>
        </p:grpSpPr>
        <p:sp>
          <p:nvSpPr>
            <p:cNvPr id="2"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3"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4"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8" name="Text Box 0"/>
          <p:cNvSpPr txBox="1"/>
          <p:nvPr/>
        </p:nvSpPr>
        <p:spPr>
          <a:xfrm>
            <a:off x="7248525" y="3496098"/>
            <a:ext cx="4742392" cy="1938992"/>
          </a:xfrm>
          <a:prstGeom prst="rect">
            <a:avLst/>
          </a:prstGeom>
          <a:noFill/>
        </p:spPr>
        <p:txBody>
          <a:bodyPr wrap="square" rtlCol="0">
            <a:spAutoFit/>
          </a:bodyPr>
          <a:lstStyle/>
          <a:p>
            <a:pPr lvl="0" algn="ctr"/>
            <a:r>
              <a:rPr lang="vi-VN" sz="4000" dirty="0">
                <a:solidFill>
                  <a:prstClr val="black"/>
                </a:solidFill>
                <a:latin typeface="Cambria" panose="02040503050406030204" pitchFamily="18" charset="0"/>
                <a:ea typeface="Cambria" panose="02040503050406030204" pitchFamily="18" charset="0"/>
              </a:rPr>
              <a:t>Thói quen ít vận động</a:t>
            </a:r>
            <a:r>
              <a:rPr lang="en-US" sz="4000" dirty="0">
                <a:solidFill>
                  <a:prstClr val="black"/>
                </a:solidFill>
                <a:latin typeface="Cambria" panose="02040503050406030204" pitchFamily="18" charset="0"/>
                <a:ea typeface="Cambria" panose="02040503050406030204" pitchFamily="18" charset="0"/>
              </a:rPr>
              <a:t>,</a:t>
            </a:r>
            <a:r>
              <a:rPr lang="vi-VN" sz="4000" dirty="0">
                <a:solidFill>
                  <a:prstClr val="black"/>
                </a:solidFill>
                <a:latin typeface="Cambria" panose="02040503050406030204" pitchFamily="18" charset="0"/>
                <a:ea typeface="Cambria" panose="02040503050406030204" pitchFamily="18" charset="0"/>
              </a:rPr>
              <a:t> thường xuyên ngồi </a:t>
            </a:r>
            <a:r>
              <a:rPr lang="en-US" sz="4000" dirty="0" err="1">
                <a:solidFill>
                  <a:prstClr val="black"/>
                </a:solidFill>
                <a:latin typeface="Cambria" panose="02040503050406030204" pitchFamily="18" charset="0"/>
                <a:ea typeface="Cambria" panose="02040503050406030204" pitchFamily="18" charset="0"/>
              </a:rPr>
              <a:t>yên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một</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chỗ</a:t>
            </a:r>
            <a:r>
              <a:rPr lang="en-US" sz="4000" dirty="0">
                <a:solidFill>
                  <a:prstClr val="black"/>
                </a:solidFill>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9" name="Google Shape;2653;p65"/>
          <p:cNvSpPr/>
          <p:nvPr/>
        </p:nvSpPr>
        <p:spPr>
          <a:xfrm>
            <a:off x="673100" y="1278890"/>
            <a:ext cx="5918200" cy="3726180"/>
          </a:xfrm>
          <a:prstGeom prst="roundRect">
            <a:avLst>
              <a:gd name="adj" fmla="val 16667"/>
            </a:avLst>
          </a:prstGeom>
          <a:solidFill>
            <a:schemeClr val="lt1"/>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black"/>
              </a:solidFill>
              <a:effectLst/>
              <a:uLnTx/>
              <a:uFillTx/>
              <a:latin typeface="Calibri" panose="020F0502020204030204" pitchFamily="34" charset="0"/>
              <a:ea typeface="Quicksand Medium"/>
              <a:cs typeface="Calibri" panose="020F0502020204030204" pitchFamily="34" charset="0"/>
              <a:sym typeface="Quicksand Medium"/>
            </a:endParaRPr>
          </a:p>
        </p:txBody>
      </p:sp>
      <p:pic>
        <p:nvPicPr>
          <p:cNvPr id="11" name="Picture 10">
            <a:extLst>
              <a:ext uri="{FF2B5EF4-FFF2-40B4-BE49-F238E27FC236}">
                <a16:creationId xmlns:a16="http://schemas.microsoft.com/office/drawing/2014/main" id="{A5D7DE3C-8545-6515-52A7-E6D161BA4CC9}"/>
              </a:ext>
            </a:extLst>
          </p:cNvPr>
          <p:cNvPicPr>
            <a:picLocks noChangeAspect="1"/>
          </p:cNvPicPr>
          <p:nvPr/>
        </p:nvPicPr>
        <p:blipFill>
          <a:blip r:embed="rId4"/>
          <a:stretch>
            <a:fillRect/>
          </a:stretch>
        </p:blipFill>
        <p:spPr>
          <a:xfrm>
            <a:off x="895350" y="1553254"/>
            <a:ext cx="5510062" cy="3094946"/>
          </a:xfrm>
          <a:prstGeom prst="rect">
            <a:avLst/>
          </a:prstGeom>
        </p:spPr>
      </p:pic>
    </p:spTree>
    <p:extLst>
      <p:ext uri="{BB962C8B-B14F-4D97-AF65-F5344CB8AC3E}">
        <p14:creationId xmlns:p14="http://schemas.microsoft.com/office/powerpoint/2010/main" val="2578966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23"/>
                                        </p:tgtEl>
                                        <p:attrNameLst>
                                          <p:attrName>style.visibility</p:attrName>
                                        </p:attrNameLst>
                                      </p:cBhvr>
                                      <p:to>
                                        <p:strVal val="visible"/>
                                      </p:to>
                                    </p:set>
                                    <p:animEffect transition="in" filter="randombar(horizontal)">
                                      <p:cBhvr>
                                        <p:cTn id="7" dur="500"/>
                                        <p:tgtEl>
                                          <p:spTgt spid="19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676"/>
                                        </p:tgtEl>
                                        <p:attrNameLst>
                                          <p:attrName>style.visibility</p:attrName>
                                        </p:attrNameLst>
                                      </p:cBhvr>
                                      <p:to>
                                        <p:strVal val="visible"/>
                                      </p:to>
                                    </p:set>
                                    <p:anim calcmode="lin" valueType="num">
                                      <p:cBhvr additive="base">
                                        <p:cTn id="26" dur="500" fill="hold"/>
                                        <p:tgtEl>
                                          <p:spTgt spid="2676"/>
                                        </p:tgtEl>
                                        <p:attrNameLst>
                                          <p:attrName>ppt_x</p:attrName>
                                        </p:attrNameLst>
                                      </p:cBhvr>
                                      <p:tavLst>
                                        <p:tav tm="0">
                                          <p:val>
                                            <p:strVal val="#ppt_x"/>
                                          </p:val>
                                        </p:tav>
                                        <p:tav tm="100000">
                                          <p:val>
                                            <p:strVal val="#ppt_x"/>
                                          </p:val>
                                        </p:tav>
                                      </p:tavLst>
                                    </p:anim>
                                    <p:anim calcmode="lin" valueType="num">
                                      <p:cBhvr additive="base">
                                        <p:cTn id="27" dur="500" fill="hold"/>
                                        <p:tgtEl>
                                          <p:spTgt spid="2676"/>
                                        </p:tgtEl>
                                        <p:attrNameLst>
                                          <p:attrName>ppt_y</p:attrName>
                                        </p:attrNameLst>
                                      </p:cBhvr>
                                      <p:tavLst>
                                        <p:tav tm="0">
                                          <p:val>
                                            <p:strVal val="1+#ppt_h/2"/>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0" grpId="0" animBg="1"/>
      <p:bldP spid="1931" grpId="0" animBg="1"/>
      <p:bldP spid="1932" grpId="0" animBg="1"/>
      <p:bldP spid="8" grpId="0"/>
      <p:bldP spid="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0F0DBF-DF25-4B6E-98B2-F9CC695A4EA8}"/>
              </a:ext>
            </a:extLst>
          </p:cNvPr>
          <p:cNvGrpSpPr/>
          <p:nvPr/>
        </p:nvGrpSpPr>
        <p:grpSpPr>
          <a:xfrm>
            <a:off x="-616703" y="-115764"/>
            <a:ext cx="13183417" cy="7221467"/>
            <a:chOff x="-621217" y="-108433"/>
            <a:chExt cx="13183417" cy="7221467"/>
          </a:xfrm>
        </p:grpSpPr>
        <p:pic>
          <p:nvPicPr>
            <p:cNvPr id="8" name="图片 3">
              <a:extLst>
                <a:ext uri="{FF2B5EF4-FFF2-40B4-BE49-F238E27FC236}">
                  <a16:creationId xmlns:a16="http://schemas.microsoft.com/office/drawing/2014/main" id="{9A656C86-1C72-4296-B9D9-51B034998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10" name="图片 2">
              <a:extLst>
                <a:ext uri="{FF2B5EF4-FFF2-40B4-BE49-F238E27FC236}">
                  <a16:creationId xmlns:a16="http://schemas.microsoft.com/office/drawing/2014/main" id="{1A638E2D-051B-4516-93EC-12AD487447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2359758" y="-3089408"/>
              <a:ext cx="7221467" cy="13183417"/>
            </a:xfrm>
            <a:prstGeom prst="rect">
              <a:avLst/>
            </a:prstGeom>
          </p:spPr>
        </p:pic>
      </p:grpSp>
      <p:sp>
        <p:nvSpPr>
          <p:cNvPr id="5" name="Speech Bubble: Rectangle with Corners Rounded 4"/>
          <p:cNvSpPr/>
          <p:nvPr/>
        </p:nvSpPr>
        <p:spPr>
          <a:xfrm flipH="1">
            <a:off x="1257300" y="2076450"/>
            <a:ext cx="8495030" cy="2914650"/>
          </a:xfrm>
          <a:prstGeom prst="wedgeRoundRectCallout">
            <a:avLst>
              <a:gd name="adj1" fmla="val 26230"/>
              <a:gd name="adj2" fmla="val 5006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002060"/>
                </a:solidFill>
                <a:latin typeface="Cambria" panose="02040503050406030204" pitchFamily="18" charset="0"/>
                <a:ea typeface="Cambria" panose="02040503050406030204" pitchFamily="18" charset="0"/>
              </a:rPr>
              <a:t>Nguyên nhân dẫn đến bệnh thường do chế độ ăn uống thừa các chất bột đường, chất béo, chất đạm và ít vận động.</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08076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920"/>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49A64E4-D601-588E-B6C3-7321EE2227FA}"/>
              </a:ext>
            </a:extLst>
          </p:cNvPr>
          <p:cNvCxnSpPr>
            <a:cxnSpLocks/>
            <a:endCxn id="11" idx="0"/>
          </p:cNvCxnSpPr>
          <p:nvPr/>
        </p:nvCxnSpPr>
        <p:spPr>
          <a:xfrm flipH="1">
            <a:off x="2314575" y="1457326"/>
            <a:ext cx="3486943" cy="79057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19AC9E5A-6A0F-BC78-3B90-E96F38964385}"/>
              </a:ext>
            </a:extLst>
          </p:cNvPr>
          <p:cNvSpPr/>
          <p:nvPr/>
        </p:nvSpPr>
        <p:spPr>
          <a:xfrm>
            <a:off x="1162050" y="2247902"/>
            <a:ext cx="2305050" cy="3019424"/>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Ăn uống điều độ theo khẩu phần ăn.</a:t>
            </a:r>
          </a:p>
        </p:txBody>
      </p:sp>
      <p:sp>
        <p:nvSpPr>
          <p:cNvPr id="17" name="Rectangle: Rounded Corners 16">
            <a:extLst>
              <a:ext uri="{FF2B5EF4-FFF2-40B4-BE49-F238E27FC236}">
                <a16:creationId xmlns:a16="http://schemas.microsoft.com/office/drawing/2014/main" id="{49DA3092-37FB-BBF5-B461-6432ADA43960}"/>
              </a:ext>
            </a:extLst>
          </p:cNvPr>
          <p:cNvSpPr/>
          <p:nvPr/>
        </p:nvSpPr>
        <p:spPr>
          <a:xfrm>
            <a:off x="4353718" y="2295528"/>
            <a:ext cx="3733801" cy="3314698"/>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a:latin typeface="Cambria" panose="02040503050406030204" pitchFamily="18" charset="0"/>
                <a:ea typeface="Cambria" panose="02040503050406030204" pitchFamily="18" charset="0"/>
              </a:rPr>
              <a:t>Thời gian ngồi tĩnh tại xen kẽ với các hoạt động vận động trong ngày.</a:t>
            </a:r>
          </a:p>
        </p:txBody>
      </p:sp>
      <p:cxnSp>
        <p:nvCxnSpPr>
          <p:cNvPr id="18" name="Straight Connector 17">
            <a:extLst>
              <a:ext uri="{FF2B5EF4-FFF2-40B4-BE49-F238E27FC236}">
                <a16:creationId xmlns:a16="http://schemas.microsoft.com/office/drawing/2014/main" id="{CBB77A66-BF69-E574-C346-AD99633C80E7}"/>
              </a:ext>
            </a:extLst>
          </p:cNvPr>
          <p:cNvCxnSpPr>
            <a:cxnSpLocks/>
          </p:cNvCxnSpPr>
          <p:nvPr/>
        </p:nvCxnSpPr>
        <p:spPr>
          <a:xfrm>
            <a:off x="6120606" y="1466851"/>
            <a:ext cx="0" cy="8382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4E426E6-C768-092C-E9F1-E7D7A47832EA}"/>
              </a:ext>
            </a:extLst>
          </p:cNvPr>
          <p:cNvCxnSpPr>
            <a:cxnSpLocks/>
          </p:cNvCxnSpPr>
          <p:nvPr/>
        </p:nvCxnSpPr>
        <p:spPr>
          <a:xfrm>
            <a:off x="6515893" y="1485901"/>
            <a:ext cx="3685382" cy="80962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8700352-5EE1-3763-03B4-D518E012BA61}"/>
              </a:ext>
            </a:extLst>
          </p:cNvPr>
          <p:cNvSpPr/>
          <p:nvPr/>
        </p:nvSpPr>
        <p:spPr>
          <a:xfrm>
            <a:off x="8648700" y="2286002"/>
            <a:ext cx="2791619" cy="3009898"/>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Ngủ sớm, hạn chế thức khuya, uống nước ngọt có ga. </a:t>
            </a:r>
            <a:endParaRPr lang="en-US" sz="3200" b="1" dirty="0">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3E8CA874-AA8D-A073-F7FF-6D3C766DFE95}"/>
              </a:ext>
            </a:extLst>
          </p:cNvPr>
          <p:cNvSpPr/>
          <p:nvPr/>
        </p:nvSpPr>
        <p:spPr>
          <a:xfrm>
            <a:off x="4048125" y="419100"/>
            <a:ext cx="3924300" cy="1133477"/>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Cách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phòng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tránh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thừa</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cân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béo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phì</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974216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par>
                                <p:cTn id="21" presetID="22"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920"/>
        <p:cNvGrpSpPr/>
        <p:nvPr/>
      </p:nvGrpSpPr>
      <p:grpSpPr>
        <a:xfrm>
          <a:off x="0" y="0"/>
          <a:ext cx="0" cy="0"/>
          <a:chOff x="0" y="0"/>
          <a:chExt cx="0" cy="0"/>
        </a:xfrm>
      </p:grpSpPr>
      <p:pic>
        <p:nvPicPr>
          <p:cNvPr id="2" name="Picture 1" descr="A screenshot of a computer&#10;&#10;Description automatically generated with low confidence">
            <a:extLst>
              <a:ext uri="{FF2B5EF4-FFF2-40B4-BE49-F238E27FC236}">
                <a16:creationId xmlns:a16="http://schemas.microsoft.com/office/drawing/2014/main" id="{27057934-C0E1-448D-7404-5B0881565D4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t="40873" b="40163"/>
          <a:stretch/>
        </p:blipFill>
        <p:spPr>
          <a:xfrm>
            <a:off x="1206219" y="0"/>
            <a:ext cx="2946681" cy="1126421"/>
          </a:xfrm>
          <a:prstGeom prst="rect">
            <a:avLst/>
          </a:prstGeom>
        </p:spPr>
      </p:pic>
      <p:sp>
        <p:nvSpPr>
          <p:cNvPr id="3" name="TextBox 2">
            <a:extLst>
              <a:ext uri="{FF2B5EF4-FFF2-40B4-BE49-F238E27FC236}">
                <a16:creationId xmlns:a16="http://schemas.microsoft.com/office/drawing/2014/main" id="{05113B67-AAA6-194D-063F-40B873223D6D}"/>
              </a:ext>
            </a:extLst>
          </p:cNvPr>
          <p:cNvSpPr txBox="1"/>
          <p:nvPr/>
        </p:nvSpPr>
        <p:spPr>
          <a:xfrm>
            <a:off x="1025409" y="190497"/>
            <a:ext cx="32608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Em</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có</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biết</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descr="A picture containing logo&#10;&#10;Description automatically generated">
            <a:extLst>
              <a:ext uri="{FF2B5EF4-FFF2-40B4-BE49-F238E27FC236}">
                <a16:creationId xmlns:a16="http://schemas.microsoft.com/office/drawing/2014/main" id="{732CFA03-30CC-D9B3-79E0-F6C9939D9D34}"/>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8775" b="99838" l="9994" r="89942">
                        <a14:foregroundMark x1="43661" y1="12050" x2="43661" y2="12050"/>
                        <a14:foregroundMark x1="46281" y1="8775" x2="46281" y2="8775"/>
                        <a14:foregroundMark x1="43790" y1="88799" x2="43790" y2="88799"/>
                        <a14:foregroundMark x1="41721" y1="72827" x2="38583" y2="85200"/>
                        <a14:foregroundMark x1="38583" y1="85200" x2="38583" y2="85200"/>
                        <a14:foregroundMark x1="38066" y1="73352" x2="36902" y2="86332"/>
                        <a14:foregroundMark x1="36902" y1="86332" x2="36902" y2="86332"/>
                        <a14:foregroundMark x1="53946" y1="71371" x2="56533" y2="93813"/>
                        <a14:foregroundMark x1="56533" y1="93813" x2="56533" y2="93813"/>
                        <a14:foregroundMark x1="57342" y1="76749" x2="59411" y2="88112"/>
                        <a14:foregroundMark x1="59411" y1="88112" x2="59411" y2="88112"/>
                        <a14:foregroundMark x1="52911" y1="76587" x2="52523" y2="92519"/>
                        <a14:foregroundMark x1="52523" y1="92519" x2="52523" y2="92519"/>
                        <a14:foregroundMark x1="57600" y1="77396" x2="56016" y2="92519"/>
                        <a14:foregroundMark x1="56016" y1="92519" x2="55886" y2="92843"/>
                        <a14:foregroundMark x1="47704" y1="82450" x2="47574" y2="90578"/>
                        <a14:foregroundMark x1="47574" y1="90578" x2="47574" y2="90578"/>
                        <a14:foregroundMark x1="37549" y1="74970" x2="35349" y2="91710"/>
                        <a14:foregroundMark x1="35349" y1="91710" x2="35349" y2="91710"/>
                        <a14:foregroundMark x1="34961" y1="77234" x2="32988" y2="91225"/>
                        <a14:foregroundMark x1="32988" y1="91225" x2="32988" y2="91225"/>
                        <a14:foregroundMark x1="35608" y1="79499" x2="32988" y2="97089"/>
                        <a14:foregroundMark x1="32988" y1="97089" x2="32988" y2="97089"/>
                        <a14:foregroundMark x1="37419" y1="75131" x2="59023" y2="90093"/>
                        <a14:foregroundMark x1="59023" y1="90093" x2="58376" y2="79984"/>
                        <a14:foregroundMark x1="41203" y1="96078" x2="51617" y2="96522"/>
                        <a14:foregroundMark x1="51617" y1="96522" x2="52911" y2="96442"/>
                        <a14:foregroundMark x1="58118" y1="74970" x2="58118" y2="82936"/>
                        <a14:foregroundMark x1="57600" y1="72341" x2="57665" y2="93934"/>
                        <a14:foregroundMark x1="57665" y1="93934" x2="56662" y2="99515"/>
                        <a14:foregroundMark x1="59023" y1="92681" x2="60317" y2="98383"/>
                        <a14:foregroundMark x1="60058" y1="94298" x2="61093" y2="99353"/>
                        <a14:foregroundMark x1="60705" y1="94945" x2="61869" y2="98221"/>
                        <a14:foregroundMark x1="60964" y1="94460" x2="62646" y2="99838"/>
                        <a14:foregroundMark x1="33926" y1="93004" x2="31695" y2="99838"/>
                        <a14:foregroundMark x1="31695" y1="99838" x2="31695" y2="99838"/>
                        <a14:foregroundMark x1="33118" y1="91872" x2="31695" y2="98706"/>
                      </a14:backgroundRemoval>
                    </a14:imgEffect>
                  </a14:imgLayer>
                </a14:imgProps>
              </a:ext>
              <a:ext uri="{28A0092B-C50C-407E-A947-70E740481C1C}">
                <a14:useLocalDpi xmlns:a14="http://schemas.microsoft.com/office/drawing/2010/main" val="0"/>
              </a:ext>
            </a:extLst>
          </a:blip>
          <a:stretch>
            <a:fillRect/>
          </a:stretch>
        </p:blipFill>
        <p:spPr>
          <a:xfrm>
            <a:off x="-133350" y="0"/>
            <a:ext cx="1676090" cy="1340807"/>
          </a:xfrm>
          <a:prstGeom prst="rect">
            <a:avLst/>
          </a:prstGeom>
        </p:spPr>
      </p:pic>
      <p:sp>
        <p:nvSpPr>
          <p:cNvPr id="5" name="TextBox 4">
            <a:extLst>
              <a:ext uri="{FF2B5EF4-FFF2-40B4-BE49-F238E27FC236}">
                <a16:creationId xmlns:a16="http://schemas.microsoft.com/office/drawing/2014/main" id="{0AE350C0-1589-48C2-51FC-A5EC33FC5134}"/>
              </a:ext>
            </a:extLst>
          </p:cNvPr>
          <p:cNvSpPr txBox="1"/>
          <p:nvPr/>
        </p:nvSpPr>
        <p:spPr>
          <a:xfrm>
            <a:off x="390525" y="1552575"/>
            <a:ext cx="11210925" cy="3926716"/>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vi-VN" sz="35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Chế độ dinh dưỡng và vận động có vai trò quan trọng với sự phát triển chiều cao cơ thể. Vận động cơ bắp giúp xương tăng cường hấp thụ can-xi từ thức ăn hằng ngày để xương dài ra, chắc chắn hơn.</a:t>
            </a:r>
          </a:p>
          <a:p>
            <a:pPr marL="571500" marR="0" lvl="0" indent="-571500" algn="just"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vi-VN" sz="35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Học sinh tiểu học cần thực hiện hoạt động vận động ít nhất 60 phút mỗi ngày như chơi thể thao, đi bộ, đạp xe,..., làm một số việc nhà phù hợp.</a:t>
            </a:r>
          </a:p>
        </p:txBody>
      </p:sp>
    </p:spTree>
    <p:extLst>
      <p:ext uri="{BB962C8B-B14F-4D97-AF65-F5344CB8AC3E}">
        <p14:creationId xmlns:p14="http://schemas.microsoft.com/office/powerpoint/2010/main" val="43320598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包图网">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
  <a:themeElements>
    <a:clrScheme name="自定义 2558">
      <a:dk1>
        <a:sysClr val="windowText" lastClr="000000"/>
      </a:dk1>
      <a:lt1>
        <a:sysClr val="window" lastClr="FFFFFF"/>
      </a:lt1>
      <a:dk2>
        <a:srgbClr val="44546A"/>
      </a:dk2>
      <a:lt2>
        <a:srgbClr val="E7E6E6"/>
      </a:lt2>
      <a:accent1>
        <a:srgbClr val="3A9659"/>
      </a:accent1>
      <a:accent2>
        <a:srgbClr val="3A9659"/>
      </a:accent2>
      <a:accent3>
        <a:srgbClr val="3A9659"/>
      </a:accent3>
      <a:accent4>
        <a:srgbClr val="3A9659"/>
      </a:accent4>
      <a:accent5>
        <a:srgbClr val="3A9659"/>
      </a:accent5>
      <a:accent6>
        <a:srgbClr val="3A9659"/>
      </a:accent6>
      <a:hlink>
        <a:srgbClr val="3A9659"/>
      </a:hlink>
      <a:folHlink>
        <a:srgbClr val="3A965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千图网海量PPT模板www.58pic.com ​​">
  <a:themeElements>
    <a:clrScheme name="自定义 2558">
      <a:dk1>
        <a:sysClr val="windowText" lastClr="000000"/>
      </a:dk1>
      <a:lt1>
        <a:sysClr val="window" lastClr="FFFFFF"/>
      </a:lt1>
      <a:dk2>
        <a:srgbClr val="44546A"/>
      </a:dk2>
      <a:lt2>
        <a:srgbClr val="E7E6E6"/>
      </a:lt2>
      <a:accent1>
        <a:srgbClr val="3A9659"/>
      </a:accent1>
      <a:accent2>
        <a:srgbClr val="3A9659"/>
      </a:accent2>
      <a:accent3>
        <a:srgbClr val="3A9659"/>
      </a:accent3>
      <a:accent4>
        <a:srgbClr val="3A9659"/>
      </a:accent4>
      <a:accent5>
        <a:srgbClr val="3A9659"/>
      </a:accent5>
      <a:accent6>
        <a:srgbClr val="3A9659"/>
      </a:accent6>
      <a:hlink>
        <a:srgbClr val="3A9659"/>
      </a:hlink>
      <a:folHlink>
        <a:srgbClr val="3A965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千图网海量PPT模板www.58pic.com ​​">
  <a:themeElements>
    <a:clrScheme name="自定义 2558">
      <a:dk1>
        <a:sysClr val="windowText" lastClr="000000"/>
      </a:dk1>
      <a:lt1>
        <a:sysClr val="window" lastClr="FFFFFF"/>
      </a:lt1>
      <a:dk2>
        <a:srgbClr val="44546A"/>
      </a:dk2>
      <a:lt2>
        <a:srgbClr val="E7E6E6"/>
      </a:lt2>
      <a:accent1>
        <a:srgbClr val="3A9659"/>
      </a:accent1>
      <a:accent2>
        <a:srgbClr val="3A9659"/>
      </a:accent2>
      <a:accent3>
        <a:srgbClr val="3A9659"/>
      </a:accent3>
      <a:accent4>
        <a:srgbClr val="3A9659"/>
      </a:accent4>
      <a:accent5>
        <a:srgbClr val="3A9659"/>
      </a:accent5>
      <a:accent6>
        <a:srgbClr val="3A9659"/>
      </a:accent6>
      <a:hlink>
        <a:srgbClr val="3A9659"/>
      </a:hlink>
      <a:folHlink>
        <a:srgbClr val="3A965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460</Words>
  <Application>Microsoft Office PowerPoint</Application>
  <PresentationFormat>Widescreen</PresentationFormat>
  <Paragraphs>48</Paragraphs>
  <Slides>11</Slides>
  <Notes>7</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11</vt:i4>
      </vt:variant>
    </vt:vector>
  </HeadingPairs>
  <TitlesOfParts>
    <vt:vector size="27" baseType="lpstr">
      <vt:lpstr>微软雅黑</vt:lpstr>
      <vt:lpstr>宋体</vt:lpstr>
      <vt:lpstr>Arial</vt:lpstr>
      <vt:lpstr>Calibri</vt:lpstr>
      <vt:lpstr>Cambria</vt:lpstr>
      <vt:lpstr>DengXian</vt:lpstr>
      <vt:lpstr>DengXian</vt:lpstr>
      <vt:lpstr>等线 Light</vt:lpstr>
      <vt:lpstr>Fredoka One</vt:lpstr>
      <vt:lpstr>iCiel Cadena</vt:lpstr>
      <vt:lpstr>Noto Sans S Chinese Light</vt:lpstr>
      <vt:lpstr>Quicksand Medium</vt:lpstr>
      <vt:lpstr>包图网</vt:lpstr>
      <vt:lpstr>千图网海量PPT模板www.58pic.com ​​</vt:lpstr>
      <vt:lpstr>1_千图网海量PPT模板www.58pic.com ​​</vt:lpstr>
      <vt:lpstr>2_千图网海量PPT模板www.58pic.com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国际护士节</dc:title>
  <dc:creator>第一PPT</dc:creator>
  <cp:keywords>www.1ppt.com</cp:keywords>
  <dc:description>www.1ppt.com</dc:description>
  <cp:lastModifiedBy>Thu Vu</cp:lastModifiedBy>
  <cp:revision>73</cp:revision>
  <dcterms:created xsi:type="dcterms:W3CDTF">2020-04-08T06:54:00Z</dcterms:created>
  <dcterms:modified xsi:type="dcterms:W3CDTF">2026-03-05T14:05:00Z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67C36D5F525248EA92A14A4CDBFEA1FA</vt:lpwstr>
  </property>
  <property fmtid="{D5CDD505-2E9C-101B-9397-08002B2CF9AE}" pid="3" name="KSOProductBuildVer">
    <vt:lpwstr>2052-11.1.0.10356</vt:lpwstr>
  </property>
</Properties>
</file>