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6" r:id="rId3"/>
    <p:sldMasterId id="2147483718" r:id="rId4"/>
  </p:sldMasterIdLst>
  <p:notesMasterIdLst>
    <p:notesMasterId r:id="rId10"/>
  </p:notesMasterIdLst>
  <p:sldIdLst>
    <p:sldId id="315" r:id="rId5"/>
    <p:sldId id="292" r:id="rId6"/>
    <p:sldId id="325" r:id="rId7"/>
    <p:sldId id="395" r:id="rId8"/>
    <p:sldId id="398"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 Pc" initials="MP" lastIdx="1" clrIdx="0">
    <p:extLst>
      <p:ext uri="{19B8F6BF-5375-455C-9EA6-DF929625EA0E}">
        <p15:presenceInfo xmlns:p15="http://schemas.microsoft.com/office/powerpoint/2012/main" userId="My 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658"/>
    <a:srgbClr val="26C0BC"/>
    <a:srgbClr val="E4403D"/>
    <a:srgbClr val="48AEE6"/>
    <a:srgbClr val="7FBCDA"/>
    <a:srgbClr val="CBEBFD"/>
    <a:srgbClr val="FEEFF4"/>
    <a:srgbClr val="FF7D88"/>
    <a:srgbClr val="E6D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showGuides="1">
      <p:cViewPr varScale="1">
        <p:scale>
          <a:sx n="119" d="100"/>
          <a:sy n="119" d="100"/>
        </p:scale>
        <p:origin x="270" y="-114"/>
      </p:cViewPr>
      <p:guideLst>
        <p:guide orient="horz" pos="2160"/>
        <p:guide pos="384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2026/3/5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dirty="0"/>
              <a:t>单击此处编辑母版标题样式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dirty="0"/>
              <a:t>单击此处编辑母版标题样式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dirty="0"/>
              <a:t>单击此处编辑母版标题样式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6555-5A17-43EC-AD60-A02D9CB5220E}" type="datetimeFigureOut">
              <a:rPr lang="zh-CN" altLang="en-US" smtClean="0"/>
              <a:t>2026/3/5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D3FFD-2B64-4882-8633-4453E00B9D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2026/3/5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1" name="菱形 10"/>
          <p:cNvSpPr/>
          <p:nvPr userDrawn="1"/>
        </p:nvSpPr>
        <p:spPr>
          <a:xfrm>
            <a:off x="939585" y="764171"/>
            <a:ext cx="314131" cy="314131"/>
          </a:xfrm>
          <a:prstGeom prst="diamond">
            <a:avLst/>
          </a:prstGeom>
          <a:solidFill>
            <a:schemeClr val="accent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Noto Sans S Chinese Light" panose="020B0300000000000000" pitchFamily="34" charset="-122"/>
              <a:ea typeface="Noto Sans S Chinese Light" panose="020B0300000000000000" pitchFamily="34" charset="-122"/>
              <a:cs typeface="+mn-cs"/>
            </a:endParaRPr>
          </a:p>
        </p:txBody>
      </p:sp>
      <p:sp>
        <p:nvSpPr>
          <p:cNvPr id="12" name="矩形 11"/>
          <p:cNvSpPr/>
          <p:nvPr userDrawn="1"/>
        </p:nvSpPr>
        <p:spPr>
          <a:xfrm>
            <a:off x="2615786" y="804145"/>
            <a:ext cx="1576072" cy="246221"/>
          </a:xfrm>
          <a:prstGeom prst="rect">
            <a:avLst/>
          </a:prstGeom>
          <a:effec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95000"/>
                    <a:lumOff val="5000"/>
                  </a:prstClr>
                </a:solidFill>
                <a:effectLst/>
                <a:uLnTx/>
                <a:uFillTx/>
                <a:latin typeface="Noto Sans S Chinese Light" panose="020B0300000000000000" pitchFamily="34" charset="-122"/>
                <a:ea typeface="Noto Sans S Chinese Light" panose="020B0300000000000000" pitchFamily="34" charset="-122"/>
                <a:cs typeface="+mn-cs"/>
              </a:rPr>
              <a:t>please add the title here</a:t>
            </a:r>
          </a:p>
        </p:txBody>
      </p:sp>
      <p:sp>
        <p:nvSpPr>
          <p:cNvPr id="13" name="矩形 12"/>
          <p:cNvSpPr/>
          <p:nvPr userDrawn="1"/>
        </p:nvSpPr>
        <p:spPr>
          <a:xfrm>
            <a:off x="1241525" y="777604"/>
            <a:ext cx="144462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Noto Sans S Chinese Light" panose="020B0300000000000000" pitchFamily="34" charset="-122"/>
                <a:ea typeface="Noto Sans S Chinese Light" panose="020B0300000000000000" pitchFamily="34" charset="-122"/>
                <a:cs typeface="+mn-cs"/>
                <a:sym typeface="+mn-ea"/>
              </a:rPr>
              <a:t>添加标题内容</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16703" y="-115764"/>
            <a:ext cx="13183417" cy="7221467"/>
            <a:chOff x="-621217" y="-108433"/>
            <a:chExt cx="13183417" cy="7221467"/>
          </a:xfrm>
        </p:grpSpPr>
        <p:pic>
          <p:nvPicPr>
            <p:cNvPr id="13"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4" name="图片 2"/>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a:fillRect/>
            </a:stretch>
          </p:blipFill>
          <p:spPr>
            <a:xfrm rot="5195870">
              <a:off x="2359758" y="-3089408"/>
              <a:ext cx="7221467" cy="13183417"/>
            </a:xfrm>
            <a:prstGeom prst="rect">
              <a:avLst/>
            </a:prstGeom>
          </p:spPr>
        </p:pic>
      </p:grpSp>
      <p:sp>
        <p:nvSpPr>
          <p:cNvPr id="5" name="Oval Callout 4"/>
          <p:cNvSpPr/>
          <p:nvPr/>
        </p:nvSpPr>
        <p:spPr>
          <a:xfrm>
            <a:off x="3027045" y="352426"/>
            <a:ext cx="5784850" cy="2667000"/>
          </a:xfrm>
          <a:prstGeom prst="wedgeEllipseCallout">
            <a:avLst>
              <a:gd name="adj1" fmla="val 55027"/>
              <a:gd name="adj2" fmla="val 31889"/>
            </a:avLst>
          </a:prstGeom>
          <a:solidFill>
            <a:srgbClr val="FBE5D6"/>
          </a:solidFill>
          <a:ln w="38100"/>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600" dirty="0">
                <a:solidFill>
                  <a:srgbClr val="FF0000"/>
                </a:solidFill>
                <a:latin typeface="Calibri" panose="020F0502020204030204" pitchFamily="34" charset="0"/>
                <a:cs typeface="Calibri" panose="020F0502020204030204" pitchFamily="34" charset="0"/>
              </a:rPr>
              <a:t>H</a:t>
            </a:r>
            <a:r>
              <a:rPr lang="vi-VN" sz="3600" dirty="0">
                <a:solidFill>
                  <a:srgbClr val="FF0000"/>
                </a:solidFill>
                <a:latin typeface="Calibri" panose="020F0502020204030204" pitchFamily="34" charset="0"/>
                <a:cs typeface="Calibri" panose="020F0502020204030204" pitchFamily="34" charset="0"/>
              </a:rPr>
              <a:t>ãy nói những điều em biết về bệnh do thừa hoặc thiếu chất dinh dưỡng.</a:t>
            </a:r>
            <a:endParaRPr kumimoji="0" lang="en-US" sz="3600" b="0" i="0" u="none" strike="noStrike" kern="1200" cap="none" spc="0" normalizeH="0" baseline="0" noProof="0" dirty="0" err="1">
              <a:ln>
                <a:noFill/>
              </a:ln>
              <a:solidFill>
                <a:srgbClr val="063DB9"/>
              </a:solidFill>
              <a:effectLst/>
              <a:uLnTx/>
              <a:uFillTx/>
              <a:latin typeface="Calibri" panose="020F0502020204030204" pitchFamily="34" charset="0"/>
              <a:cs typeface="Calibri" panose="020F0502020204030204" pitchFamily="34" charset="0"/>
            </a:endParaRPr>
          </a:p>
        </p:txBody>
      </p:sp>
      <p:pic>
        <p:nvPicPr>
          <p:cNvPr id="6" name="Content Placeholder 5" descr="Picture1TT"/>
          <p:cNvPicPr>
            <a:picLocks noGrp="1" noChangeAspect="1"/>
          </p:cNvPicPr>
          <p:nvPr>
            <p:ph sz="half" idx="4294967295"/>
          </p:nvPr>
        </p:nvPicPr>
        <p:blipFill>
          <a:blip r:embed="rId5"/>
          <a:stretch>
            <a:fillRect/>
          </a:stretch>
        </p:blipFill>
        <p:spPr>
          <a:xfrm>
            <a:off x="-1084403" y="1542256"/>
            <a:ext cx="3314700" cy="3773488"/>
          </a:xfrm>
          <a:prstGeom prst="rect">
            <a:avLst/>
          </a:prstGeom>
        </p:spPr>
      </p:pic>
      <p:pic>
        <p:nvPicPr>
          <p:cNvPr id="8" name="Content Placeholder 7" descr="Picture1TTT"/>
          <p:cNvPicPr>
            <a:picLocks noGrp="1" noChangeAspect="1"/>
          </p:cNvPicPr>
          <p:nvPr>
            <p:ph sz="half" idx="4294967295"/>
          </p:nvPr>
        </p:nvPicPr>
        <p:blipFill>
          <a:blip r:embed="rId6"/>
          <a:stretch>
            <a:fillRect/>
          </a:stretch>
        </p:blipFill>
        <p:spPr>
          <a:xfrm flipH="1">
            <a:off x="9313863" y="1279525"/>
            <a:ext cx="2878137" cy="6170613"/>
          </a:xfrm>
          <a:prstGeom prst="rect">
            <a:avLst/>
          </a:prstGeom>
        </p:spPr>
      </p:pic>
      <p:grpSp>
        <p:nvGrpSpPr>
          <p:cNvPr id="12" name="Group 11"/>
          <p:cNvGrpSpPr/>
          <p:nvPr/>
        </p:nvGrpSpPr>
        <p:grpSpPr>
          <a:xfrm>
            <a:off x="2286001" y="3257550"/>
            <a:ext cx="7387590" cy="3133725"/>
            <a:chOff x="4161" y="6161"/>
            <a:chExt cx="11073" cy="3473"/>
          </a:xfrm>
        </p:grpSpPr>
        <p:sp>
          <p:nvSpPr>
            <p:cNvPr id="10" name="Flowchart: Punched Tape 9"/>
            <p:cNvSpPr/>
            <p:nvPr/>
          </p:nvSpPr>
          <p:spPr>
            <a:xfrm>
              <a:off x="4161" y="6161"/>
              <a:ext cx="10879" cy="3473"/>
            </a:xfrm>
            <a:prstGeom prst="roundRect">
              <a:avLst/>
            </a:prstGeom>
            <a:solidFill>
              <a:schemeClr val="accent6">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 Box 10"/>
            <p:cNvSpPr txBox="1"/>
            <p:nvPr/>
          </p:nvSpPr>
          <p:spPr>
            <a:xfrm>
              <a:off x="4161" y="6337"/>
              <a:ext cx="11073" cy="3283"/>
            </a:xfrm>
            <a:prstGeom prst="round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mn-ea"/>
                </a:rPr>
                <a:t>Bệnh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thừa cân béo phì </a:t>
              </a:r>
              <a:r>
                <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do ăn thừa chất bột đường, chất béo, chất đạm và cơ thể ít vận động;</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en-US" sz="2800" b="1" dirty="0">
                  <a:solidFill>
                    <a:srgbClr val="002060"/>
                  </a:solidFill>
                  <a:latin typeface="Calibri" panose="020F0502020204030204" pitchFamily="34" charset="0"/>
                  <a:cs typeface="Calibri" panose="020F0502020204030204" pitchFamily="34" charset="0"/>
                  <a:sym typeface="+mn-ea"/>
                </a:rPr>
                <a:t>B</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ệnh suy dinh dưỡng thấp còi </a:t>
              </a:r>
              <a:r>
                <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do ăn thiếu các chất dinh dưỡng; bệnh thiếu máu thiếu sắt do ăn thiếu thức ăn chứa chất sắt.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rctx="PPT">
                                        <p:cTn id="15" dur="indefinite"/>
                                        <p:tgtEl>
                                          <p:spTgt spid="12"/>
                                        </p:tgtEl>
                                        <p:attrNameLst>
                                          <p:attrName>style.opacity</p:attrName>
                                        </p:attrNameLst>
                                      </p:cBhvr>
                                      <p:to>
                                        <p:strVal val="0.5"/>
                                      </p:to>
                                    </p:set>
                                    <p:animEffect filter="image" prLst="opacity: 0.5">
                                      <p:cBhvr rctx="IE">
                                        <p:cTn id="16"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pic>
        <p:nvPicPr>
          <p:cNvPr id="3" name="图片 7"/>
          <p:cNvPicPr>
            <a:picLocks noChangeAspect="1"/>
          </p:cNvPicPr>
          <p:nvPr/>
        </p:nvPicPr>
        <p:blipFill rotWithShape="1">
          <a:blip r:embed="rId3"/>
          <a:srcRect r="11306" b="15532"/>
          <a:stretch>
            <a:fillRect/>
          </a:stretch>
        </p:blipFill>
        <p:spPr>
          <a:xfrm>
            <a:off x="135411" y="1434269"/>
            <a:ext cx="2945749" cy="5423731"/>
          </a:xfrm>
          <a:prstGeom prst="rect">
            <a:avLst/>
          </a:prstGeom>
          <a:effectLst>
            <a:outerShdw blurRad="63500" sx="102000" sy="102000" algn="ctr" rotWithShape="0">
              <a:prstClr val="black">
                <a:alpha val="40000"/>
              </a:prstClr>
            </a:outerShdw>
          </a:effectLst>
        </p:spPr>
      </p:pic>
      <p:grpSp>
        <p:nvGrpSpPr>
          <p:cNvPr id="10" name="Group 9"/>
          <p:cNvGrpSpPr/>
          <p:nvPr/>
        </p:nvGrpSpPr>
        <p:grpSpPr>
          <a:xfrm>
            <a:off x="2931228" y="685782"/>
            <a:ext cx="8477661" cy="4585349"/>
            <a:chOff x="2931228" y="685782"/>
            <a:chExt cx="8342115" cy="5068298"/>
          </a:xfrm>
        </p:grpSpPr>
        <p:sp>
          <p:nvSpPr>
            <p:cNvPr id="11" name="Cloud 10"/>
            <p:cNvSpPr/>
            <p:nvPr/>
          </p:nvSpPr>
          <p:spPr>
            <a:xfrm>
              <a:off x="2931228" y="685782"/>
              <a:ext cx="8342115" cy="5068298"/>
            </a:xfrm>
            <a:prstGeom prst="cloud">
              <a:avLst/>
            </a:prstGeom>
            <a:solidFill>
              <a:srgbClr val="8BCCF0"/>
            </a:solidFill>
            <a:ln>
              <a:solidFill>
                <a:srgbClr val="8BC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loud 11"/>
            <p:cNvSpPr/>
            <p:nvPr/>
          </p:nvSpPr>
          <p:spPr>
            <a:xfrm>
              <a:off x="3167603" y="850231"/>
              <a:ext cx="7981660" cy="4780547"/>
            </a:xfrm>
            <a:prstGeom prst="cloud">
              <a:avLst/>
            </a:prstGeom>
            <a:noFill/>
            <a:ln w="28575">
              <a:solidFill>
                <a:srgbClr val="1D20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loud 13"/>
            <p:cNvSpPr/>
            <p:nvPr/>
          </p:nvSpPr>
          <p:spPr>
            <a:xfrm>
              <a:off x="3304674" y="957687"/>
              <a:ext cx="7750965" cy="4528713"/>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loud 14"/>
            <p:cNvSpPr/>
            <p:nvPr/>
          </p:nvSpPr>
          <p:spPr>
            <a:xfrm>
              <a:off x="3395798" y="1044149"/>
              <a:ext cx="7560960" cy="4329956"/>
            </a:xfrm>
            <a:prstGeom prst="cloud">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3959551" y="1868622"/>
            <a:ext cx="6683362" cy="2308324"/>
          </a:xfrm>
          <a:prstGeom prst="rect">
            <a:avLst/>
          </a:prstGeom>
          <a:noFill/>
        </p:spPr>
        <p:txBody>
          <a:bodyPr wrap="square" rtlCol="0">
            <a:spAutoFit/>
          </a:bodyPr>
          <a:lstStyle/>
          <a:p>
            <a:pPr lvl="0" algn="ctr"/>
            <a:r>
              <a:rPr lang="en-US" sz="4800" b="1" dirty="0">
                <a:solidFill>
                  <a:srgbClr val="C00000"/>
                </a:solidFill>
                <a:latin typeface="Cambria" panose="02040503050406030204" pitchFamily="18" charset="0"/>
                <a:ea typeface="Cambria" panose="02040503050406030204" pitchFamily="18" charset="0"/>
              </a:rPr>
              <a:t>T</a:t>
            </a:r>
            <a:r>
              <a:rPr lang="vi-VN" sz="4800" b="1" dirty="0">
                <a:solidFill>
                  <a:srgbClr val="C00000"/>
                </a:solidFill>
                <a:latin typeface="Cambria" panose="02040503050406030204" pitchFamily="18" charset="0"/>
                <a:ea typeface="Cambria" panose="02040503050406030204" pitchFamily="18" charset="0"/>
              </a:rPr>
              <a:t>ất cả mọi người đều có thể mắc bệnh </a:t>
            </a:r>
            <a:r>
              <a:rPr lang="en-US" sz="4800" b="1" dirty="0" err="1">
                <a:solidFill>
                  <a:srgbClr val="C00000"/>
                </a:solidFill>
                <a:latin typeface="Cambria" panose="02040503050406030204" pitchFamily="18" charset="0"/>
                <a:ea typeface="Cambria" panose="02040503050406030204" pitchFamily="18" charset="0"/>
              </a:rPr>
              <a:t>thừa</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cân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béo</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phì</a:t>
            </a:r>
            <a:endParaRPr lang="vi-VN" sz="4800" b="1" dirty="0">
              <a:solidFill>
                <a:srgbClr val="C0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6703" y="-115764"/>
            <a:ext cx="13183417" cy="7221467"/>
            <a:chOff x="-621217" y="-108433"/>
            <a:chExt cx="13183417" cy="7221467"/>
          </a:xfrm>
        </p:grpSpPr>
        <p:pic>
          <p:nvPicPr>
            <p:cNvPr id="8"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a:fillRect/>
            </a:stretch>
          </p:blipFill>
          <p:spPr>
            <a:xfrm rot="5195870">
              <a:off x="2359758" y="-3089408"/>
              <a:ext cx="7221467" cy="13183417"/>
            </a:xfrm>
            <a:prstGeom prst="rect">
              <a:avLst/>
            </a:prstGeom>
          </p:spPr>
        </p:pic>
      </p:grpSp>
      <p:sp>
        <p:nvSpPr>
          <p:cNvPr id="5" name="Speech Bubble: Rectangle with Corners Rounded 4"/>
          <p:cNvSpPr/>
          <p:nvPr/>
        </p:nvSpPr>
        <p:spPr>
          <a:xfrm flipH="1">
            <a:off x="1114425" y="1314450"/>
            <a:ext cx="8876030" cy="457200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N</a:t>
            </a:r>
            <a:r>
              <a:rPr lang="vi-VN" sz="3200" dirty="0">
                <a:solidFill>
                  <a:srgbClr val="002060"/>
                </a:solidFill>
                <a:latin typeface="Cambria" panose="02040503050406030204" pitchFamily="18" charset="0"/>
                <a:ea typeface="Cambria" panose="02040503050406030204" pitchFamily="18" charset="0"/>
              </a:rPr>
              <a:t>gười được coi là béo phì khi </a:t>
            </a:r>
            <a:r>
              <a:rPr lang="vi-VN" sz="3200" b="1" dirty="0">
                <a:solidFill>
                  <a:srgbClr val="FF0000"/>
                </a:solidFill>
                <a:latin typeface="Cambria" panose="02040503050406030204" pitchFamily="18" charset="0"/>
                <a:ea typeface="Cambria" panose="02040503050406030204" pitchFamily="18" charset="0"/>
              </a:rPr>
              <a:t>thừa cân nặng tính theo chiều cao</a:t>
            </a:r>
            <a:r>
              <a:rPr lang="vi-VN" sz="3200" dirty="0">
                <a:solidFill>
                  <a:srgbClr val="002060"/>
                </a:solidFill>
                <a:latin typeface="Cambria" panose="02040503050406030204" pitchFamily="18" charset="0"/>
                <a:ea typeface="Cambria" panose="02040503050406030204" pitchFamily="18" charset="0"/>
              </a:rPr>
              <a:t>, kèm theo những dấu hiệu về lớp mỡ tại một số vị trí nhất định trên cơ thể;</a:t>
            </a:r>
            <a:endParaRPr lang="en-US" sz="3200" dirty="0">
              <a:solidFill>
                <a:srgbClr val="00206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M</a:t>
            </a:r>
            <a:r>
              <a:rPr lang="vi-VN" sz="3200" dirty="0">
                <a:solidFill>
                  <a:srgbClr val="002060"/>
                </a:solidFill>
                <a:latin typeface="Cambria" panose="02040503050406030204" pitchFamily="18" charset="0"/>
                <a:ea typeface="Cambria" panose="02040503050406030204" pitchFamily="18" charset="0"/>
              </a:rPr>
              <a:t>ột số trẻ có nhiều chiều cao vượt trội so với chiều cao chuẩn thì cân nặng cũng sẽ theo đó nhiều hơn, tuy nhiên chưa chắc đã phải bệnh thừa cân béo phì, nên không kèm theo các dấu hiệu về lớp mỡ.</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5"/>
          <a:stretch>
            <a:fillRect/>
          </a:stretch>
        </p:blipFill>
        <p:spPr>
          <a:xfrm>
            <a:off x="8777288" y="3043238"/>
            <a:ext cx="4033837" cy="40338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6703" y="-115764"/>
            <a:ext cx="13183417" cy="7221467"/>
            <a:chOff x="-621217" y="-108433"/>
            <a:chExt cx="13183417" cy="7221467"/>
          </a:xfrm>
        </p:grpSpPr>
        <p:pic>
          <p:nvPicPr>
            <p:cNvPr id="8"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a:fillRect/>
            </a:stretch>
          </p:blipFill>
          <p:spPr>
            <a:xfrm rot="5195870">
              <a:off x="2359758" y="-3089408"/>
              <a:ext cx="7221467" cy="13183417"/>
            </a:xfrm>
            <a:prstGeom prst="rect">
              <a:avLst/>
            </a:prstGeom>
          </p:spPr>
        </p:pic>
      </p:grpSp>
      <p:sp>
        <p:nvSpPr>
          <p:cNvPr id="5" name="Speech Bubble: Rectangle with Corners Rounded 4"/>
          <p:cNvSpPr/>
          <p:nvPr/>
        </p:nvSpPr>
        <p:spPr>
          <a:xfrm flipH="1">
            <a:off x="1257300" y="2076450"/>
            <a:ext cx="8495030" cy="291465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rPr>
              <a:t>Nguyên nhân dẫn đến bệnh thường do chế độ ăn uống thừa các chất bột đường, chất béo, chất đạm và ít vận động.</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5"/>
          <a:stretch>
            <a:fillRect/>
          </a:stretch>
        </p:blipFill>
        <p:spPr>
          <a:xfrm>
            <a:off x="8777288" y="3043238"/>
            <a:ext cx="4033837" cy="40338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cxnSp>
        <p:nvCxnSpPr>
          <p:cNvPr id="10" name="Straight Connector 9"/>
          <p:cNvCxnSpPr>
            <a:endCxn id="11" idx="0"/>
          </p:cNvCxnSpPr>
          <p:nvPr/>
        </p:nvCxnSpPr>
        <p:spPr>
          <a:xfrm flipH="1">
            <a:off x="2314575" y="1457326"/>
            <a:ext cx="3486943" cy="79057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p:cNvSpPr/>
          <p:nvPr/>
        </p:nvSpPr>
        <p:spPr>
          <a:xfrm>
            <a:off x="1162050" y="2247902"/>
            <a:ext cx="2305050" cy="3019424"/>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Ăn uống điều độ theo khẩu phần ăn.</a:t>
            </a:r>
          </a:p>
        </p:txBody>
      </p:sp>
      <p:sp>
        <p:nvSpPr>
          <p:cNvPr id="17" name="Rectangle: Rounded Corners 16"/>
          <p:cNvSpPr/>
          <p:nvPr/>
        </p:nvSpPr>
        <p:spPr>
          <a:xfrm>
            <a:off x="4353718" y="2295528"/>
            <a:ext cx="3733801" cy="33146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latin typeface="Cambria" panose="02040503050406030204" pitchFamily="18" charset="0"/>
                <a:ea typeface="Cambria" panose="02040503050406030204" pitchFamily="18" charset="0"/>
              </a:rPr>
              <a:t>Thời gian ngồi tĩnh tại xen kẽ với các hoạt động vận động trong ngày.</a:t>
            </a:r>
          </a:p>
        </p:txBody>
      </p:sp>
      <p:cxnSp>
        <p:nvCxnSpPr>
          <p:cNvPr id="18" name="Straight Connector 17"/>
          <p:cNvCxnSpPr/>
          <p:nvPr/>
        </p:nvCxnSpPr>
        <p:spPr>
          <a:xfrm>
            <a:off x="6120606" y="1466851"/>
            <a:ext cx="0" cy="8382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15893" y="1485901"/>
            <a:ext cx="3685382" cy="80962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p:cNvSpPr/>
          <p:nvPr/>
        </p:nvSpPr>
        <p:spPr>
          <a:xfrm>
            <a:off x="8648700" y="2286002"/>
            <a:ext cx="2791619" cy="30098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Ngủ sớm, hạn chế thức khuya, uống nước ngọt có ga. </a:t>
            </a:r>
            <a:endParaRPr lang="en-US" sz="3200" b="1" dirty="0">
              <a:latin typeface="Cambria" panose="02040503050406030204" pitchFamily="18" charset="0"/>
              <a:ea typeface="Cambria" panose="02040503050406030204" pitchFamily="18" charset="0"/>
            </a:endParaRPr>
          </a:p>
        </p:txBody>
      </p:sp>
      <p:sp>
        <p:nvSpPr>
          <p:cNvPr id="21" name="Rectangle: Rounded Corners 20"/>
          <p:cNvSpPr/>
          <p:nvPr/>
        </p:nvSpPr>
        <p:spPr>
          <a:xfrm>
            <a:off x="4048125" y="419100"/>
            <a:ext cx="3924300" cy="1133477"/>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Cách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tránh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thừa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béo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phì</a:t>
            </a:r>
            <a:endParaRPr lang="en-US" sz="32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0" grpId="0" animBg="1"/>
      <p:bldP spid="21" grpId="0" animBg="1"/>
    </p:bldLst>
  </p:timing>
</p:sld>
</file>

<file path=ppt/theme/theme1.xml><?xml version="1.0" encoding="utf-8"?>
<a:theme xmlns:a="http://schemas.openxmlformats.org/drawingml/2006/main" name="包图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243</Words>
  <Application>Microsoft Office PowerPoint</Application>
  <PresentationFormat>Widescreen</PresentationFormat>
  <Paragraphs>14</Paragraphs>
  <Slides>5</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vt:i4>
      </vt:variant>
    </vt:vector>
  </HeadingPairs>
  <TitlesOfParts>
    <vt:vector size="20" baseType="lpstr">
      <vt:lpstr>微软雅黑</vt:lpstr>
      <vt:lpstr>宋体</vt:lpstr>
      <vt:lpstr>宋体</vt:lpstr>
      <vt:lpstr>Arial</vt:lpstr>
      <vt:lpstr>Calibri</vt:lpstr>
      <vt:lpstr>Cambria</vt:lpstr>
      <vt:lpstr>DengXian</vt:lpstr>
      <vt:lpstr>DengXian</vt:lpstr>
      <vt:lpstr>等线 Light</vt:lpstr>
      <vt:lpstr>Noto Sans S Chinese Light</vt:lpstr>
      <vt:lpstr>Wingdings</vt:lpstr>
      <vt:lpstr>包图网</vt:lpstr>
      <vt:lpstr>千图网海量PPT模板www.58pic.com ​​</vt:lpstr>
      <vt:lpstr>1_千图网海量PPT模板www.58pic.com ​​</vt:lpstr>
      <vt:lpstr>2_千图网海量PPT模板www.58pic.com ​​</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国际护士节</dc:title>
  <dc:creator>第一PPT</dc:creator>
  <cp:keywords>www.1ppt.com</cp:keywords>
  <dc:description>www.1ppt.com</dc:description>
  <cp:lastModifiedBy>Thu Vu</cp:lastModifiedBy>
  <cp:revision>76</cp:revision>
  <dcterms:created xsi:type="dcterms:W3CDTF">2020-04-08T06:54:00Z</dcterms:created>
  <dcterms:modified xsi:type="dcterms:W3CDTF">2026-03-05T14:03:13Z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6B75E1E1354144ACAA8DFCB0432F7BA7_13</vt:lpwstr>
  </property>
  <property fmtid="{D5CDD505-2E9C-101B-9397-08002B2CF9AE}" pid="3" name="KSOProductBuildVer">
    <vt:lpwstr>1033-12.2.0.13489</vt:lpwstr>
  </property>
</Properties>
</file>