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9" r:id="rId2"/>
    <p:sldId id="288" r:id="rId3"/>
    <p:sldId id="264" r:id="rId4"/>
    <p:sldId id="265" r:id="rId5"/>
    <p:sldId id="269" r:id="rId6"/>
    <p:sldId id="274" r:id="rId7"/>
    <p:sldId id="276" r:id="rId8"/>
    <p:sldId id="28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82578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BE1E8CD9-054F-D41F-0CED-5CA13D7EA46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09432" y="141401"/>
            <a:ext cx="1385741" cy="1385741"/>
          </a:xfrm>
          <a:prstGeom prst="rect">
            <a:avLst/>
          </a:prstGeom>
        </p:spPr>
      </p:pic>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99;p51"/>
          <p:cNvSpPr/>
          <p:nvPr/>
        </p:nvSpPr>
        <p:spPr>
          <a:xfrm>
            <a:off x="3903346" y="437738"/>
            <a:ext cx="7850400" cy="914812"/>
          </a:xfrm>
          <a:prstGeom prst="wedgeRoundRectCallout">
            <a:avLst>
              <a:gd name="adj1" fmla="val -53741"/>
              <a:gd name="adj2" fmla="val 50314"/>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Google Shape;961;p38"/>
          <p:cNvSpPr/>
          <p:nvPr/>
        </p:nvSpPr>
        <p:spPr>
          <a:xfrm>
            <a:off x="3532472" y="1857376"/>
            <a:ext cx="8659528" cy="4948370"/>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sp>
        <p:nvSpPr>
          <p:cNvPr id="5" name="Rectangle 4"/>
          <p:cNvSpPr/>
          <p:nvPr/>
        </p:nvSpPr>
        <p:spPr>
          <a:xfrm>
            <a:off x="4145666" y="523463"/>
            <a:ext cx="72997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cho</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đố</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dưới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đây</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D205662-0AA3-8AD7-CE76-415D8D9165D6}"/>
              </a:ext>
            </a:extLst>
          </p:cNvPr>
          <p:cNvSpPr txBox="1"/>
          <p:nvPr/>
        </p:nvSpPr>
        <p:spPr>
          <a:xfrm>
            <a:off x="4057650" y="2047875"/>
            <a:ext cx="7610475"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Bến sông bờ suối là nhà</a:t>
            </a:r>
          </a:p>
          <a:p>
            <a:pPr algn="ctr"/>
            <a:r>
              <a:rPr lang="vi-VN" sz="3200" b="0" i="0" dirty="0">
                <a:solidFill>
                  <a:srgbClr val="000000"/>
                </a:solidFill>
                <a:effectLst/>
                <a:latin typeface="Cambria" panose="02040503050406030204" pitchFamily="18" charset="0"/>
                <a:ea typeface="Cambria" panose="02040503050406030204" pitchFamily="18" charset="0"/>
              </a:rPr>
              <a:t>Gọi con, gọi chiếc vẫn là một thôi</a:t>
            </a:r>
          </a:p>
          <a:p>
            <a:pPr algn="ctr"/>
            <a:r>
              <a:rPr lang="vi-VN" sz="3200" b="0" i="0" dirty="0">
                <a:solidFill>
                  <a:srgbClr val="000000"/>
                </a:solidFill>
                <a:effectLst/>
                <a:latin typeface="Cambria" panose="02040503050406030204" pitchFamily="18" charset="0"/>
                <a:ea typeface="Cambria" panose="02040503050406030204" pitchFamily="18" charset="0"/>
              </a:rPr>
              <a:t>Nối hai bờ đỡ xa xôi</a:t>
            </a:r>
          </a:p>
          <a:p>
            <a:pPr algn="ctr"/>
            <a:r>
              <a:rPr lang="vi-VN" sz="3200" b="0" i="0" dirty="0">
                <a:solidFill>
                  <a:srgbClr val="000000"/>
                </a:solidFill>
                <a:effectLst/>
                <a:latin typeface="Cambria" panose="02040503050406030204" pitchFamily="18" charset="0"/>
                <a:ea typeface="Cambria" panose="02040503050406030204" pitchFamily="18" charset="0"/>
              </a:rPr>
              <a:t>Ngày đêm đưa khách đón người qua sông.</a:t>
            </a:r>
          </a:p>
          <a:p>
            <a:pPr algn="r"/>
            <a:r>
              <a:rPr lang="vi-VN" sz="3200" b="0" i="1" dirty="0">
                <a:solidFill>
                  <a:srgbClr val="000000"/>
                </a:solidFill>
                <a:effectLst/>
                <a:latin typeface="Cambria" panose="02040503050406030204" pitchFamily="18" charset="0"/>
                <a:ea typeface="Cambria" panose="02040503050406030204" pitchFamily="18" charset="0"/>
              </a:rPr>
              <a:t>(Là gì?)</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person in a boat&#10;&#10;Description automatically generated">
            <a:extLst>
              <a:ext uri="{FF2B5EF4-FFF2-40B4-BE49-F238E27FC236}">
                <a16:creationId xmlns:a16="http://schemas.microsoft.com/office/drawing/2014/main" id="{0F43D70A-0F0D-3D6E-179A-0A372D45B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3257550"/>
            <a:ext cx="4762500" cy="4762500"/>
          </a:xfrm>
          <a:prstGeom prst="rect">
            <a:avLst/>
          </a:prstGeom>
        </p:spPr>
      </p:pic>
      <p:sp>
        <p:nvSpPr>
          <p:cNvPr id="10" name="Rectangle: Rounded Corners 9">
            <a:extLst>
              <a:ext uri="{FF2B5EF4-FFF2-40B4-BE49-F238E27FC236}">
                <a16:creationId xmlns:a16="http://schemas.microsoft.com/office/drawing/2014/main" id="{B1EF8F59-7DF4-436F-947A-C292290E3B9F}"/>
              </a:ext>
            </a:extLst>
          </p:cNvPr>
          <p:cNvSpPr/>
          <p:nvPr/>
        </p:nvSpPr>
        <p:spPr>
          <a:xfrm>
            <a:off x="8705850" y="5248275"/>
            <a:ext cx="2257425" cy="685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Con </a:t>
            </a:r>
            <a:r>
              <a:rPr lang="en-US" sz="2800" b="1" dirty="0" err="1">
                <a:solidFill>
                  <a:srgbClr val="FF0000"/>
                </a:solidFill>
                <a:latin typeface="Cambria" panose="02040503050406030204" pitchFamily="18" charset="0"/>
                <a:ea typeface="Cambria" panose="02040503050406030204" pitchFamily="18" charset="0"/>
              </a:rPr>
              <a:t>thuyền</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77801"/>
            <a:ext cx="11820525"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750" y="1365028"/>
            <a:ext cx="11630025" cy="3953070"/>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Đọc đúng từ ngữ , câu , đoạn và toàn bộ văn bản Những cánh buồm, biết  đọc diễn cảm phù hợp với lời kể , tả giàu hình ảnh , giàu cảm xúc trong bài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nghĩa của từ ngữ , hình ảnh miêu tả cánh buồm qua lời văn miêu tả cánh buồm của tác giả.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được bài đọc muốn nói thông qua hình ảnh cánh buồm : Tình yêu , sự gắn bó với làng quê của tác giả. Cảm nhận được cảm xúc của tác giả đối với vẻ đẹp bình dị của đất nước , quê hương . </a:t>
            </a:r>
          </a:p>
        </p:txBody>
      </p:sp>
      <p:pic>
        <p:nvPicPr>
          <p:cNvPr id="7" name="Picture 6"/>
          <p:cNvPicPr>
            <a:picLocks noChangeAspect="1"/>
          </p:cNvPicPr>
          <p:nvPr/>
        </p:nvPicPr>
        <p:blipFill>
          <a:blip r:embed="rId2"/>
          <a:stretch>
            <a:fillRect/>
          </a:stretch>
        </p:blipFill>
        <p:spPr>
          <a:xfrm>
            <a:off x="3573483" y="330201"/>
            <a:ext cx="5102184" cy="910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id="{F3CD741E-6C17-B19A-4A42-1241F3CD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id="{C2D0B954-FFA6-13DE-997D-C4CF0F86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1149171" y="1451231"/>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1511342" y="2023113"/>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hi giông bão: </a:t>
            </a:r>
            <a:r>
              <a:rPr lang="vi-VN" sz="2800" dirty="0">
                <a:solidFill>
                  <a:srgbClr val="002060"/>
                </a:solidFill>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trọng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8283506-A739-A6DC-D550-41C87F52CA4D}"/>
              </a:ext>
            </a:extLst>
          </p:cNvPr>
          <p:cNvPicPr>
            <a:picLocks noChangeAspect="1"/>
          </p:cNvPicPr>
          <p:nvPr/>
        </p:nvPicPr>
        <p:blipFill>
          <a:blip r:embed="rId2"/>
          <a:stretch>
            <a:fillRect/>
          </a:stretch>
        </p:blipFill>
        <p:spPr>
          <a:xfrm>
            <a:off x="2505498" y="708566"/>
            <a:ext cx="7809653" cy="2164268"/>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720</Words>
  <Application>Microsoft Office PowerPoint</Application>
  <PresentationFormat>Widescreen</PresentationFormat>
  <Paragraphs>34</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#9Slide03 BoosterNextFYBlack</vt:lpstr>
      <vt:lpstr>Arial</vt:lpstr>
      <vt:lpstr>Calibri</vt:lpstr>
      <vt:lpstr>Cambria</vt:lpstr>
      <vt:lpstr>Montserrat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linh</cp:lastModifiedBy>
  <cp:revision>38</cp:revision>
  <dcterms:created xsi:type="dcterms:W3CDTF">2024-01-04T01:05:46Z</dcterms:created>
  <dcterms:modified xsi:type="dcterms:W3CDTF">2025-04-15T02:27:04Z</dcterms:modified>
</cp:coreProperties>
</file>