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4411" r:id="rId2"/>
    <p:sldId id="284" r:id="rId3"/>
    <p:sldId id="296" r:id="rId4"/>
    <p:sldId id="337" r:id="rId5"/>
    <p:sldId id="338" r:id="rId6"/>
    <p:sldId id="341" r:id="rId7"/>
    <p:sldId id="344" r:id="rId8"/>
    <p:sldId id="356" r:id="rId9"/>
    <p:sldId id="323" r:id="rId10"/>
    <p:sldId id="3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55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96335-E059-477B-AEB8-97F55CB26D9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BC031-D6A0-481A-80D7-9D3184DF6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1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E6E49-29DA-038B-0BDC-D3E3C8673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7ECEF40-85E1-ECBC-E753-D78DA5AA4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8292983F-FBF4-04E9-3E52-B3CC54F5CA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97E129-42A4-2FA6-B9B8-E4FE31885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318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807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501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628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69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395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0448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34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6958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43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36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671" y="-277942"/>
            <a:ext cx="2022629" cy="202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67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ripple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93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605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55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128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1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025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67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4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10D82F0F-CCFF-5505-019B-849FAEE2510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1495" y="105070"/>
            <a:ext cx="1365512" cy="136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30.png"/><Relationship Id="rId9" Type="http://schemas.openxmlformats.org/officeDocument/2006/relationships/image" Target="../media/image26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audio" Target="../media/audio1.wav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7" Type="http://schemas.openxmlformats.org/officeDocument/2006/relationships/image" Target="../media/image6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10" Type="http://schemas.openxmlformats.org/officeDocument/2006/relationships/image" Target="../media/image69.png"/><Relationship Id="rId9" Type="http://schemas.openxmlformats.org/officeDocument/2006/relationships/image" Target="../media/image6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.png"/><Relationship Id="rId7" Type="http://schemas.openxmlformats.org/officeDocument/2006/relationships/image" Target="../media/image7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Relationship Id="rId9" Type="http://schemas.openxmlformats.org/officeDocument/2006/relationships/image" Target="../media/image7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8E554-7C77-4B82-3628-FD56D054B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386452F1-2FAC-8EA8-CA6F-45B8195E760A}"/>
              </a:ext>
            </a:extLst>
          </p:cNvPr>
          <p:cNvSpPr/>
          <p:nvPr/>
        </p:nvSpPr>
        <p:spPr>
          <a:xfrm>
            <a:off x="293382" y="0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E582E85-B70C-3732-8063-DBE08218493F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2367EFEC-03E7-649D-911D-CC535A11F7BC}"/>
              </a:ext>
            </a:extLst>
          </p:cNvPr>
          <p:cNvSpPr/>
          <p:nvPr/>
        </p:nvSpPr>
        <p:spPr>
          <a:xfrm>
            <a:off x="1075586" y="287387"/>
            <a:ext cx="5758503" cy="910170"/>
          </a:xfrm>
          <a:prstGeom prst="ellipse">
            <a:avLst/>
          </a:prstGeom>
          <a:solidFill>
            <a:srgbClr val="97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18" name="文本框 1">
            <a:extLst>
              <a:ext uri="{FF2B5EF4-FFF2-40B4-BE49-F238E27FC236}">
                <a16:creationId xmlns:a16="http://schemas.microsoft.com/office/drawing/2014/main" id="{2D145216-D746-94CE-E377-6C837A562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256" y="378042"/>
            <a:ext cx="42469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 err="1">
                <a:solidFill>
                  <a:srgbClr val="02453E"/>
                </a:solidFill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Tính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2453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298B9A-7C65-D26B-A988-B412307A9B63}"/>
                  </a:ext>
                </a:extLst>
              </p:cNvPr>
              <p:cNvSpPr txBox="1"/>
              <p:nvPr/>
            </p:nvSpPr>
            <p:spPr>
              <a:xfrm>
                <a:off x="3337724" y="1484944"/>
                <a:ext cx="4241087" cy="1301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540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vi-VN" sz="540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vi-VN" sz="5400" dirty="0">
                    <a:latin typeface="+mj-lt"/>
                  </a:rPr>
                  <a:t>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540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vi-VN" sz="5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vi-VN" sz="5400" dirty="0">
                    <a:latin typeface="+mj-lt"/>
                  </a:rPr>
                  <a:t> </a:t>
                </a:r>
                <a:endPara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D298B9A-7C65-D26B-A988-B412307A9B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724" y="1484944"/>
                <a:ext cx="4241087" cy="1301062"/>
              </a:xfrm>
              <a:prstGeom prst="rect">
                <a:avLst/>
              </a:prstGeom>
              <a:blipFill>
                <a:blip r:embed="rId3"/>
                <a:stretch>
                  <a:fillRect b="-1314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90059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447434" y="0"/>
            <a:ext cx="11605235" cy="6437243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DE3B122-C65E-76A2-6FC2-A904F22982EA}"/>
              </a:ext>
            </a:extLst>
          </p:cNvPr>
          <p:cNvGrpSpPr/>
          <p:nvPr/>
        </p:nvGrpSpPr>
        <p:grpSpPr>
          <a:xfrm>
            <a:off x="823912" y="436114"/>
            <a:ext cx="10544175" cy="1487651"/>
            <a:chOff x="1200391" y="542882"/>
            <a:chExt cx="10544175" cy="14876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8344D10E-371D-859D-A76E-C9255D9A20C9}"/>
                    </a:ext>
                  </a:extLst>
                </p:cNvPr>
                <p:cNvSpPr txBox="1"/>
                <p:nvPr/>
              </p:nvSpPr>
              <p:spPr>
                <a:xfrm>
                  <a:off x="1200391" y="542882"/>
                  <a:ext cx="10544175" cy="1487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Một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bức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tranh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hình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chữ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nhật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có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diện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tích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là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</a:t>
                  </a:r>
                  <a:r>
                    <a:rPr lang="en-US" sz="3200" baseline="300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2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và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chiều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rộng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3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dm.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Chiều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dài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của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bức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tranh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200" dirty="0" err="1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là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     </a:t>
                  </a:r>
                  <a:r>
                    <a:rPr lang="en-US" sz="3200" dirty="0">
                      <a:solidFill>
                        <a:srgbClr val="FFFFFF"/>
                      </a:solidFill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..</a:t>
                  </a:r>
                  <a:r>
                    <a:rPr lang="en-US" sz="3200" dirty="0">
                      <a:effectLst/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rPr>
                    <a:t> dm.</a:t>
                  </a:r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8344D10E-371D-859D-A76E-C9255D9A20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0391" y="542882"/>
                  <a:ext cx="10544175" cy="1487651"/>
                </a:xfrm>
                <a:prstGeom prst="rect">
                  <a:avLst/>
                </a:prstGeom>
                <a:blipFill>
                  <a:blip r:embed="rId3"/>
                  <a:stretch>
                    <a:fillRect l="-1445" b="-4918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59FD5E58-6D93-5D32-496C-63589F021CA3}"/>
                </a:ext>
              </a:extLst>
            </p:cNvPr>
            <p:cNvSpPr/>
            <p:nvPr/>
          </p:nvSpPr>
          <p:spPr>
            <a:xfrm>
              <a:off x="7934713" y="1276316"/>
              <a:ext cx="619125" cy="542925"/>
            </a:xfrm>
            <a:prstGeom prst="roundRect">
              <a:avLst/>
            </a:prstGeom>
            <a:ln w="38100">
              <a:solidFill>
                <a:srgbClr val="FFC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403FE-445F-76D6-B324-E758EC499ED7}"/>
                  </a:ext>
                </a:extLst>
              </p:cNvPr>
              <p:cNvSpPr txBox="1"/>
              <p:nvPr/>
            </p:nvSpPr>
            <p:spPr>
              <a:xfrm>
                <a:off x="1397063" y="1861935"/>
                <a:ext cx="9705975" cy="25646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800" b="1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2800" b="1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bức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tranh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 </m:t>
                    </m:r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(dm)</a:t>
                </a:r>
              </a:p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điền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rgbClr val="FF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800" dirty="0">
                  <a:solidFill>
                    <a:srgbClr val="FF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403FE-445F-76D6-B324-E758EC499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63" y="1861935"/>
                <a:ext cx="9705975" cy="2564613"/>
              </a:xfrm>
              <a:prstGeom prst="rect">
                <a:avLst/>
              </a:prstGeom>
              <a:blipFill>
                <a:blip r:embed="rId4"/>
                <a:stretch>
                  <a:fillRect t="-950" b="-16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3FEC0BF2-28EF-FF76-4DA9-6EF80909F3E5}"/>
                  </a:ext>
                </a:extLst>
              </p:cNvPr>
              <p:cNvSpPr/>
              <p:nvPr/>
            </p:nvSpPr>
            <p:spPr>
              <a:xfrm>
                <a:off x="7558234" y="1169548"/>
                <a:ext cx="676276" cy="847725"/>
              </a:xfrm>
              <a:prstGeom prst="roundRect">
                <a:avLst/>
              </a:prstGeom>
              <a:ln w="38100">
                <a:solidFill>
                  <a:srgbClr val="FFC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𝟖𝟏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3FEC0BF2-28EF-FF76-4DA9-6EF80909F3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8234" y="1169548"/>
                <a:ext cx="676276" cy="847725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89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488155" y="991737"/>
            <a:ext cx="3115194" cy="240658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9C8C230C-0975-4A2D-AFA8-17AA2B4784F2}"/>
              </a:ext>
            </a:extLst>
          </p:cNvPr>
          <p:cNvSpPr txBox="1"/>
          <p:nvPr/>
        </p:nvSpPr>
        <p:spPr>
          <a:xfrm>
            <a:off x="4074756" y="991737"/>
            <a:ext cx="660182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Thực hiện được phép chia phân số bao gồm: phép chia phân số với phân số, chia với số tự nhiên cho phân số và phép chia phân số cho số tự nhiên.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AF518F4-C31C-4A59-B2B8-E738F261349C}"/>
              </a:ext>
            </a:extLst>
          </p:cNvPr>
          <p:cNvSpPr txBox="1"/>
          <p:nvPr/>
        </p:nvSpPr>
        <p:spPr>
          <a:xfrm>
            <a:off x="4044043" y="2973164"/>
            <a:ext cx="63912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vi-VN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Giải được một số bài toán thực tế liên quan đến phép chia phân số.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E91797-044B-08A1-3467-BB231C74DF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995" y="991737"/>
            <a:ext cx="3017782" cy="228619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1521508" y="257308"/>
            <a:ext cx="3551555" cy="1090399"/>
            <a:chOff x="2638269" y="2965026"/>
            <a:chExt cx="3551555" cy="1090399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2638269" y="2965026"/>
              <a:ext cx="3551555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ea"/>
                  <a:sym typeface="+mn-lt"/>
                </a:rPr>
                <a:t>KHỞI ĐỘNG</a:t>
              </a:r>
              <a:endPara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638269" y="3073040"/>
              <a:ext cx="2952906" cy="9823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44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微软雅黑" panose="020B0503020204020204" pitchFamily="34" charset="-122"/>
                <a:sym typeface="微软雅黑" panose="020B0503020204020204" charset="-122"/>
              </a:endParaRPr>
            </a:p>
          </p:txBody>
        </p:sp>
      </p:grpSp>
      <p:sp>
        <p:nvSpPr>
          <p:cNvPr id="12" name="圆角矩形标注 11"/>
          <p:cNvSpPr/>
          <p:nvPr/>
        </p:nvSpPr>
        <p:spPr>
          <a:xfrm>
            <a:off x="545209" y="2368254"/>
            <a:ext cx="4623468" cy="3724202"/>
          </a:xfrm>
          <a:prstGeom prst="wedgeRoundRectCallout">
            <a:avLst>
              <a:gd name="adj1" fmla="val -30410"/>
              <a:gd name="adj2" fmla="val -59514"/>
              <a:gd name="adj3" fmla="val 16667"/>
            </a:avLst>
          </a:prstGeom>
          <a:noFill/>
          <a:ln w="28575">
            <a:solidFill>
              <a:srgbClr val="4BB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23" name="圆角矩形标注 22"/>
          <p:cNvSpPr/>
          <p:nvPr/>
        </p:nvSpPr>
        <p:spPr>
          <a:xfrm rot="10800000">
            <a:off x="7263423" y="2168179"/>
            <a:ext cx="4661875" cy="2985479"/>
          </a:xfrm>
          <a:prstGeom prst="wedgeRoundRectCallout">
            <a:avLst/>
          </a:prstGeom>
          <a:noFill/>
          <a:ln w="28575">
            <a:solidFill>
              <a:srgbClr val="FED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本框 24"/>
              <p:cNvSpPr txBox="1"/>
              <p:nvPr/>
            </p:nvSpPr>
            <p:spPr>
              <a:xfrm>
                <a:off x="632405" y="2469960"/>
                <a:ext cx="4813516" cy="3529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Hình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chữ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nhật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ABCD có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diện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tích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alt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 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  <a:r>
                  <a:rPr kumimoji="0" lang="en-US" altLang="en-US" sz="3600" b="1" i="0" u="none" strike="noStrike" kern="1200" cap="none" spc="0" normalizeH="0" baseline="3000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2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, 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chiều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rộng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là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alt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alt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m.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Tính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chiều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dài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hình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alt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đó</a:t>
                </a:r>
                <a:r>
                  <a:rPr kumimoji="0" lang="en-US" alt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. </a:t>
                </a:r>
                <a:endParaRPr kumimoji="0" lang="zh-CN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05" y="2469960"/>
                <a:ext cx="4813516" cy="3529621"/>
              </a:xfrm>
              <a:prstGeom prst="rect">
                <a:avLst/>
              </a:prstGeom>
              <a:blipFill>
                <a:blip r:embed="rId5"/>
                <a:stretch>
                  <a:fillRect l="-3929" t="-2591" b="-5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35">
            <a:extLst>
              <a:ext uri="{FF2B5EF4-FFF2-40B4-BE49-F238E27FC236}">
                <a16:creationId xmlns:a16="http://schemas.microsoft.com/office/drawing/2014/main" id="{249043A9-4C18-473E-BBF1-001165B5B1DA}"/>
              </a:ext>
            </a:extLst>
          </p:cNvPr>
          <p:cNvGrpSpPr>
            <a:grpSpLocks/>
          </p:cNvGrpSpPr>
          <p:nvPr/>
        </p:nvGrpSpPr>
        <p:grpSpPr bwMode="auto">
          <a:xfrm>
            <a:off x="7569200" y="2569110"/>
            <a:ext cx="3251199" cy="2533650"/>
            <a:chOff x="3271" y="2107"/>
            <a:chExt cx="2048" cy="1596"/>
          </a:xfrm>
        </p:grpSpPr>
        <p:sp>
          <p:nvSpPr>
            <p:cNvPr id="44" name="Rectangle 11">
              <a:extLst>
                <a:ext uri="{FF2B5EF4-FFF2-40B4-BE49-F238E27FC236}">
                  <a16:creationId xmlns:a16="http://schemas.microsoft.com/office/drawing/2014/main" id="{E456DA3C-19EF-4F2D-B92C-1E07086AD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" y="2417"/>
              <a:ext cx="1630" cy="9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5" name="Text Box 13">
              <a:extLst>
                <a:ext uri="{FF2B5EF4-FFF2-40B4-BE49-F238E27FC236}">
                  <a16:creationId xmlns:a16="http://schemas.microsoft.com/office/drawing/2014/main" id="{C1C8F706-C42E-4F3E-BA8B-EFA88CB1F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1" y="2107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A</a:t>
              </a:r>
            </a:p>
          </p:txBody>
        </p:sp>
        <p:sp>
          <p:nvSpPr>
            <p:cNvPr id="46" name="Text Box 14">
              <a:extLst>
                <a:ext uri="{FF2B5EF4-FFF2-40B4-BE49-F238E27FC236}">
                  <a16:creationId xmlns:a16="http://schemas.microsoft.com/office/drawing/2014/main" id="{5D03437C-9B6F-488E-800A-0A892EA75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2149"/>
              <a:ext cx="2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B</a:t>
              </a:r>
            </a:p>
          </p:txBody>
        </p:sp>
        <p:sp>
          <p:nvSpPr>
            <p:cNvPr id="47" name="Text Box 15">
              <a:extLst>
                <a:ext uri="{FF2B5EF4-FFF2-40B4-BE49-F238E27FC236}">
                  <a16:creationId xmlns:a16="http://schemas.microsoft.com/office/drawing/2014/main" id="{3ED6C6DF-692A-484F-B919-A0AE30966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5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</a:t>
              </a:r>
            </a:p>
          </p:txBody>
        </p:sp>
        <p:sp>
          <p:nvSpPr>
            <p:cNvPr id="48" name="Text Box 16">
              <a:extLst>
                <a:ext uri="{FF2B5EF4-FFF2-40B4-BE49-F238E27FC236}">
                  <a16:creationId xmlns:a16="http://schemas.microsoft.com/office/drawing/2014/main" id="{57D4070C-351F-4A27-8C18-42A1683A0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2" y="3335"/>
              <a:ext cx="16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D</a:t>
              </a:r>
            </a:p>
          </p:txBody>
        </p:sp>
      </p:grpSp>
      <p:sp>
        <p:nvSpPr>
          <p:cNvPr id="49" name="Text Box 17">
            <a:extLst>
              <a:ext uri="{FF2B5EF4-FFF2-40B4-BE49-F238E27FC236}">
                <a16:creationId xmlns:a16="http://schemas.microsoft.com/office/drawing/2014/main" id="{0FF6522A-A64A-4C39-A228-3E4CF219D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145" y="2399119"/>
            <a:ext cx="11001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</a:p>
        </p:txBody>
      </p:sp>
      <p:sp>
        <p:nvSpPr>
          <p:cNvPr id="54" name="Text Box 21">
            <a:extLst>
              <a:ext uri="{FF2B5EF4-FFF2-40B4-BE49-F238E27FC236}">
                <a16:creationId xmlns:a16="http://schemas.microsoft.com/office/drawing/2014/main" id="{A2DD4FFB-4F9C-4B58-A472-CEE20F90C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1093" y="3354927"/>
            <a:ext cx="582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kumimoji="0" lang="en-US" altLang="en-US" sz="28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61DB3DC-1317-40F2-9E46-E9CEF18FFAA7}"/>
                  </a:ext>
                </a:extLst>
              </p:cNvPr>
              <p:cNvSpPr txBox="1"/>
              <p:nvPr/>
            </p:nvSpPr>
            <p:spPr>
              <a:xfrm>
                <a:off x="8635628" y="3211014"/>
                <a:ext cx="1106072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m²</a:t>
                </a: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61DB3DC-1317-40F2-9E46-E9CEF18FFA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5628" y="3211014"/>
                <a:ext cx="1106072" cy="886205"/>
              </a:xfrm>
              <a:prstGeom prst="rect">
                <a:avLst/>
              </a:prstGeom>
              <a:blipFill>
                <a:blip r:embed="rId8"/>
                <a:stretch>
                  <a:fillRect l="-552" r="-21547" b="-8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1468AE-E5EC-4A57-9F21-53098FC1E342}"/>
                  </a:ext>
                </a:extLst>
              </p:cNvPr>
              <p:cNvSpPr txBox="1"/>
              <p:nvPr/>
            </p:nvSpPr>
            <p:spPr>
              <a:xfrm>
                <a:off x="10746872" y="3335091"/>
                <a:ext cx="702115" cy="889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m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D1468AE-E5EC-4A57-9F21-53098FC1E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6872" y="3335091"/>
                <a:ext cx="702115" cy="889090"/>
              </a:xfrm>
              <a:prstGeom prst="rect">
                <a:avLst/>
              </a:prstGeom>
              <a:blipFill>
                <a:blip r:embed="rId9"/>
                <a:stretch>
                  <a:fillRect l="-870" r="-33913" b="-8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3" grpId="0" bldLvl="0" animBg="1"/>
      <p:bldP spid="25" grpId="0"/>
      <p:bldP spid="49" grpId="0"/>
      <p:bldP spid="5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005F4C43-DF2E-44D2-8642-401808968252}"/>
              </a:ext>
            </a:extLst>
          </p:cNvPr>
          <p:cNvSpPr/>
          <p:nvPr/>
        </p:nvSpPr>
        <p:spPr>
          <a:xfrm>
            <a:off x="293382" y="0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2CCDAD01-F830-4467-84F4-1C290EDCDEDF}"/>
              </a:ext>
            </a:extLst>
          </p:cNvPr>
          <p:cNvSpPr/>
          <p:nvPr/>
        </p:nvSpPr>
        <p:spPr>
          <a:xfrm>
            <a:off x="325943" y="263330"/>
            <a:ext cx="5758503" cy="910170"/>
          </a:xfrm>
          <a:prstGeom prst="ellipse">
            <a:avLst/>
          </a:prstGeom>
          <a:solidFill>
            <a:srgbClr val="97F1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sp>
        <p:nvSpPr>
          <p:cNvPr id="18" name="文本框 1">
            <a:extLst>
              <a:ext uri="{FF2B5EF4-FFF2-40B4-BE49-F238E27FC236}">
                <a16:creationId xmlns:a16="http://schemas.microsoft.com/office/drawing/2014/main" id="{52B85A6C-AD44-4579-867B-AFDF43044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836" y="376991"/>
            <a:ext cx="42469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Phân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số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đảo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2453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ea"/>
                <a:sym typeface="+mn-lt"/>
              </a:rPr>
              <a:t>ngược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2453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6897F5-7972-42CE-A0E8-0A1110DD56FA}"/>
                  </a:ext>
                </a:extLst>
              </p:cNvPr>
              <p:cNvSpPr txBox="1"/>
              <p:nvPr/>
            </p:nvSpPr>
            <p:spPr>
              <a:xfrm>
                <a:off x="687912" y="1876920"/>
                <a:ext cx="10962861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đảo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ngược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của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4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là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phân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kumimoji="0" lang="en-US" sz="36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số</a:t>
                </a: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40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76897F5-7972-42CE-A0E8-0A1110DD56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12" y="1876920"/>
                <a:ext cx="10962861" cy="978538"/>
              </a:xfrm>
              <a:prstGeom prst="rect">
                <a:avLst/>
              </a:prstGeom>
              <a:blipFill>
                <a:blip r:embed="rId5"/>
                <a:stretch>
                  <a:fillRect l="-1724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5029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: 圆角 11">
            <a:extLst>
              <a:ext uri="{FF2B5EF4-FFF2-40B4-BE49-F238E27FC236}">
                <a16:creationId xmlns:a16="http://schemas.microsoft.com/office/drawing/2014/main" id="{005F4C43-DF2E-44D2-8642-401808968252}"/>
              </a:ext>
            </a:extLst>
          </p:cNvPr>
          <p:cNvSpPr/>
          <p:nvPr/>
        </p:nvSpPr>
        <p:spPr>
          <a:xfrm>
            <a:off x="391451" y="313342"/>
            <a:ext cx="11605235" cy="6291632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  <a:sym typeface="微软雅黑" panose="020B0503020204020204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2A0245-5852-43FC-A660-A872A4968CE8}"/>
              </a:ext>
            </a:extLst>
          </p:cNvPr>
          <p:cNvSpPr txBox="1"/>
          <p:nvPr/>
        </p:nvSpPr>
        <p:spPr>
          <a:xfrm>
            <a:off x="1036447" y="936598"/>
            <a:ext cx="101191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là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tử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2B1933-D985-4352-A069-16FC4EA78720}"/>
              </a:ext>
            </a:extLst>
          </p:cNvPr>
          <p:cNvSpPr txBox="1"/>
          <p:nvPr/>
        </p:nvSpPr>
        <p:spPr>
          <a:xfrm>
            <a:off x="1946605" y="2874383"/>
            <a:ext cx="9394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đảo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ngược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B6DD6-EBDF-48BD-A304-C5EBDA0ECA31}"/>
                  </a:ext>
                </a:extLst>
              </p:cNvPr>
              <p:cNvSpPr txBox="1"/>
              <p:nvPr/>
            </p:nvSpPr>
            <p:spPr>
              <a:xfrm>
                <a:off x="3678903" y="3735334"/>
                <a:ext cx="335028" cy="9225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B6DD6-EBDF-48BD-A304-C5EBDA0EC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8903" y="3735334"/>
                <a:ext cx="335028" cy="9225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5D561E-53D0-4926-A6D8-5F7FB1EAAA20}"/>
                  </a:ext>
                </a:extLst>
              </p:cNvPr>
              <p:cNvSpPr txBox="1"/>
              <p:nvPr/>
            </p:nvSpPr>
            <p:spPr>
              <a:xfrm>
                <a:off x="4971982" y="3810199"/>
                <a:ext cx="580287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5D561E-53D0-4926-A6D8-5F7FB1EAAA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982" y="3810199"/>
                <a:ext cx="580287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C92A18-E4E4-451A-9A02-0A3368CF5A26}"/>
                  </a:ext>
                </a:extLst>
              </p:cNvPr>
              <p:cNvSpPr txBox="1"/>
              <p:nvPr/>
            </p:nvSpPr>
            <p:spPr>
              <a:xfrm>
                <a:off x="6349589" y="3810199"/>
                <a:ext cx="580287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CC92A18-E4E4-451A-9A02-0A3368CF5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589" y="3810199"/>
                <a:ext cx="580287" cy="921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A99BB7-B342-4509-B7D9-667F2CF60864}"/>
                  </a:ext>
                </a:extLst>
              </p:cNvPr>
              <p:cNvSpPr txBox="1"/>
              <p:nvPr/>
            </p:nvSpPr>
            <p:spPr>
              <a:xfrm>
                <a:off x="7620141" y="3810199"/>
                <a:ext cx="580287" cy="9207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A99BB7-B342-4509-B7D9-667F2CF60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41" y="3810199"/>
                <a:ext cx="580287" cy="9207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72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4" grpId="0"/>
      <p:bldP spid="15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: 圆角 11">
            <a:extLst>
              <a:ext uri="{FF2B5EF4-FFF2-40B4-BE49-F238E27FC236}">
                <a16:creationId xmlns:a16="http://schemas.microsoft.com/office/drawing/2014/main" id="{6FE56FE4-6B10-49FC-BE0D-93AFF93E60A4}"/>
              </a:ext>
            </a:extLst>
          </p:cNvPr>
          <p:cNvSpPr/>
          <p:nvPr/>
        </p:nvSpPr>
        <p:spPr>
          <a:xfrm>
            <a:off x="372181" y="7785"/>
            <a:ext cx="11605235" cy="672486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21508" y="365322"/>
            <a:ext cx="2952906" cy="97013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Flamenco" panose="02040603050506020204" pitchFamily="18" charset="0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5" name="Text Box 73">
            <a:extLst>
              <a:ext uri="{FF2B5EF4-FFF2-40B4-BE49-F238E27FC236}">
                <a16:creationId xmlns:a16="http://schemas.microsoft.com/office/drawing/2014/main" id="{06DFD1A0-33B4-4D3C-8AFF-7D6371C0E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542" y="2982416"/>
            <a:ext cx="107853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40B17F45-110A-479A-91F8-F9C4C733F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906" y="1653975"/>
            <a:ext cx="10413942" cy="165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vi-VN" altLang="en-US" sz="3600" b="1" dirty="0">
                <a:solidFill>
                  <a:srgbClr val="B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 thực hiện chia hai phân số, ta lấy phân số thứ nhất nhân đảo ngược phân số thứ hai.</a:t>
            </a:r>
            <a:endParaRPr kumimoji="0" lang="en-US" altLang="en-US" sz="3600" b="1" i="0" u="sng" strike="noStrike" kern="1200" cap="none" spc="0" normalizeH="0" baseline="0" noProof="0" dirty="0">
              <a:ln>
                <a:noFill/>
              </a:ln>
              <a:solidFill>
                <a:srgbClr val="B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34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1577" y="0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EE86121-1315-40CB-88B1-A1E230CE0FB3}"/>
                  </a:ext>
                </a:extLst>
              </p:cNvPr>
              <p:cNvSpPr txBox="1"/>
              <p:nvPr/>
            </p:nvSpPr>
            <p:spPr>
              <a:xfrm>
                <a:off x="3745822" y="306575"/>
                <a:ext cx="1901389" cy="1543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EE86121-1315-40CB-88B1-A1E230CE0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306575"/>
                <a:ext cx="1901389" cy="15437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Arrow: Right 9">
            <a:extLst>
              <a:ext uri="{FF2B5EF4-FFF2-40B4-BE49-F238E27FC236}">
                <a16:creationId xmlns:a16="http://schemas.microsoft.com/office/drawing/2014/main" id="{0E24D36C-7BE6-49A9-B2E3-A16343AD8937}"/>
              </a:ext>
            </a:extLst>
          </p:cNvPr>
          <p:cNvSpPr/>
          <p:nvPr/>
        </p:nvSpPr>
        <p:spPr>
          <a:xfrm>
            <a:off x="5395265" y="734383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6ED5746-2609-4C78-8E78-FE85E51302C8}"/>
                  </a:ext>
                </a:extLst>
              </p:cNvPr>
              <p:cNvSpPr txBox="1"/>
              <p:nvPr/>
            </p:nvSpPr>
            <p:spPr>
              <a:xfrm>
                <a:off x="6293534" y="404018"/>
                <a:ext cx="1901389" cy="1479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6ED5746-2609-4C78-8E78-FE85E5130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534" y="404018"/>
                <a:ext cx="1901389" cy="14791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703E511-EB28-21C7-D374-3FA17F41B6ED}"/>
                  </a:ext>
                </a:extLst>
              </p:cNvPr>
              <p:cNvSpPr txBox="1"/>
              <p:nvPr/>
            </p:nvSpPr>
            <p:spPr>
              <a:xfrm>
                <a:off x="3745822" y="2121734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703E511-EB28-21C7-D374-3FA17F41B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2121734"/>
                <a:ext cx="1901389" cy="14839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Right 3">
            <a:extLst>
              <a:ext uri="{FF2B5EF4-FFF2-40B4-BE49-F238E27FC236}">
                <a16:creationId xmlns:a16="http://schemas.microsoft.com/office/drawing/2014/main" id="{CA829310-11DC-7442-03D3-81699DDF266E}"/>
              </a:ext>
            </a:extLst>
          </p:cNvPr>
          <p:cNvSpPr/>
          <p:nvPr/>
        </p:nvSpPr>
        <p:spPr>
          <a:xfrm>
            <a:off x="5302932" y="2726013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A47914-0EAA-D13A-E15C-6AE185181294}"/>
                  </a:ext>
                </a:extLst>
              </p:cNvPr>
              <p:cNvSpPr txBox="1"/>
              <p:nvPr/>
            </p:nvSpPr>
            <p:spPr>
              <a:xfrm>
                <a:off x="6293534" y="2252449"/>
                <a:ext cx="1901389" cy="1481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3A47914-0EAA-D13A-E15C-6AE185181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3534" y="2252449"/>
                <a:ext cx="1901389" cy="14812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810E7E-7807-10BC-35CA-934D57F1F808}"/>
                  </a:ext>
                </a:extLst>
              </p:cNvPr>
              <p:cNvSpPr txBox="1"/>
              <p:nvPr/>
            </p:nvSpPr>
            <p:spPr>
              <a:xfrm>
                <a:off x="3745822" y="4042633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en-US" sz="4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810E7E-7807-10BC-35CA-934D57F1F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822" y="4042633"/>
                <a:ext cx="1901389" cy="14839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796ADB89-259B-C14E-50D1-82AE6D2E1CAD}"/>
              </a:ext>
            </a:extLst>
          </p:cNvPr>
          <p:cNvSpPr/>
          <p:nvPr/>
        </p:nvSpPr>
        <p:spPr>
          <a:xfrm>
            <a:off x="5302931" y="4516550"/>
            <a:ext cx="1241859" cy="534113"/>
          </a:xfrm>
          <a:prstGeom prst="rightArrow">
            <a:avLst>
              <a:gd name="adj1" fmla="val 53497"/>
              <a:gd name="adj2" fmla="val 57869"/>
            </a:avLst>
          </a:prstGeom>
          <a:solidFill>
            <a:srgbClr val="FFC000"/>
          </a:solidFill>
          <a:ln w="76200">
            <a:solidFill>
              <a:srgbClr val="027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1E00-C544-2A03-A38F-79897CBF0278}"/>
                  </a:ext>
                </a:extLst>
              </p:cNvPr>
              <p:cNvSpPr txBox="1"/>
              <p:nvPr/>
            </p:nvSpPr>
            <p:spPr>
              <a:xfrm>
                <a:off x="6368717" y="4041640"/>
                <a:ext cx="1901389" cy="1483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4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kumimoji="0" lang="en-US" sz="4800" b="1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EC01E00-C544-2A03-A38F-79897CBF0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717" y="4041640"/>
                <a:ext cx="1901389" cy="14839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89066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10" grpId="0" animBg="1"/>
      <p:bldP spid="71" grpId="0"/>
      <p:bldP spid="3" grpId="0"/>
      <p:bldP spid="4" grpId="0" animBg="1"/>
      <p:bldP spid="5" grpId="0"/>
      <p:bldP spid="6" grpId="0"/>
      <p:bldP spid="7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3382" y="20955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E51EB-19CE-BE03-D962-A1F4FCC67758}"/>
                  </a:ext>
                </a:extLst>
              </p:cNvPr>
              <p:cNvSpPr txBox="1"/>
              <p:nvPr/>
            </p:nvSpPr>
            <p:spPr>
              <a:xfrm>
                <a:off x="1600200" y="1924050"/>
                <a:ext cx="9820275" cy="1152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</m:t>
                    </m:r>
                    <m:r>
                      <a:rPr lang="en-US" sz="48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        </m:t>
                    </m:r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en-US" sz="4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 </m:t>
                    </m:r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;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E51EB-19CE-BE03-D962-A1F4FCC677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1924050"/>
                <a:ext cx="9820275" cy="1152495"/>
              </a:xfrm>
              <a:prstGeom prst="rect">
                <a:avLst/>
              </a:prstGeom>
              <a:blipFill>
                <a:blip r:embed="rId7"/>
                <a:stretch>
                  <a:fillRect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4EAAF9D-A01A-93E9-2FD4-3E18F4A87272}"/>
                  </a:ext>
                </a:extLst>
              </p:cNvPr>
              <p:cNvSpPr txBox="1"/>
              <p:nvPr/>
            </p:nvSpPr>
            <p:spPr>
              <a:xfrm>
                <a:off x="1133475" y="3267075"/>
                <a:ext cx="2733675" cy="2007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35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4EAAF9D-A01A-93E9-2FD4-3E18F4A872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475" y="3267075"/>
                <a:ext cx="2733675" cy="2007409"/>
              </a:xfrm>
              <a:prstGeom prst="rect">
                <a:avLst/>
              </a:prstGeom>
              <a:blipFill>
                <a:blip r:embed="rId8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39C44F-D99A-FE86-8382-BBAE15C5AA19}"/>
                  </a:ext>
                </a:extLst>
              </p:cNvPr>
              <p:cNvSpPr txBox="1"/>
              <p:nvPr/>
            </p:nvSpPr>
            <p:spPr>
              <a:xfrm>
                <a:off x="5124450" y="3162300"/>
                <a:ext cx="2733675" cy="2058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039C44F-D99A-FE86-8382-BBAE15C5AA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450" y="3162300"/>
                <a:ext cx="2733675" cy="2058962"/>
              </a:xfrm>
              <a:prstGeom prst="rect">
                <a:avLst/>
              </a:prstGeom>
              <a:blipFill>
                <a:blip r:embed="rId9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34EE52-D049-5136-4855-9F43D4E0440B}"/>
                  </a:ext>
                </a:extLst>
              </p:cNvPr>
              <p:cNvSpPr txBox="1"/>
              <p:nvPr/>
            </p:nvSpPr>
            <p:spPr>
              <a:xfrm>
                <a:off x="8763000" y="3086100"/>
                <a:ext cx="2733675" cy="20589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×</a:t>
                </a:r>
                <a14:m>
                  <m:oMath xmlns:m="http://schemas.openxmlformats.org/officeDocument/2006/math">
                    <m:r>
                      <a:rPr lang="en-US" sz="40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4000" i="1" dirty="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34EE52-D049-5136-4855-9F43D4E04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00" y="3086100"/>
                <a:ext cx="2733675" cy="2058962"/>
              </a:xfrm>
              <a:prstGeom prst="rect">
                <a:avLst/>
              </a:prstGeom>
              <a:blipFill>
                <a:blip r:embed="rId10"/>
                <a:stretch>
                  <a:fillRect l="-8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7640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16BC682C-430E-4A2E-8FBC-9146623E9995}"/>
              </a:ext>
            </a:extLst>
          </p:cNvPr>
          <p:cNvSpPr/>
          <p:nvPr/>
        </p:nvSpPr>
        <p:spPr>
          <a:xfrm>
            <a:off x="1597708" y="420924"/>
            <a:ext cx="2952906" cy="10200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1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charset="-122"/>
            </a:endParaRPr>
          </a:p>
        </p:txBody>
      </p:sp>
      <p:pic>
        <p:nvPicPr>
          <p:cNvPr id="20" name="图片 8">
            <a:extLst>
              <a:ext uri="{FF2B5EF4-FFF2-40B4-BE49-F238E27FC236}">
                <a16:creationId xmlns:a16="http://schemas.microsoft.com/office/drawing/2014/main" id="{1F9F4A3E-3F46-4308-866E-1BE0422CE0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18341" r="17085" b="26262"/>
          <a:stretch/>
        </p:blipFill>
        <p:spPr>
          <a:xfrm>
            <a:off x="9737635" y="566417"/>
            <a:ext cx="2293032" cy="1313186"/>
          </a:xfrm>
          <a:prstGeom prst="rect">
            <a:avLst/>
          </a:prstGeom>
        </p:spPr>
      </p:pic>
      <p:sp>
        <p:nvSpPr>
          <p:cNvPr id="23" name="矩形: 圆角 11">
            <a:extLst>
              <a:ext uri="{FF2B5EF4-FFF2-40B4-BE49-F238E27FC236}">
                <a16:creationId xmlns:a16="http://schemas.microsoft.com/office/drawing/2014/main" id="{66A34DBD-2647-46B6-9B84-4C0CEFB7C977}"/>
              </a:ext>
            </a:extLst>
          </p:cNvPr>
          <p:cNvSpPr/>
          <p:nvPr/>
        </p:nvSpPr>
        <p:spPr>
          <a:xfrm>
            <a:off x="293382" y="121073"/>
            <a:ext cx="11605235" cy="6153890"/>
          </a:xfrm>
          <a:prstGeom prst="roundRect">
            <a:avLst/>
          </a:prstGeom>
          <a:solidFill>
            <a:schemeClr val="bg1"/>
          </a:solidFill>
          <a:ln w="101600">
            <a:solidFill>
              <a:srgbClr val="02736A"/>
            </a:solidFill>
          </a:ln>
          <a:effectLst>
            <a:outerShdw blurRad="50800" dist="139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9DCBFE-A3F4-77EC-913D-D07F26182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212" y="2071687"/>
            <a:ext cx="9717692" cy="22526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0BD61B6-AB67-6215-7340-89085C5EFAAE}"/>
                  </a:ext>
                </a:extLst>
              </p:cNvPr>
              <p:cNvSpPr/>
              <p:nvPr/>
            </p:nvSpPr>
            <p:spPr>
              <a:xfrm>
                <a:off x="4581525" y="3076575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A0BD61B6-AB67-6215-7340-89085C5EFA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525" y="3076575"/>
                <a:ext cx="647700" cy="876300"/>
              </a:xfrm>
              <a:prstGeom prst="roundRect">
                <a:avLst/>
              </a:prstGeom>
              <a:blipFill>
                <a:blip r:embed="rId7"/>
                <a:stretch>
                  <a:fillRect t="-1379" b="-827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9DBECCAF-9714-9CC4-98DF-531C27FF9249}"/>
                  </a:ext>
                </a:extLst>
              </p:cNvPr>
              <p:cNvSpPr/>
              <p:nvPr/>
            </p:nvSpPr>
            <p:spPr>
              <a:xfrm>
                <a:off x="7153275" y="2914650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9DBECCAF-9714-9CC4-98DF-531C27FF92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2914650"/>
                <a:ext cx="647700" cy="876300"/>
              </a:xfrm>
              <a:prstGeom prst="roundRect">
                <a:avLst/>
              </a:prstGeom>
              <a:blipFill>
                <a:blip r:embed="rId8"/>
                <a:stretch>
                  <a:fillRect t="-1370" b="-8219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AC24F2D1-72CC-0EEB-BA4C-28D036111579}"/>
                  </a:ext>
                </a:extLst>
              </p:cNvPr>
              <p:cNvSpPr/>
              <p:nvPr/>
            </p:nvSpPr>
            <p:spPr>
              <a:xfrm>
                <a:off x="9791700" y="3076575"/>
                <a:ext cx="647700" cy="876300"/>
              </a:xfrm>
              <a:prstGeom prst="round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3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AC24F2D1-72CC-0EEB-BA4C-28D036111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1700" y="3076575"/>
                <a:ext cx="647700" cy="876300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271</Words>
  <Application>Microsoft Office PowerPoint</Application>
  <PresentationFormat>Widescreen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等线</vt:lpstr>
      <vt:lpstr>微软雅黑</vt:lpstr>
      <vt:lpstr>Arial</vt:lpstr>
      <vt:lpstr>Calibri</vt:lpstr>
      <vt:lpstr>Cambria</vt:lpstr>
      <vt:lpstr>Cambria Math</vt:lpstr>
      <vt:lpstr>Times New Roman</vt:lpstr>
      <vt:lpstr>UTM Flamenco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ha linh</cp:lastModifiedBy>
  <cp:revision>26</cp:revision>
  <dcterms:created xsi:type="dcterms:W3CDTF">2024-01-09T04:14:55Z</dcterms:created>
  <dcterms:modified xsi:type="dcterms:W3CDTF">2026-04-15T15:21:27Z</dcterms:modified>
</cp:coreProperties>
</file>