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  <p:sldMasterId id="2147483709" r:id="rId5"/>
    <p:sldMasterId id="2147483722" r:id="rId6"/>
  </p:sldMasterIdLst>
  <p:notesMasterIdLst>
    <p:notesMasterId r:id="rId16"/>
  </p:notesMasterIdLst>
  <p:sldIdLst>
    <p:sldId id="3245" r:id="rId7"/>
    <p:sldId id="3246" r:id="rId8"/>
    <p:sldId id="3247" r:id="rId9"/>
    <p:sldId id="3248" r:id="rId10"/>
    <p:sldId id="3249" r:id="rId11"/>
    <p:sldId id="3250" r:id="rId12"/>
    <p:sldId id="344" r:id="rId13"/>
    <p:sldId id="3251" r:id="rId14"/>
    <p:sldId id="31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51E03-24B0-41E9-BB4E-F452F8B231B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1953F-A1C2-452B-A5B4-4FB86298E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83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60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202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841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919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897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AFF031-88EC-4B93-A6D4-1E47F9DAD6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6" y="2371"/>
            <a:ext cx="12188389" cy="685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2646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1551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99401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B3D7541-EF6C-4B82-A98F-BB2BD3160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532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B0D7C5A5-17F6-4C83-A98F-D23F707AA9C9}"/>
              </a:ext>
            </a:extLst>
          </p:cNvPr>
          <p:cNvSpPr/>
          <p:nvPr userDrawn="1"/>
        </p:nvSpPr>
        <p:spPr>
          <a:xfrm>
            <a:off x="472440" y="731520"/>
            <a:ext cx="11247120" cy="5669280"/>
          </a:xfrm>
          <a:prstGeom prst="roundRect">
            <a:avLst>
              <a:gd name="adj" fmla="val 4033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</p:spTree>
    <p:extLst>
      <p:ext uri="{BB962C8B-B14F-4D97-AF65-F5344CB8AC3E}">
        <p14:creationId xmlns:p14="http://schemas.microsoft.com/office/powerpoint/2010/main" val="48198046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4672A8-D035-4EFB-A4DA-001827596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E99FF-E228-462B-AED2-43EC8F0C12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C0EC0E-7174-46CE-B436-DA5B71AFD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FB8004-DA5A-4156-86B0-F5AAE0E11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63791D-B2DC-44DB-9A2F-4E08C9DC5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CCA87D-5E14-477E-A654-09A463806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68322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B1D1B6-F718-4B8A-BF4D-264B9F9C7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AFD741-54E2-4F1F-886A-37F03F0C5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679DD33-DEAE-471F-9951-890E1553D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F612163-ED5A-4BB9-A6F5-68FA68D82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78A687D-274A-4A6A-B5D4-9BF916732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55CA9E1-B2E0-4431-9A45-B82B49D0F3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980E20-CF5B-44E1-8317-F2AC3A8E7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9BAD88-1C57-4DA0-8D06-DC7DF1E54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92835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4F2F8F-28A9-4B5A-812A-829F670A0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C507BC-23D6-48E0-961C-3413E72B9E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0DE166-56B9-4DBE-B9FC-7C7461C80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DFE70D8-985C-48F6-B3AD-869E8358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57672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43A8D23-2FBC-46DC-A122-5B005B7F1C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EC26086-8CE0-4192-A974-A54A2AA1A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B2C47B-635D-4EF6-AAD0-0A212242B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74275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741B3-0DE6-4387-93A2-DBDC9033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FFD0D6-966C-452D-9AA3-E1CD61874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E98609-F2E5-4C33-B90E-4822DEEF1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F7774C-3027-45D1-91D0-93D93CCA60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E22821-8497-48CB-B607-BF733E211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C3324E-B5DE-44AC-B06B-E9CCFE017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85736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E765EF-D17C-407F-A94B-2784BFCEF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87DB223-5736-466F-98E3-0F0EDB672C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12" indent="0">
              <a:buNone/>
              <a:defRPr sz="2800"/>
            </a:lvl2pPr>
            <a:lvl3pPr marL="914423" indent="0">
              <a:buNone/>
              <a:defRPr sz="2400"/>
            </a:lvl3pPr>
            <a:lvl4pPr marL="1371635" indent="0">
              <a:buNone/>
              <a:defRPr sz="2000"/>
            </a:lvl4pPr>
            <a:lvl5pPr marL="1828845" indent="0">
              <a:buNone/>
              <a:defRPr sz="2000"/>
            </a:lvl5pPr>
            <a:lvl6pPr marL="2286058" indent="0">
              <a:buNone/>
              <a:defRPr sz="2000"/>
            </a:lvl6pPr>
            <a:lvl7pPr marL="2743268" indent="0">
              <a:buNone/>
              <a:defRPr sz="2000"/>
            </a:lvl7pPr>
            <a:lvl8pPr marL="3200480" indent="0">
              <a:buNone/>
              <a:defRPr sz="2000"/>
            </a:lvl8pPr>
            <a:lvl9pPr marL="365769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0018609-CA19-43A3-8F06-E46BBFA8F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6DD8D5-49AC-4352-ACF0-35E7A0B779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E35DDA-75FC-451C-83A5-B4D1C0961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7D0032-F1D7-4ED9-9678-D1BD6CC2F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25759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77DCE41-2B22-42E5-8E29-1B107E441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0650" y="-2673351"/>
            <a:ext cx="6858000" cy="1220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3333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F68A8-5205-4E19-A59E-BCC1639E9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987350-3F03-4D99-95BE-D5790B32B0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B8069A-7615-4339-BB8F-6C807DDE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956AA5-2741-4938-8707-1D78F1922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FAD078-967C-4952-B743-8ACC378CF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00043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36118F-870E-42FB-9340-4856F679D0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FFDAD26-E10D-447E-A535-75C402564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92B8E1-1762-4381-B53E-AE4AC23C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A9330-DA42-4C9C-A086-9DEE9FFD1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05BEDA-DF57-4F77-AC5D-03EBDF61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25526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8254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44651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5890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91032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5485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07188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6178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5811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984310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56132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4783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68395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92858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2652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9256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9452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12973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46496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1944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A922D47C-82FD-4F2C-87C7-145380AFF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11">
            <a:extLst>
              <a:ext uri="{FF2B5EF4-FFF2-40B4-BE49-F238E27FC236}">
                <a16:creationId xmlns:a16="http://schemas.microsoft.com/office/drawing/2014/main" id="{AA1708C5-003A-4753-94FB-286DF80524A8}"/>
              </a:ext>
            </a:extLst>
          </p:cNvPr>
          <p:cNvSpPr/>
          <p:nvPr userDrawn="1"/>
        </p:nvSpPr>
        <p:spPr>
          <a:xfrm>
            <a:off x="406401" y="228600"/>
            <a:ext cx="11379200" cy="6400800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66D3049D-4243-418E-97B9-62743E747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-1" y="-1"/>
            <a:ext cx="2152701" cy="2908455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C2490763-322A-4537-8D04-C06ED7AF5C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998863" y="0"/>
            <a:ext cx="1839816" cy="1343512"/>
          </a:xfrm>
          <a:prstGeom prst="rect">
            <a:avLst/>
          </a:prstGeom>
        </p:spPr>
      </p:pic>
      <p:pic>
        <p:nvPicPr>
          <p:cNvPr id="8" name="Picture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84E9E53F-08AC-4E6E-A253-2140910132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4203700"/>
            <a:ext cx="2870200" cy="2870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C81896-1ED6-420D-B7F5-0985309898A2}"/>
              </a:ext>
            </a:extLst>
          </p:cNvPr>
          <p:cNvSpPr txBox="1"/>
          <p:nvPr userDrawn="1"/>
        </p:nvSpPr>
        <p:spPr>
          <a:xfrm>
            <a:off x="0" y="6629400"/>
            <a:ext cx="4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6">
                    <a:lumMod val="40000"/>
                    <a:lumOff val="60000"/>
                  </a:schemeClr>
                </a:solidFill>
                <a:latin typeface="UTM Mabella" panose="02040603050506020204" pitchFamily="18" charset="0"/>
              </a:rPr>
              <a:t>KTUTS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2E62DD1-107C-4D14-BA9D-B157EBB09648}"/>
              </a:ext>
            </a:extLst>
          </p:cNvPr>
          <p:cNvSpPr/>
          <p:nvPr userDrawn="1"/>
        </p:nvSpPr>
        <p:spPr>
          <a:xfrm rot="304199">
            <a:off x="11323763" y="4668919"/>
            <a:ext cx="304800" cy="118444"/>
          </a:xfrm>
          <a:prstGeom prst="triangle">
            <a:avLst/>
          </a:prstGeom>
          <a:solidFill>
            <a:srgbClr val="FDE9C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674694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32047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1782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08584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98810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052443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24066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260362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888347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533383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89970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A922D47C-82FD-4F2C-87C7-145380AFF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11">
            <a:extLst>
              <a:ext uri="{FF2B5EF4-FFF2-40B4-BE49-F238E27FC236}">
                <a16:creationId xmlns:a16="http://schemas.microsoft.com/office/drawing/2014/main" id="{AA1708C5-003A-4753-94FB-286DF80524A8}"/>
              </a:ext>
            </a:extLst>
          </p:cNvPr>
          <p:cNvSpPr/>
          <p:nvPr userDrawn="1"/>
        </p:nvSpPr>
        <p:spPr>
          <a:xfrm>
            <a:off x="406401" y="228600"/>
            <a:ext cx="11379200" cy="6400800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66D3049D-4243-418E-97B9-62743E747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-1" y="-1"/>
            <a:ext cx="1473201" cy="199040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C2490763-322A-4537-8D04-C06ED7AF5C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508000" y="12700"/>
            <a:ext cx="1591937" cy="1162500"/>
          </a:xfrm>
          <a:prstGeom prst="rect">
            <a:avLst/>
          </a:prstGeom>
        </p:spPr>
      </p:pic>
      <p:pic>
        <p:nvPicPr>
          <p:cNvPr id="8" name="Picture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84E9E53F-08AC-4E6E-A253-2140910132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0" y="4229100"/>
            <a:ext cx="2870200" cy="2870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7197AA-9823-4854-B8C7-32608D5927EB}"/>
              </a:ext>
            </a:extLst>
          </p:cNvPr>
          <p:cNvSpPr txBox="1"/>
          <p:nvPr userDrawn="1"/>
        </p:nvSpPr>
        <p:spPr>
          <a:xfrm>
            <a:off x="0" y="6629400"/>
            <a:ext cx="4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6">
                    <a:lumMod val="40000"/>
                    <a:lumOff val="60000"/>
                  </a:schemeClr>
                </a:solidFill>
                <a:latin typeface="UTM Mabella" panose="02040603050506020204" pitchFamily="18" charset="0"/>
              </a:rPr>
              <a:t>KTUTS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0CE7194-57D1-43BC-9D2D-BAC051210296}"/>
              </a:ext>
            </a:extLst>
          </p:cNvPr>
          <p:cNvSpPr/>
          <p:nvPr userDrawn="1"/>
        </p:nvSpPr>
        <p:spPr>
          <a:xfrm rot="304199">
            <a:off x="11374563" y="4668919"/>
            <a:ext cx="304800" cy="118444"/>
          </a:xfrm>
          <a:prstGeom prst="triangle">
            <a:avLst/>
          </a:prstGeom>
          <a:solidFill>
            <a:srgbClr val="FDE9C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536624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600925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627467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38978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083246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57419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3978704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DDCE7-D05A-4A3B-937F-9E5BC0711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EB45DA-5189-4FF7-92E9-46A03E5BD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7DBD4-589E-44EC-AD24-22F56DE50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187C3-ACD8-4102-AE62-006EED2A8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F1A5F-CADE-4F36-A754-86C133AE5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99537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0D34A-BE41-4EEA-837E-3C98791E5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7963A-9AE7-41BD-8D3F-C994B5B78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FC01B-4972-44A2-8D35-CDCC96813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9F9B8-9E07-44E6-A358-2DEB22AFD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C1376-F23F-426A-8C27-4FD6B2E27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37533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A72F6-5B1B-4A90-921B-10636BF2F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3D065-2845-4AA6-9B51-9DD0B9D16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8BB8C-7379-4826-BBA7-3436D3CA94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14E52-2B7C-4F2C-BB4F-0DCA0AAF9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ACDC3-228E-40DA-B28F-900E980C5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863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E3AB-2DC2-405A-8FB8-7FED47541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B69FC-EB07-4657-81C0-5E7ACD8DED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60D5D-C0C7-4386-918E-56D2EB5A3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DA89BD-B084-4400-AEDF-66F922A1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C2178-AE22-4656-B1BF-1B54AB3CB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832B4-340D-4EFC-AB87-16B0B75C4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3485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00133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0FCA6-EF3F-438C-9BAA-EA2A98399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3298B-8E66-4F37-B26D-959C62AE2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0D6F50-E9A5-4089-9F7A-B0F990211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C224BC-45D5-49A0-93D6-1FB1662226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AB49C3-D64E-41B5-A411-18DC6D2D4D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5983DD-E036-4A8A-94E7-6EEE1801B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B44B36-3DEB-4825-B46A-957C3C808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ABCB38-489A-42C7-B112-18EF16191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60634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00982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33052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 " userDrawn="1">
  <p:cSld name="Title and four columns 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56694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62443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9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58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834BCF4-A8E2-71CC-A2BD-2F37D81241C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507" y="274752"/>
            <a:ext cx="1252390" cy="125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44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1" r:id="rId9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525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fade/>
  </p:transition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F20CBBB-F63A-5B6F-B662-8EB133F5ED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227" y="189911"/>
            <a:ext cx="1346658" cy="134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0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3084D74-66DC-046A-5C75-6D04B51879C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360" y="180484"/>
            <a:ext cx="1318378" cy="131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6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89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ransition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E28838D-D89B-BAB0-6715-E1D74417572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B33AB6A6-FBD3-4B78-80A6-EB2D2449A52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5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1952625" y="85725"/>
            <a:ext cx="8162925" cy="8667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ngòi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D83C73-256E-4410-F356-B66A65B30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325" y="1341455"/>
            <a:ext cx="5243512" cy="4949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25EEF6-2DFC-222E-A583-54DC6D665264}"/>
              </a:ext>
            </a:extLst>
          </p:cNvPr>
          <p:cNvSpPr txBox="1"/>
          <p:nvPr/>
        </p:nvSpPr>
        <p:spPr>
          <a:xfrm>
            <a:off x="152400" y="1657350"/>
            <a:ext cx="6019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Nam Bộ có hệ thống sông ngòi dày đặc</a:t>
            </a:r>
            <a:endParaRPr lang="en-US" sz="3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 ngòi là nguồn cung cấp nước, phù sa, thuỷ sản và là đường giao thông quan trọng của vùng.</a:t>
            </a:r>
          </a:p>
        </p:txBody>
      </p:sp>
    </p:spTree>
    <p:extLst>
      <p:ext uri="{BB962C8B-B14F-4D97-AF65-F5344CB8AC3E}">
        <p14:creationId xmlns:p14="http://schemas.microsoft.com/office/powerpoint/2010/main" val="6810386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F6579-9CDD-4DE7-BC4D-0AA38CF63973}"/>
              </a:ext>
            </a:extLst>
          </p:cNvPr>
          <p:cNvSpPr txBox="1"/>
          <p:nvPr/>
        </p:nvSpPr>
        <p:spPr>
          <a:xfrm>
            <a:off x="292100" y="432217"/>
            <a:ext cx="5241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09630"/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d)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Tìm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hiểu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về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đất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12700" dist="38100" dir="240000" algn="tl">
                  <a:srgbClr val="92D050"/>
                </a:outerShdw>
              </a:effectLst>
              <a:uLnTx/>
              <a:uFillTx/>
              <a:latin typeface="Calibri (Headings)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8D2E0C-B006-82FB-0FAD-5E26537B2BA1}"/>
              </a:ext>
            </a:extLst>
          </p:cNvPr>
          <p:cNvSpPr/>
          <p:nvPr/>
        </p:nvSpPr>
        <p:spPr>
          <a:xfrm>
            <a:off x="962024" y="1657350"/>
            <a:ext cx="10572751" cy="2705100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Đọc thông tin, em hãy cho biết:</a:t>
            </a:r>
          </a:p>
          <a:p>
            <a:pPr lvl="0" algn="just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- Tên các loại đất chính ở vùng Nam Bộ.</a:t>
            </a:r>
          </a:p>
          <a:p>
            <a:pPr lvl="0" algn="just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- Các loại đất đó phù hợp để trồng loại cây nào.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78756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1952625" y="85725"/>
            <a:ext cx="8162925" cy="8667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loại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đất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chính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5EEF6-2DFC-222E-A583-54DC6D665264}"/>
              </a:ext>
            </a:extLst>
          </p:cNvPr>
          <p:cNvSpPr txBox="1"/>
          <p:nvPr/>
        </p:nvSpPr>
        <p:spPr>
          <a:xfrm>
            <a:off x="247650" y="1238250"/>
            <a:ext cx="11391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Nam Bộ có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loại đất chính là: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xám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 ba dan và đất phù sa.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51BFF0-B801-AF7A-75C2-A8619B200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225" y="2832200"/>
            <a:ext cx="3736543" cy="2692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BF02FA-6647-37CC-54E6-96BBEF164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624" y="2819401"/>
            <a:ext cx="3833773" cy="2686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F9B597-9AD8-06D9-9340-81820C4E96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24" y="2821780"/>
            <a:ext cx="3629025" cy="272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76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447675" y="85725"/>
            <a:ext cx="11372849" cy="15906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Đất ba dan (có nhiều ở Đông Nam Bộ) thích hợp để trồng các loại cây công nghiệp như cao su, điều, hồ tiêu,…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636994-1CCC-E1C9-D80F-0CC19F99C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2410244"/>
            <a:ext cx="5176623" cy="3447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63FC61-3BBF-A3F9-E783-06A062C47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2400015"/>
            <a:ext cx="5314950" cy="348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23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447675" y="85725"/>
            <a:ext cx="11372849" cy="15906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Đất phù sa (ở các khu vực đồng bằng) thích hợp để trồng lúa, rau, cây ăn quả,...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089771-51EE-8BBC-198A-EDEBB7B27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1" y="2247138"/>
            <a:ext cx="6013846" cy="3848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DA6433-7B06-8386-4A39-21A856BC3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7512" y="2266949"/>
            <a:ext cx="4872038" cy="378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864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ình nền Cartoon Dễ Thương Sông Núi Thiết Kế Nền Minh Họa, Phim Hoạt Hình,  Dễ Thương, Bối Cảnh Background Vector để tải xuống miễn phí - Pngtree">
            <a:extLst>
              <a:ext uri="{FF2B5EF4-FFF2-40B4-BE49-F238E27FC236}">
                <a16:creationId xmlns:a16="http://schemas.microsoft.com/office/drawing/2014/main" id="{27D3A18F-DD13-4C7C-B7BD-012957BC9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0"/>
            <a:ext cx="122936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light&#10;&#10;Description automatically generated">
            <a:extLst>
              <a:ext uri="{FF2B5EF4-FFF2-40B4-BE49-F238E27FC236}">
                <a16:creationId xmlns:a16="http://schemas.microsoft.com/office/drawing/2014/main" id="{8F398519-D8DA-4C91-9E72-C8CEFA88EF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" b="83333"/>
          <a:stretch/>
        </p:blipFill>
        <p:spPr>
          <a:xfrm flipH="1">
            <a:off x="1168400" y="1038771"/>
            <a:ext cx="10487325" cy="20676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790CEA-EB97-4132-9803-466D4B117B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2800" y="4696157"/>
            <a:ext cx="1036512" cy="10522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8FBFE5-40AA-49ED-1491-5BF1C861E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331" y="1453843"/>
            <a:ext cx="5992887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70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V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/>
              </a:rPr>
              <a:t>ẽ sơ đồ tư duy thể hiện duy thể hiện đặc điểm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sông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ngòi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đất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ở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/>
              </a:rPr>
              <a:t>vùng Nam Bộ.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7711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4B7797-7C88-4E78-B59E-8A6E507F4A48}"/>
              </a:ext>
            </a:extLst>
          </p:cNvPr>
          <p:cNvSpPr/>
          <p:nvPr/>
        </p:nvSpPr>
        <p:spPr>
          <a:xfrm>
            <a:off x="304800" y="2486025"/>
            <a:ext cx="3190875" cy="18288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ĐẶC ĐIỂM THIÊN NHIÊN VÙNG NAM BỘ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D3151C9-6CDC-4B85-27E5-43D6F7B48BA6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3495675" y="1704975"/>
            <a:ext cx="857250" cy="1695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D41547-1E53-DDD5-9D22-44999B887390}"/>
              </a:ext>
            </a:extLst>
          </p:cNvPr>
          <p:cNvSpPr/>
          <p:nvPr/>
        </p:nvSpPr>
        <p:spPr>
          <a:xfrm>
            <a:off x="4380196" y="1058721"/>
            <a:ext cx="172532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Sông</a:t>
            </a:r>
            <a:r>
              <a:rPr kumimoji="0" lang="nl-NL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 ngòi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39E2E0B-CF2A-3670-8242-9609CAAE7EFA}"/>
              </a:ext>
            </a:extLst>
          </p:cNvPr>
          <p:cNvCxnSpPr>
            <a:cxnSpLocks/>
          </p:cNvCxnSpPr>
          <p:nvPr/>
        </p:nvCxnSpPr>
        <p:spPr>
          <a:xfrm>
            <a:off x="3543300" y="3409950"/>
            <a:ext cx="876300" cy="14287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17CDDE2-32E3-25F3-089E-179BCE9F88BE}"/>
              </a:ext>
            </a:extLst>
          </p:cNvPr>
          <p:cNvSpPr/>
          <p:nvPr/>
        </p:nvSpPr>
        <p:spPr>
          <a:xfrm>
            <a:off x="4427821" y="4192446"/>
            <a:ext cx="174437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dirty="0">
                <a:solidFill>
                  <a:srgbClr val="FF0000"/>
                </a:solidFill>
              </a:rPr>
              <a:t>Đất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F82F80-D39B-FD1C-EAD2-B4E0876C8E48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6105525" y="1343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F51B1-8FA1-7BE5-93AD-67BFF7ED2003}"/>
              </a:ext>
            </a:extLst>
          </p:cNvPr>
          <p:cNvSpPr/>
          <p:nvPr/>
        </p:nvSpPr>
        <p:spPr>
          <a:xfrm>
            <a:off x="6477000" y="828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Hệ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song </a:t>
            </a:r>
            <a:r>
              <a:rPr lang="en-US" sz="2000" dirty="0" err="1"/>
              <a:t>ngòi</a:t>
            </a:r>
            <a:r>
              <a:rPr lang="en-US" sz="2000" dirty="0"/>
              <a:t> </a:t>
            </a:r>
            <a:r>
              <a:rPr lang="en-US" sz="2000" dirty="0" err="1"/>
              <a:t>dày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, </a:t>
            </a:r>
            <a:r>
              <a:rPr lang="en-US" sz="2000" dirty="0" err="1"/>
              <a:t>nhiều</a:t>
            </a:r>
            <a:r>
              <a:rPr lang="en-US" sz="2000" dirty="0"/>
              <a:t>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lớn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: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Đồng</a:t>
            </a:r>
            <a:r>
              <a:rPr lang="en-US" sz="2000" dirty="0"/>
              <a:t> Nai,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Tiền</a:t>
            </a:r>
            <a:r>
              <a:rPr lang="en-US" sz="2000" dirty="0"/>
              <a:t>,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Hậu</a:t>
            </a:r>
            <a:r>
              <a:rPr lang="en-US" sz="2000" dirty="0"/>
              <a:t>..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1ACB37-A473-EF44-BBD2-FDDB56060AAB}"/>
              </a:ext>
            </a:extLst>
          </p:cNvPr>
          <p:cNvCxnSpPr>
            <a:cxnSpLocks/>
          </p:cNvCxnSpPr>
          <p:nvPr/>
        </p:nvCxnSpPr>
        <p:spPr>
          <a:xfrm>
            <a:off x="6134100" y="1952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92251C-D7EB-1A53-EAB3-101F1A1AA5FF}"/>
              </a:ext>
            </a:extLst>
          </p:cNvPr>
          <p:cNvSpPr/>
          <p:nvPr/>
        </p:nvSpPr>
        <p:spPr>
          <a:xfrm>
            <a:off x="6524625" y="1962150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ngòi</a:t>
            </a:r>
            <a:r>
              <a:rPr lang="en-US" sz="2000" dirty="0"/>
              <a:t> </a:t>
            </a:r>
            <a:r>
              <a:rPr lang="en-US" sz="2000" dirty="0" err="1"/>
              <a:t>cung</a:t>
            </a:r>
            <a:r>
              <a:rPr lang="en-US" sz="2000" dirty="0"/>
              <a:t> </a:t>
            </a:r>
            <a:r>
              <a:rPr lang="en-US" sz="2000" dirty="0" err="1"/>
              <a:t>cấp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,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tuyến</a:t>
            </a:r>
            <a:r>
              <a:rPr lang="en-US" sz="2000" dirty="0"/>
              <a:t> </a:t>
            </a:r>
            <a:r>
              <a:rPr lang="en-US" sz="2000" dirty="0" err="1"/>
              <a:t>giao</a:t>
            </a:r>
            <a:r>
              <a:rPr lang="en-US" sz="2000" dirty="0"/>
              <a:t> </a:t>
            </a:r>
            <a:r>
              <a:rPr lang="en-US" sz="2000" dirty="0" err="1"/>
              <a:t>thông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trọng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vùng</a:t>
            </a:r>
            <a:r>
              <a:rPr lang="en-US" sz="2000" dirty="0"/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BAC9CB-D60F-E184-E84B-97CA1003ABF0}"/>
              </a:ext>
            </a:extLst>
          </p:cNvPr>
          <p:cNvCxnSpPr>
            <a:cxnSpLocks/>
          </p:cNvCxnSpPr>
          <p:nvPr/>
        </p:nvCxnSpPr>
        <p:spPr>
          <a:xfrm flipV="1">
            <a:off x="6172200" y="4391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A23FA91-6A1C-FBEB-3AAD-2A2ED8791E8B}"/>
              </a:ext>
            </a:extLst>
          </p:cNvPr>
          <p:cNvSpPr/>
          <p:nvPr/>
        </p:nvSpPr>
        <p:spPr>
          <a:xfrm>
            <a:off x="6543675" y="3876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ba</a:t>
            </a:r>
            <a:r>
              <a:rPr lang="en-US" sz="2000" dirty="0"/>
              <a:t> dan (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nhiều</a:t>
            </a:r>
            <a:r>
              <a:rPr lang="en-US" sz="2000" dirty="0"/>
              <a:t> ở </a:t>
            </a:r>
            <a:r>
              <a:rPr lang="en-US" sz="2000" dirty="0" err="1"/>
              <a:t>Đông</a:t>
            </a:r>
            <a:r>
              <a:rPr lang="en-US" sz="2000" dirty="0"/>
              <a:t> Nam </a:t>
            </a:r>
            <a:r>
              <a:rPr lang="en-US" sz="2000" dirty="0" err="1"/>
              <a:t>Bộ</a:t>
            </a:r>
            <a:r>
              <a:rPr lang="en-US" sz="2000" dirty="0"/>
              <a:t>)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trồng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loại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công</a:t>
            </a:r>
            <a:r>
              <a:rPr lang="en-US" sz="2000" dirty="0"/>
              <a:t> </a:t>
            </a:r>
            <a:r>
              <a:rPr lang="en-US" sz="2000" dirty="0" err="1"/>
              <a:t>nghiệp</a:t>
            </a:r>
            <a:r>
              <a:rPr lang="en-US" sz="2000" dirty="0"/>
              <a:t>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0CD8C3-1C74-233B-846A-2A91878246FF}"/>
              </a:ext>
            </a:extLst>
          </p:cNvPr>
          <p:cNvCxnSpPr>
            <a:cxnSpLocks/>
          </p:cNvCxnSpPr>
          <p:nvPr/>
        </p:nvCxnSpPr>
        <p:spPr>
          <a:xfrm>
            <a:off x="6200775" y="5000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3B7C185-4ECF-4171-C4F4-760C77AE5C5E}"/>
              </a:ext>
            </a:extLst>
          </p:cNvPr>
          <p:cNvSpPr/>
          <p:nvPr/>
        </p:nvSpPr>
        <p:spPr>
          <a:xfrm>
            <a:off x="6591300" y="5229224"/>
            <a:ext cx="5191125" cy="10191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phù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(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ở </a:t>
            </a:r>
            <a:r>
              <a:rPr lang="en-US" sz="2400" dirty="0" err="1"/>
              <a:t>khu</a:t>
            </a:r>
            <a:r>
              <a:rPr lang="en-US" sz="2400" dirty="0"/>
              <a:t> </a:t>
            </a:r>
            <a:r>
              <a:rPr lang="en-US" sz="2400" dirty="0" err="1"/>
              <a:t>vực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)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lúa</a:t>
            </a:r>
            <a:r>
              <a:rPr lang="en-US" sz="2400" dirty="0"/>
              <a:t>,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,..</a:t>
            </a:r>
          </a:p>
        </p:txBody>
      </p:sp>
    </p:spTree>
    <p:extLst>
      <p:ext uri="{BB962C8B-B14F-4D97-AF65-F5344CB8AC3E}">
        <p14:creationId xmlns:p14="http://schemas.microsoft.com/office/powerpoint/2010/main" val="40560174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2" grpId="0" animBg="1"/>
      <p:bldP spid="14" grpId="0" animBg="1"/>
      <p:bldP spid="1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FAFF7CB-65A4-F0E0-A018-F52F33234CA3}"/>
              </a:ext>
            </a:extLst>
          </p:cNvPr>
          <p:cNvSpPr txBox="1"/>
          <p:nvPr/>
        </p:nvSpPr>
        <p:spPr>
          <a:xfrm>
            <a:off x="3190875" y="1962150"/>
            <a:ext cx="57435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baseline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Ai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nhanh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ai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69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思源黑体 CN Regular"/>
        <a:cs typeface=""/>
      </a:majorFont>
      <a:minorFont>
        <a:latin typeface="Arial" panose="020F0502020204030204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290</Words>
  <Application>Microsoft Office PowerPoint</Application>
  <PresentationFormat>Widescreen</PresentationFormat>
  <Paragraphs>26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26" baseType="lpstr">
      <vt:lpstr>微软雅黑</vt:lpstr>
      <vt:lpstr>宋体</vt:lpstr>
      <vt:lpstr>Arial</vt:lpstr>
      <vt:lpstr>Calibri</vt:lpstr>
      <vt:lpstr>Calibri (Headings)</vt:lpstr>
      <vt:lpstr>Calibri Light</vt:lpstr>
      <vt:lpstr>等线</vt:lpstr>
      <vt:lpstr>Times New Roman</vt:lpstr>
      <vt:lpstr>UTM Mabella</vt:lpstr>
      <vt:lpstr>印品黑体</vt:lpstr>
      <vt:lpstr>思源黑体 CN Regular</vt:lpstr>
      <vt:lpstr>1_Office Theme</vt:lpstr>
      <vt:lpstr>Office 主题​​</vt:lpstr>
      <vt:lpstr>Custom Design</vt:lpstr>
      <vt:lpstr>2_Custom Design</vt:lpstr>
      <vt:lpstr>1_Office 主题​​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Vu</cp:lastModifiedBy>
  <cp:revision>26</cp:revision>
  <dcterms:created xsi:type="dcterms:W3CDTF">2024-01-22T09:55:42Z</dcterms:created>
  <dcterms:modified xsi:type="dcterms:W3CDTF">2026-04-02T11:54:48Z</dcterms:modified>
</cp:coreProperties>
</file>