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22" r:id="rId2"/>
    <p:sldMasterId id="2147483746" r:id="rId3"/>
    <p:sldMasterId id="2147483759" r:id="rId4"/>
    <p:sldMasterId id="2147483772" r:id="rId5"/>
  </p:sldMasterIdLst>
  <p:notesMasterIdLst>
    <p:notesMasterId r:id="rId17"/>
  </p:notesMasterIdLst>
  <p:sldIdLst>
    <p:sldId id="2007577426" r:id="rId6"/>
    <p:sldId id="2007577435" r:id="rId7"/>
    <p:sldId id="2007577433" r:id="rId8"/>
    <p:sldId id="311" r:id="rId9"/>
    <p:sldId id="2007577428" r:id="rId10"/>
    <p:sldId id="394" r:id="rId11"/>
    <p:sldId id="2007577429" r:id="rId12"/>
    <p:sldId id="11088830" r:id="rId13"/>
    <p:sldId id="7181" r:id="rId14"/>
    <p:sldId id="2007577425" r:id="rId15"/>
    <p:sldId id="71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6A4"/>
    <a:srgbClr val="FAAEA8"/>
    <a:srgbClr val="F89108"/>
    <a:srgbClr val="0040C0"/>
    <a:srgbClr val="FF9966"/>
    <a:srgbClr val="ED9FFF"/>
    <a:srgbClr val="E98BFF"/>
    <a:srgbClr val="79DCFF"/>
    <a:srgbClr val="3BCCFF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739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44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E65C0-51FD-4D80-9C36-1FB5E70A31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44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3CCBBE-311B-663D-473C-5F2CBB86D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E228B9F-5F19-0856-9A7B-267E12164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CDC6D863-66B9-2491-9873-C00F873B01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365007-9D7C-A3EC-4CF3-2C81AF6845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582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E6D121-2CB1-7504-BD92-938D069D2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208290BC-9E33-9045-5664-879C14947D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A8AD5270-FDCF-B870-95C5-A1C962733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4177147-6C1F-E560-6F03-6260C496E8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69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3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44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12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84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09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762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93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2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41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30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627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47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38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346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39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825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82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5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09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60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14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429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54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0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50079D-1739-1924-C1AA-A4A960455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963F778-F778-A7E8-AEDF-646DECC3D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72A15F-D984-AA5D-39C0-2428E2805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E0D65B-78CE-2F1E-A460-06BB32000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A35126-B015-082B-785E-B7A4FDCF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95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048E77-2778-1B82-E100-ABA2999C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0D71-E221-F8E2-4833-C826664E7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415E8F-A155-E847-3D91-EF262745C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17F293-BF08-D404-137D-B0230B828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A5BA8-FF53-CC80-AAED-FE26CC935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95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986EA1-0AC6-C39A-53C7-7A3533D48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95F970-ABC8-22A2-6740-B3D48602A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B16344-BCA3-FD70-3C73-8B276A2B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B15A3B-AA08-EADB-6894-9EF645625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F1C0C7-1FA1-25DA-DCC1-FDEDE834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70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A4767A-738F-B304-F377-EF93DA179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C6AB9D-2D65-AE64-2BB4-2515E8A83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1D1935-0DBD-6BF4-E18D-6F6B32E38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2558C0-062C-304C-2156-104FC1985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F60ED-5102-746B-5EBE-CAE58C9EB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F87876-D289-AC62-9A49-797B634F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903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041F33-4B18-EF0F-DA33-671434BF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C6015F-DD18-3230-2816-4F4D62C39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F392DD0-FC7F-74F5-1E91-2F62CF854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E4E558-F7B9-2A1D-788D-06B91B2D6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DE8EC65-27DF-83DD-28E1-F22B31F5C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E9B923-67CA-56FB-693F-1579DA7D9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DBE3C05-E4AA-EC26-3DA9-CE870248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9CAB7B0-6B1D-2B23-9571-104467362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102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92D638-6F9A-4B5C-8A36-97F72408C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FD0C4-BCC0-2DD1-E93F-3243C9B69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CB7E9C-2A68-A400-CCB4-F7FF5ADEE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66526D-ECF5-1EF8-242F-E9F884F5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89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48A88E2-A9BA-6463-F627-4C7E6CE86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A52CFD0-49D3-158A-5C32-40F21B324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E986A8D-CE68-A734-341B-24A0214BE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219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64AFA4-7F78-7D33-31AE-93CB21ABA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69DB46-276D-847A-C36B-BBB77BD56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36780E-840B-9204-981F-E5C10E101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694DD9-3090-4A0E-D0BA-6E3A5FDDB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F911C8-4437-D4AE-911B-2187CCF5D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B9CB1A-5357-B214-F54A-0C93EAC0F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968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399297-31B8-0A0F-4015-7E49E65BB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977F50-09A9-E583-179A-D9E499FC1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EF61DF-1ABA-8642-B729-FAD0AB962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0AEBBC-649F-D9E9-C80A-50B63F635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1503E7-BEAE-B72E-5742-39F6B2418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007F69-9D0A-F77D-25A0-50C878576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2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E2E65B-080E-6410-1884-3FCBCEC91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BA1858-A62A-7BA4-CCFD-57F9E16E4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4BD366-717E-9305-6462-19B55A2B7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FA36E3-FAE4-903C-E8A1-6180C031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96CF21-5B74-29F8-D940-65B4EEF0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679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115589F-5B2D-19D9-0293-5EDA2A9C1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E4110A-4D69-D224-E29F-431262EB3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A99146-F235-5D6B-CFEE-AD63C08E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29DBC7-E1F6-50B5-CC6F-577AD84D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930F49-0B7E-1EB7-CC5F-0D6D0A9C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4013"/>
            <a:ext cx="1459927" cy="14599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4013"/>
            <a:ext cx="1459927" cy="14599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8896" y="260649"/>
            <a:ext cx="1542423" cy="15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1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084546A-8619-EC5C-DC7D-2CEA8AD0E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8E6C4-0EA3-D1FD-7B8B-1FDAF8724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9FC37A-8947-0B44-933F-11F08157C5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C809CF-30E6-62CF-35DF-250B854AB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9B6DDA-96DF-6F0F-268E-04BBEE31B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sv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sv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8625" y="330632"/>
            <a:ext cx="6935067" cy="6435164"/>
          </a:xfrm>
          <a:custGeom>
            <a:avLst/>
            <a:gdLst/>
            <a:ahLst/>
            <a:cxnLst/>
            <a:rect l="l" t="t" r="r" b="b"/>
            <a:pathLst>
              <a:path w="10402599" h="9652745">
                <a:moveTo>
                  <a:pt x="0" y="0"/>
                </a:moveTo>
                <a:lnTo>
                  <a:pt x="10402599" y="0"/>
                </a:lnTo>
                <a:lnTo>
                  <a:pt x="10402599" y="9652744"/>
                </a:lnTo>
                <a:lnTo>
                  <a:pt x="0" y="9652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0848">
            <a:off x="-237269" y="4303428"/>
            <a:ext cx="2034539" cy="3160076"/>
          </a:xfrm>
          <a:custGeom>
            <a:avLst/>
            <a:gdLst/>
            <a:ahLst/>
            <a:cxnLst/>
            <a:rect l="l" t="t" r="r" b="b"/>
            <a:pathLst>
              <a:path w="4095623" h="6056374">
                <a:moveTo>
                  <a:pt x="0" y="0"/>
                </a:moveTo>
                <a:lnTo>
                  <a:pt x="4095623" y="0"/>
                </a:lnTo>
                <a:lnTo>
                  <a:pt x="4095623" y="6056374"/>
                </a:lnTo>
                <a:lnTo>
                  <a:pt x="0" y="60563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68908" y="6124879"/>
            <a:ext cx="1127753" cy="753480"/>
          </a:xfrm>
          <a:custGeom>
            <a:avLst/>
            <a:gdLst/>
            <a:ahLst/>
            <a:cxnLst/>
            <a:rect l="l" t="t" r="r" b="b"/>
            <a:pathLst>
              <a:path w="1691629" h="1130220">
                <a:moveTo>
                  <a:pt x="0" y="0"/>
                </a:moveTo>
                <a:lnTo>
                  <a:pt x="1691629" y="0"/>
                </a:lnTo>
                <a:lnTo>
                  <a:pt x="1691629" y="1130219"/>
                </a:lnTo>
                <a:lnTo>
                  <a:pt x="0" y="11302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377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409585" y="4206995"/>
            <a:ext cx="1782415" cy="2674827"/>
          </a:xfrm>
          <a:custGeom>
            <a:avLst/>
            <a:gdLst/>
            <a:ahLst/>
            <a:cxnLst/>
            <a:rect l="l" t="t" r="r" b="b"/>
            <a:pathLst>
              <a:path w="3809247" h="5603210">
                <a:moveTo>
                  <a:pt x="0" y="0"/>
                </a:moveTo>
                <a:lnTo>
                  <a:pt x="3809246" y="0"/>
                </a:lnTo>
                <a:lnTo>
                  <a:pt x="3809246" y="5603210"/>
                </a:lnTo>
                <a:lnTo>
                  <a:pt x="0" y="56032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39" r="-3739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7147" y="405708"/>
            <a:ext cx="1018176" cy="862904"/>
          </a:xfrm>
          <a:custGeom>
            <a:avLst/>
            <a:gdLst/>
            <a:ahLst/>
            <a:cxnLst/>
            <a:rect l="l" t="t" r="r" b="b"/>
            <a:pathLst>
              <a:path w="1527263" h="1294355">
                <a:moveTo>
                  <a:pt x="0" y="0"/>
                </a:moveTo>
                <a:lnTo>
                  <a:pt x="1527263" y="0"/>
                </a:lnTo>
                <a:lnTo>
                  <a:pt x="1527263" y="1294355"/>
                </a:lnTo>
                <a:lnTo>
                  <a:pt x="0" y="12943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914377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588566" y="507094"/>
            <a:ext cx="1101301" cy="1032471"/>
          </a:xfrm>
          <a:custGeom>
            <a:avLst/>
            <a:gdLst/>
            <a:ahLst/>
            <a:cxnLst/>
            <a:rect l="l" t="t" r="r" b="b"/>
            <a:pathLst>
              <a:path w="1651952" h="1548705">
                <a:moveTo>
                  <a:pt x="0" y="0"/>
                </a:moveTo>
                <a:lnTo>
                  <a:pt x="1651952" y="0"/>
                </a:lnTo>
                <a:lnTo>
                  <a:pt x="1651952" y="1548705"/>
                </a:lnTo>
                <a:lnTo>
                  <a:pt x="0" y="15487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-327794" y="2120035"/>
            <a:ext cx="12847587" cy="1861835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 defTabSz="914377">
              <a:lnSpc>
                <a:spcPct val="120000"/>
              </a:lnSpc>
            </a:pP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ea typeface="Agbalumo"/>
                <a:cs typeface="Arial" panose="020B0604020202020204" pitchFamily="34" charset="0"/>
                <a:sym typeface="Agbalumo"/>
              </a:rPr>
              <a:t>NHIỆT LIỆT CHÀO MỪNG </a:t>
            </a:r>
          </a:p>
          <a:p>
            <a:pPr algn="ctr" defTabSz="914377">
              <a:lnSpc>
                <a:spcPct val="120000"/>
              </a:lnSpc>
            </a:pP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ea typeface="Agbalumo"/>
                <a:cs typeface="Arial" panose="020B0604020202020204" pitchFamily="34" charset="0"/>
                <a:sym typeface="Agbalumo"/>
              </a:rPr>
              <a:t>CÁC THẦY CÔ GIÁO VỀ DỰ GIỜ LỚP 4A3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ea typeface="Agbalumo"/>
              <a:cs typeface="Arial" panose="020B0604020202020204" pitchFamily="34" charset="0"/>
              <a:sym typeface="Agbalumo"/>
            </a:endParaRPr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xmlns="" id="{6704AD98-DFC6-930E-8786-E7E47AAEB107}"/>
              </a:ext>
            </a:extLst>
          </p:cNvPr>
          <p:cNvSpPr txBox="1"/>
          <p:nvPr/>
        </p:nvSpPr>
        <p:spPr>
          <a:xfrm>
            <a:off x="-327794" y="2500291"/>
            <a:ext cx="12847587" cy="2004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77">
              <a:lnSpc>
                <a:spcPct val="120000"/>
              </a:lnSpc>
            </a:pPr>
            <a:r>
              <a:rPr lang="en-US" sz="3733" b="1">
                <a:latin typeface="Arial" panose="020B0604020202020204" pitchFamily="34" charset="0"/>
                <a:ea typeface="Agbalumo"/>
                <a:cs typeface="Arial" panose="020B0604020202020204" pitchFamily="34" charset="0"/>
                <a:sym typeface="Agbalumo"/>
              </a:rPr>
              <a:t>HOẠT </a:t>
            </a:r>
            <a:r>
              <a:rPr lang="en-US" sz="3733" b="1" dirty="0">
                <a:latin typeface="Arial" panose="020B0604020202020204" pitchFamily="34" charset="0"/>
                <a:ea typeface="Agbalumo"/>
                <a:cs typeface="Arial" panose="020B0604020202020204" pitchFamily="34" charset="0"/>
                <a:sym typeface="Agbalumo"/>
              </a:rPr>
              <a:t>ĐỘNG </a:t>
            </a:r>
            <a:r>
              <a:rPr lang="en-US" sz="3733" b="1">
                <a:latin typeface="Arial" panose="020B0604020202020204" pitchFamily="34" charset="0"/>
                <a:ea typeface="Agbalumo"/>
                <a:cs typeface="Arial" panose="020B0604020202020204" pitchFamily="34" charset="0"/>
                <a:sym typeface="Agbalumo"/>
              </a:rPr>
              <a:t>TRẢI NGHIỆM</a:t>
            </a:r>
          </a:p>
          <a:p>
            <a:pPr algn="ctr" defTabSz="914377">
              <a:lnSpc>
                <a:spcPct val="120000"/>
              </a:lnSpc>
            </a:pPr>
            <a:r>
              <a:rPr lang="en-US" sz="3733" b="1" i="1">
                <a:solidFill>
                  <a:srgbClr val="FF0000"/>
                </a:solidFill>
                <a:latin typeface="Arial" panose="020B0604020202020204" pitchFamily="34" charset="0"/>
                <a:ea typeface="Agbalumo"/>
                <a:cs typeface="Arial" panose="020B0604020202020204" pitchFamily="34" charset="0"/>
                <a:sym typeface="Agbalumo"/>
              </a:rPr>
              <a:t>Hoạt động giáo dục theo chủ đề tuần 30</a:t>
            </a:r>
          </a:p>
          <a:p>
            <a:pPr algn="ctr" defTabSz="914377">
              <a:lnSpc>
                <a:spcPct val="120000"/>
              </a:lnSpc>
            </a:pPr>
            <a:r>
              <a:rPr lang="en-US" sz="3733" b="1" i="1">
                <a:solidFill>
                  <a:srgbClr val="FF0000"/>
                </a:solidFill>
                <a:latin typeface="Arial" panose="020B0604020202020204" pitchFamily="34" charset="0"/>
                <a:ea typeface="Agbalumo"/>
                <a:cs typeface="Arial" panose="020B0604020202020204" pitchFamily="34" charset="0"/>
                <a:sym typeface="Agbalumo"/>
              </a:rPr>
              <a:t>Khảo sát thực trạng cảnh quan thiên nhiên</a:t>
            </a:r>
            <a:endParaRPr lang="en-US" sz="3200" b="1" i="1" dirty="0">
              <a:solidFill>
                <a:srgbClr val="FF0000"/>
              </a:solidFill>
              <a:latin typeface="Arial" panose="020B0604020202020204" pitchFamily="34" charset="0"/>
              <a:ea typeface="Agbalumo"/>
              <a:cs typeface="Arial" panose="020B0604020202020204" pitchFamily="34" charset="0"/>
              <a:sym typeface="Agbalumo"/>
            </a:endParaRPr>
          </a:p>
        </p:txBody>
      </p:sp>
      <p:sp>
        <p:nvSpPr>
          <p:cNvPr id="35" name="TextBox 24">
            <a:extLst>
              <a:ext uri="{FF2B5EF4-FFF2-40B4-BE49-F238E27FC236}">
                <a16:creationId xmlns:a16="http://schemas.microsoft.com/office/drawing/2014/main" xmlns="" id="{D28E851B-D2B4-6289-95A0-9B29994920E8}"/>
              </a:ext>
            </a:extLst>
          </p:cNvPr>
          <p:cNvSpPr txBox="1"/>
          <p:nvPr/>
        </p:nvSpPr>
        <p:spPr>
          <a:xfrm>
            <a:off x="-293133" y="92204"/>
            <a:ext cx="12847587" cy="51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77">
              <a:lnSpc>
                <a:spcPct val="130000"/>
              </a:lnSpc>
            </a:pP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ea typeface="Agbalumo"/>
                <a:cs typeface="Arial" panose="020B0604020202020204" pitchFamily="34" charset="0"/>
                <a:sym typeface="Agbalumo"/>
              </a:rPr>
              <a:t>HỘI 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ea typeface="Agbalumo"/>
                <a:cs typeface="Arial" panose="020B0604020202020204" pitchFamily="34" charset="0"/>
                <a:sym typeface="Agbalumo"/>
              </a:rPr>
              <a:t>THI GIÁO VIÊN CHỦ 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ea typeface="Agbalumo"/>
                <a:cs typeface="Arial" panose="020B0604020202020204" pitchFamily="34" charset="0"/>
                <a:sym typeface="Agbalumo"/>
              </a:rPr>
              <a:t>NHIỆM LỚP GIỎI 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ea typeface="Agbalumo"/>
                <a:cs typeface="Arial" panose="020B0604020202020204" pitchFamily="34" charset="0"/>
                <a:sym typeface="Agbalumo"/>
              </a:rPr>
              <a:t>CẤP PHƯỜNG</a:t>
            </a:r>
          </a:p>
        </p:txBody>
      </p:sp>
      <p:sp>
        <p:nvSpPr>
          <p:cNvPr id="4" name="TextBox 43">
            <a:extLst>
              <a:ext uri="{FF2B5EF4-FFF2-40B4-BE49-F238E27FC236}">
                <a16:creationId xmlns:a16="http://schemas.microsoft.com/office/drawing/2014/main" xmlns="" id="{6843F330-8538-8715-6B39-CDE16FF20292}"/>
              </a:ext>
            </a:extLst>
          </p:cNvPr>
          <p:cNvSpPr txBox="1"/>
          <p:nvPr/>
        </p:nvSpPr>
        <p:spPr>
          <a:xfrm>
            <a:off x="3101407" y="4897470"/>
            <a:ext cx="692769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3000" b="1" err="1">
                <a:solidFill>
                  <a:srgbClr val="0000FF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Giáo</a:t>
            </a:r>
            <a:r>
              <a:rPr lang="en-US" sz="3000" b="1">
                <a:solidFill>
                  <a:srgbClr val="0000FF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 viên : Đỗ Thị Phương</a:t>
            </a:r>
            <a:endParaRPr lang="en-US" sz="3000" b="1" dirty="0">
              <a:solidFill>
                <a:srgbClr val="0000FF"/>
              </a:solidFill>
              <a:latin typeface="Arial" panose="020B0604020202020204" pitchFamily="34" charset="0"/>
              <a:ea typeface="Muli Bold"/>
              <a:cs typeface="Arial" panose="020B0604020202020204" pitchFamily="34" charset="0"/>
              <a:sym typeface="Muli Bold"/>
            </a:endParaRPr>
          </a:p>
        </p:txBody>
      </p:sp>
      <p:sp>
        <p:nvSpPr>
          <p:cNvPr id="5" name="TextBox 43">
            <a:extLst>
              <a:ext uri="{FF2B5EF4-FFF2-40B4-BE49-F238E27FC236}">
                <a16:creationId xmlns:a16="http://schemas.microsoft.com/office/drawing/2014/main" xmlns="" id="{0D8AD498-932A-1FD6-2B4E-32C8C7834557}"/>
              </a:ext>
            </a:extLst>
          </p:cNvPr>
          <p:cNvSpPr txBox="1"/>
          <p:nvPr/>
        </p:nvSpPr>
        <p:spPr>
          <a:xfrm>
            <a:off x="3101407" y="5409494"/>
            <a:ext cx="13032383" cy="1008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Đơn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 </a:t>
            </a:r>
            <a:r>
              <a:rPr lang="en-US" sz="3000" b="1" err="1">
                <a:solidFill>
                  <a:srgbClr val="0000FF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vị</a:t>
            </a:r>
            <a:r>
              <a:rPr lang="en-US" sz="3000" b="1">
                <a:solidFill>
                  <a:srgbClr val="0000FF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      : 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Trường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Tiểu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học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 Kim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Đồng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 </a:t>
            </a:r>
          </a:p>
          <a:p>
            <a:pPr algn="l">
              <a:lnSpc>
                <a:spcPct val="114000"/>
              </a:lnSpc>
            </a:pPr>
            <a:r>
              <a:rPr lang="en-US" sz="3000" b="1">
                <a:solidFill>
                  <a:srgbClr val="0000FF"/>
                </a:solidFill>
                <a:latin typeface="Arial" panose="020B0604020202020204" pitchFamily="34" charset="0"/>
                <a:ea typeface="Muli Bold"/>
                <a:cs typeface="Arial" panose="020B0604020202020204" pitchFamily="34" charset="0"/>
                <a:sym typeface="Muli Bold"/>
              </a:rPr>
              <a:t>                   </a:t>
            </a:r>
            <a:endParaRPr lang="en-US" sz="3000" b="1" dirty="0">
              <a:solidFill>
                <a:srgbClr val="0000FF"/>
              </a:solidFill>
              <a:latin typeface="Arial" panose="020B0604020202020204" pitchFamily="34" charset="0"/>
              <a:ea typeface="Muli Bold"/>
              <a:cs typeface="Arial" panose="020B0604020202020204" pitchFamily="34" charset="0"/>
              <a:sym typeface="Muli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4" grpId="0"/>
      <p:bldP spid="35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D3A5754-C870-08A1-F064-A4C9D6B1F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D22733B-5995-D91A-18E7-856EACA47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2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 n ày là của chúng mình đã sưua">
            <a:hlinkClick r:id="" action="ppaction://media"/>
            <a:extLst>
              <a:ext uri="{FF2B5EF4-FFF2-40B4-BE49-F238E27FC236}">
                <a16:creationId xmlns:a16="http://schemas.microsoft.com/office/drawing/2014/main" xmlns="" id="{E4924EF2-08EE-4426-D3A5-D2132C6E3F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5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B583C8-2196-EDEB-2CA4-76CC1CB68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4946232A-86C7-D4B4-266A-1E2081C2E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45734"/>
            <a:ext cx="12192000" cy="68580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3C30A86-6E91-1BF1-3ADB-C67A0A1DE5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65487"/>
            <a:ext cx="12192001" cy="1913107"/>
          </a:xfrm>
          <a:prstGeom prst="rect">
            <a:avLst/>
          </a:prstGeom>
        </p:spPr>
      </p:pic>
      <p:pic>
        <p:nvPicPr>
          <p:cNvPr id="40" name="Picture 26">
            <a:extLst>
              <a:ext uri="{FF2B5EF4-FFF2-40B4-BE49-F238E27FC236}">
                <a16:creationId xmlns:a16="http://schemas.microsoft.com/office/drawing/2014/main" xmlns="" id="{74636238-9796-5165-6822-82D22D07CB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441089">
            <a:off x="1056729" y="200359"/>
            <a:ext cx="1561911" cy="2714400"/>
          </a:xfrm>
          <a:prstGeom prst="rect">
            <a:avLst/>
          </a:prstGeom>
        </p:spPr>
      </p:pic>
      <p:pic>
        <p:nvPicPr>
          <p:cNvPr id="42" name="Picture 7">
            <a:extLst>
              <a:ext uri="{FF2B5EF4-FFF2-40B4-BE49-F238E27FC236}">
                <a16:creationId xmlns:a16="http://schemas.microsoft.com/office/drawing/2014/main" xmlns="" id="{99401501-F4E9-82FB-82D9-32FFAC8C0B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27381" y="4006994"/>
            <a:ext cx="7487615" cy="2835508"/>
          </a:xfrm>
          <a:prstGeom prst="rect">
            <a:avLst/>
          </a:prstGeom>
        </p:spPr>
      </p:pic>
      <p:pic>
        <p:nvPicPr>
          <p:cNvPr id="52" name="图片 25">
            <a:extLst>
              <a:ext uri="{FF2B5EF4-FFF2-40B4-BE49-F238E27FC236}">
                <a16:creationId xmlns:a16="http://schemas.microsoft.com/office/drawing/2014/main" xmlns="" id="{61E2A03B-34E3-1D06-929D-314BD6EA3F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2595">
            <a:off x="8998321" y="132881"/>
            <a:ext cx="2033919" cy="156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7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1"/>
            <a:ext cx="12192000" cy="68580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65487"/>
            <a:ext cx="12192001" cy="1913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175" y="127587"/>
            <a:ext cx="7177647" cy="1243692"/>
          </a:xfrm>
          <a:prstGeom prst="rect">
            <a:avLst/>
          </a:prstGeom>
        </p:spPr>
      </p:pic>
      <p:sp>
        <p:nvSpPr>
          <p:cNvPr id="4" name="TextBox 24">
            <a:extLst>
              <a:ext uri="{FF2B5EF4-FFF2-40B4-BE49-F238E27FC236}">
                <a16:creationId xmlns:a16="http://schemas.microsoft.com/office/drawing/2014/main" xmlns="" id="{9E444BC1-DDAB-E7B5-2AC2-AC19120BB340}"/>
              </a:ext>
            </a:extLst>
          </p:cNvPr>
          <p:cNvSpPr txBox="1"/>
          <p:nvPr/>
        </p:nvSpPr>
        <p:spPr>
          <a:xfrm>
            <a:off x="-327796" y="1683348"/>
            <a:ext cx="12847587" cy="1315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77">
              <a:lnSpc>
                <a:spcPct val="120000"/>
              </a:lnSpc>
            </a:pPr>
            <a:r>
              <a:rPr lang="en-US" sz="3733" b="1" i="1">
                <a:solidFill>
                  <a:srgbClr val="002060"/>
                </a:solidFill>
                <a:latin typeface="Arial" panose="020B0604020202020204" pitchFamily="34" charset="0"/>
                <a:ea typeface="Agbalumo"/>
                <a:cs typeface="Arial" panose="020B0604020202020204" pitchFamily="34" charset="0"/>
                <a:sym typeface="Agbalumo"/>
              </a:rPr>
              <a:t>Hoạt động giáo dục theo chủ đề tuần 30:</a:t>
            </a:r>
          </a:p>
          <a:p>
            <a:pPr algn="ctr" defTabSz="914377">
              <a:lnSpc>
                <a:spcPct val="120000"/>
              </a:lnSpc>
            </a:pPr>
            <a:r>
              <a:rPr lang="en-US" sz="3733" b="1" i="1">
                <a:solidFill>
                  <a:srgbClr val="002060"/>
                </a:solidFill>
                <a:latin typeface="Arial" panose="020B0604020202020204" pitchFamily="34" charset="0"/>
                <a:ea typeface="Agbalumo"/>
                <a:cs typeface="Arial" panose="020B0604020202020204" pitchFamily="34" charset="0"/>
                <a:sym typeface="Agbalumo"/>
              </a:rPr>
              <a:t>Khảo sát thực trạng cảnh quan thiên nhiên</a:t>
            </a:r>
            <a:endParaRPr lang="en-US" sz="3200" b="1" i="1" dirty="0">
              <a:solidFill>
                <a:srgbClr val="002060"/>
              </a:solidFill>
              <a:latin typeface="Arial" panose="020B0604020202020204" pitchFamily="34" charset="0"/>
              <a:ea typeface="Agbalumo"/>
              <a:cs typeface="Arial" panose="020B0604020202020204" pitchFamily="34" charset="0"/>
              <a:sym typeface="Agbalum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D744D5CE-2B07-B446-3BE9-F7861806FDCE}"/>
              </a:ext>
            </a:extLst>
          </p:cNvPr>
          <p:cNvSpPr/>
          <p:nvPr/>
        </p:nvSpPr>
        <p:spPr>
          <a:xfrm>
            <a:off x="359229" y="1427584"/>
            <a:ext cx="3778898" cy="3760236"/>
          </a:xfrm>
          <a:prstGeom prst="ellipse">
            <a:avLst/>
          </a:prstGeom>
          <a:solidFill>
            <a:srgbClr val="F89108"/>
          </a:solidFill>
          <a:ln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A1F780-AC7F-222E-3120-01D24548B030}"/>
              </a:ext>
            </a:extLst>
          </p:cNvPr>
          <p:cNvSpPr txBox="1"/>
          <p:nvPr/>
        </p:nvSpPr>
        <p:spPr>
          <a:xfrm>
            <a:off x="578499" y="2308614"/>
            <a:ext cx="3340359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5F65040-158D-9157-1F6C-617A57F8DD23}"/>
              </a:ext>
            </a:extLst>
          </p:cNvPr>
          <p:cNvGrpSpPr/>
          <p:nvPr/>
        </p:nvGrpSpPr>
        <p:grpSpPr>
          <a:xfrm>
            <a:off x="4944326" y="569072"/>
            <a:ext cx="6710525" cy="2606810"/>
            <a:chOff x="-506428" y="3378590"/>
            <a:chExt cx="9132939" cy="4167061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9F9CF0DA-E84E-6572-A66B-8D95C2C12021}"/>
                </a:ext>
              </a:extLst>
            </p:cNvPr>
            <p:cNvGrpSpPr/>
            <p:nvPr/>
          </p:nvGrpSpPr>
          <p:grpSpPr>
            <a:xfrm>
              <a:off x="-506428" y="3378590"/>
              <a:ext cx="9074256" cy="4167061"/>
              <a:chOff x="-610614" y="-76200"/>
              <a:chExt cx="2289370" cy="1051319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xmlns="" id="{C4FF4B67-6077-4000-237F-3DA3F4239729}"/>
                  </a:ext>
                </a:extLst>
              </p:cNvPr>
              <p:cNvSpPr/>
              <p:nvPr/>
            </p:nvSpPr>
            <p:spPr>
              <a:xfrm>
                <a:off x="-610614" y="0"/>
                <a:ext cx="2289370" cy="975119"/>
              </a:xfrm>
              <a:custGeom>
                <a:avLst/>
                <a:gdLst/>
                <a:ahLst/>
                <a:cxnLst/>
                <a:rect l="l" t="t" r="r" b="b"/>
                <a:pathLst>
                  <a:path w="1594297" h="588105">
                    <a:moveTo>
                      <a:pt x="73508" y="0"/>
                    </a:moveTo>
                    <a:lnTo>
                      <a:pt x="1520789" y="0"/>
                    </a:lnTo>
                    <a:cubicBezTo>
                      <a:pt x="1540284" y="0"/>
                      <a:pt x="1558981" y="7745"/>
                      <a:pt x="1572767" y="21530"/>
                    </a:cubicBezTo>
                    <a:cubicBezTo>
                      <a:pt x="1586552" y="35315"/>
                      <a:pt x="1594297" y="54013"/>
                      <a:pt x="1594297" y="73508"/>
                    </a:cubicBezTo>
                    <a:lnTo>
                      <a:pt x="1594297" y="514597"/>
                    </a:lnTo>
                    <a:cubicBezTo>
                      <a:pt x="1594297" y="555195"/>
                      <a:pt x="1561386" y="588105"/>
                      <a:pt x="1520789" y="588105"/>
                    </a:cubicBezTo>
                    <a:lnTo>
                      <a:pt x="73508" y="588105"/>
                    </a:lnTo>
                    <a:cubicBezTo>
                      <a:pt x="54013" y="588105"/>
                      <a:pt x="35315" y="580361"/>
                      <a:pt x="21530" y="566575"/>
                    </a:cubicBezTo>
                    <a:cubicBezTo>
                      <a:pt x="7745" y="552790"/>
                      <a:pt x="0" y="534093"/>
                      <a:pt x="0" y="514597"/>
                    </a:cubicBezTo>
                    <a:lnTo>
                      <a:pt x="0" y="73508"/>
                    </a:lnTo>
                    <a:cubicBezTo>
                      <a:pt x="0" y="32911"/>
                      <a:pt x="32911" y="0"/>
                      <a:pt x="73508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4">
                <a:extLst>
                  <a:ext uri="{FF2B5EF4-FFF2-40B4-BE49-F238E27FC236}">
                    <a16:creationId xmlns:a16="http://schemas.microsoft.com/office/drawing/2014/main" xmlns="" id="{A01647E0-4EB9-3EFE-50FB-8B421C569923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812800" cy="889000"/>
              </a:xfrm>
              <a:prstGeom prst="rect">
                <a:avLst/>
              </a:prstGeom>
            </p:spPr>
            <p:txBody>
              <a:bodyPr lIns="31657" tIns="31657" rIns="31657" bIns="31657" rtlCol="0" anchor="ctr"/>
              <a:lstStyle/>
              <a:p>
                <a:pPr algn="ctr" defTabSz="609630">
                  <a:lnSpc>
                    <a:spcPts val="41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9D14FCD-F14C-F75F-C357-995B1AE60C54}"/>
                </a:ext>
              </a:extLst>
            </p:cNvPr>
            <p:cNvSpPr txBox="1"/>
            <p:nvPr/>
          </p:nvSpPr>
          <p:spPr>
            <a:xfrm>
              <a:off x="-447745" y="3706388"/>
              <a:ext cx="9074256" cy="38392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20000"/>
                </a:lnSpc>
              </a:pPr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1: 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defTabSz="609630">
                <a:lnSpc>
                  <a:spcPct val="120000"/>
                </a:lnSpc>
              </a:pPr>
              <a:r>
                <a:rPr lang="vi-VN" sz="32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Chia sẻ những điều em quan sát được về cảnh quan thiên nhiên </a:t>
              </a:r>
              <a:endPara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defTabSz="609630">
                <a:lnSpc>
                  <a:spcPct val="120000"/>
                </a:lnSpc>
              </a:pPr>
              <a:r>
                <a:rPr lang="vi-VN" sz="32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ở địa phương</a:t>
              </a: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fr-FR" sz="32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F139B18-8007-D51E-FFBC-689611995419}"/>
              </a:ext>
            </a:extLst>
          </p:cNvPr>
          <p:cNvGrpSpPr/>
          <p:nvPr/>
        </p:nvGrpSpPr>
        <p:grpSpPr>
          <a:xfrm>
            <a:off x="4849057" y="3600714"/>
            <a:ext cx="6879034" cy="2401748"/>
            <a:chOff x="8273414" y="5189037"/>
            <a:chExt cx="9530615" cy="3602621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xmlns="" id="{0F165C32-9207-5F08-0E1B-CCD3B906B4B8}"/>
                </a:ext>
              </a:extLst>
            </p:cNvPr>
            <p:cNvSpPr/>
            <p:nvPr/>
          </p:nvSpPr>
          <p:spPr>
            <a:xfrm>
              <a:off x="8486984" y="5221570"/>
              <a:ext cx="9074256" cy="3570088"/>
            </a:xfrm>
            <a:custGeom>
              <a:avLst/>
              <a:gdLst/>
              <a:ahLst/>
              <a:cxnLst/>
              <a:rect l="l" t="t" r="r" b="b"/>
              <a:pathLst>
                <a:path w="1594297" h="588105">
                  <a:moveTo>
                    <a:pt x="73508" y="0"/>
                  </a:moveTo>
                  <a:lnTo>
                    <a:pt x="1520789" y="0"/>
                  </a:lnTo>
                  <a:cubicBezTo>
                    <a:pt x="1540284" y="0"/>
                    <a:pt x="1558981" y="7745"/>
                    <a:pt x="1572767" y="21530"/>
                  </a:cubicBezTo>
                  <a:cubicBezTo>
                    <a:pt x="1586552" y="35315"/>
                    <a:pt x="1594297" y="54013"/>
                    <a:pt x="1594297" y="73508"/>
                  </a:cubicBezTo>
                  <a:lnTo>
                    <a:pt x="1594297" y="514597"/>
                  </a:lnTo>
                  <a:cubicBezTo>
                    <a:pt x="1594297" y="555195"/>
                    <a:pt x="1561386" y="588105"/>
                    <a:pt x="1520789" y="588105"/>
                  </a:cubicBezTo>
                  <a:lnTo>
                    <a:pt x="73508" y="588105"/>
                  </a:lnTo>
                  <a:cubicBezTo>
                    <a:pt x="54013" y="588105"/>
                    <a:pt x="35315" y="580361"/>
                    <a:pt x="21530" y="566575"/>
                  </a:cubicBezTo>
                  <a:cubicBezTo>
                    <a:pt x="7745" y="552790"/>
                    <a:pt x="0" y="534093"/>
                    <a:pt x="0" y="514597"/>
                  </a:cubicBezTo>
                  <a:lnTo>
                    <a:pt x="0" y="73508"/>
                  </a:lnTo>
                  <a:cubicBezTo>
                    <a:pt x="0" y="32911"/>
                    <a:pt x="32911" y="0"/>
                    <a:pt x="73508" y="0"/>
                  </a:cubicBezTo>
                  <a:close/>
                </a:path>
              </a:pathLst>
            </a:custGeom>
            <a:solidFill>
              <a:srgbClr val="C7E6A4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08651C8-3D0D-521A-4400-4B5341D9223C}"/>
                </a:ext>
              </a:extLst>
            </p:cNvPr>
            <p:cNvSpPr txBox="1"/>
            <p:nvPr/>
          </p:nvSpPr>
          <p:spPr>
            <a:xfrm>
              <a:off x="8273414" y="5189037"/>
              <a:ext cx="9530615" cy="3602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20000"/>
                </a:lnSpc>
              </a:pPr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2: 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defTabSz="609630">
                <a:lnSpc>
                  <a:spcPct val="120000"/>
                </a:lnSpc>
              </a:pPr>
              <a:r>
                <a:rPr lang="vi-VN" sz="32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Lập kế hoạch khảo sát </a:t>
              </a:r>
              <a:endPara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defTabSz="609630">
                <a:lnSpc>
                  <a:spcPct val="120000"/>
                </a:lnSpc>
              </a:pPr>
              <a:r>
                <a:rPr lang="vi-VN" sz="32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 trạng cảnh quan thiên</a:t>
              </a: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nhiên ở địa phương</a:t>
              </a: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fr-FR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08A96057-CD1E-1E86-4DB5-B037B74EBAD3}"/>
              </a:ext>
            </a:extLst>
          </p:cNvPr>
          <p:cNvCxnSpPr>
            <a:stCxn id="2" idx="6"/>
            <a:endCxn id="6" idx="1"/>
          </p:cNvCxnSpPr>
          <p:nvPr/>
        </p:nvCxnSpPr>
        <p:spPr>
          <a:xfrm flipV="1">
            <a:off x="4138127" y="1975008"/>
            <a:ext cx="849317" cy="13326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4C99C210-7B6F-29D3-37C8-7515E4CFBF58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4138127" y="3307702"/>
            <a:ext cx="865081" cy="1572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7D22032E-D57A-E1E1-4E91-54ABF22ED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42" y="4246077"/>
            <a:ext cx="2764516" cy="276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098"/>
            <a:ext cx="12192000" cy="685800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31371" y="191589"/>
            <a:ext cx="11425269" cy="63097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667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705254" y="4725248"/>
            <a:ext cx="1375833" cy="194479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/>
        </p:nvSpPr>
        <p:spPr>
          <a:xfrm>
            <a:off x="691727" y="356447"/>
            <a:ext cx="1090422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altLang="en-US" sz="3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333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nhiên ở địa phương.</a:t>
            </a:r>
            <a:endParaRPr lang="en-US" sz="33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74907" y="1541780"/>
            <a:ext cx="8438727" cy="21327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74907" y="4293446"/>
            <a:ext cx="8442960" cy="19300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altLang="en-US" sz="36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</a:t>
            </a:r>
            <a:r>
              <a:rPr lang="en-US" alt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nghĩ của em trước thực trạng cảnh quan thiên nhiên đó.</a:t>
            </a:r>
            <a:endParaRPr lang="en-US" alt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Vertical Scroll 11"/>
          <p:cNvSpPr/>
          <p:nvPr/>
        </p:nvSpPr>
        <p:spPr>
          <a:xfrm>
            <a:off x="206924" y="2320074"/>
            <a:ext cx="2004060" cy="2793585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</a:t>
            </a:r>
          </a:p>
        </p:txBody>
      </p:sp>
      <p:cxnSp>
        <p:nvCxnSpPr>
          <p:cNvPr id="13" name="Curved Connector 12"/>
          <p:cNvCxnSpPr/>
          <p:nvPr/>
        </p:nvCxnSpPr>
        <p:spPr>
          <a:xfrm flipV="1">
            <a:off x="1967653" y="2853267"/>
            <a:ext cx="1344507" cy="821267"/>
          </a:xfrm>
          <a:prstGeom prst="curvedConnector3">
            <a:avLst>
              <a:gd name="adj1" fmla="val 50063"/>
            </a:avLst>
          </a:prstGeom>
          <a:ln w="76200">
            <a:solidFill>
              <a:srgbClr val="4722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>
            <a:off x="1967654" y="3716867"/>
            <a:ext cx="1307253" cy="1220893"/>
          </a:xfrm>
          <a:prstGeom prst="curvedConnector3">
            <a:avLst>
              <a:gd name="adj1" fmla="val 50065"/>
            </a:avLst>
          </a:prstGeom>
          <a:ln w="76200">
            <a:solidFill>
              <a:srgbClr val="4722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bldLvl="0" animBg="1"/>
      <p:bldP spid="10" grpId="0" animBg="1"/>
      <p:bldP spid="10" grpId="1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0F4DF7-5DA5-54CF-A394-16265A2B9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36BFD7A-DD9C-C184-2454-745B139E2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098"/>
            <a:ext cx="12192000" cy="68580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87A358-4C92-132B-90FE-150D9504F49E}"/>
              </a:ext>
            </a:extLst>
          </p:cNvPr>
          <p:cNvSpPr/>
          <p:nvPr/>
        </p:nvSpPr>
        <p:spPr>
          <a:xfrm>
            <a:off x="384719" y="363894"/>
            <a:ext cx="11111240" cy="57860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667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xmlns="" id="{9C6774B5-5144-5DB8-9423-CEB13885F9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705254" y="4725248"/>
            <a:ext cx="1375833" cy="1944793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5684A57C-007C-06E4-C2F5-39382407A3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5"/>
          <a:stretch>
            <a:fillRect/>
          </a:stretch>
        </p:blipFill>
        <p:spPr>
          <a:xfrm>
            <a:off x="5642202" y="632227"/>
            <a:ext cx="5797246" cy="5415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E7C257-A13C-FB45-6873-684A9BE1D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041" y="817987"/>
            <a:ext cx="4517528" cy="40846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3875A4-3CF5-6533-0351-201CAC2A3B4C}"/>
              </a:ext>
            </a:extLst>
          </p:cNvPr>
          <p:cNvSpPr txBox="1"/>
          <p:nvPr/>
        </p:nvSpPr>
        <p:spPr>
          <a:xfrm>
            <a:off x="1391927" y="2052410"/>
            <a:ext cx="312575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Trao đổi, thống nhất cách chia sẻ.</a:t>
            </a:r>
          </a:p>
        </p:txBody>
      </p:sp>
    </p:spTree>
    <p:extLst>
      <p:ext uri="{BB962C8B-B14F-4D97-AF65-F5344CB8AC3E}">
        <p14:creationId xmlns:p14="http://schemas.microsoft.com/office/powerpoint/2010/main" val="22738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A47D46-76DC-7D68-9D97-F6A653B39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7B470E-7882-EA6A-7CA0-A24203DD10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EB0340C-2F17-EAD3-21B1-B5F5910BC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7A271F3C-8E99-4A53-5286-D38C24A25A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0798130-129A-96D0-46D8-438850952004}"/>
              </a:ext>
            </a:extLst>
          </p:cNvPr>
          <p:cNvSpPr txBox="1"/>
          <p:nvPr/>
        </p:nvSpPr>
        <p:spPr>
          <a:xfrm>
            <a:off x="0" y="29202"/>
            <a:ext cx="12192000" cy="14642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/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nhiên ở địa phương.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1AB702-38D8-9412-FCA2-4AEF222FA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2" y="2773827"/>
            <a:ext cx="5084923" cy="4069477"/>
          </a:xfrm>
          <a:prstGeom prst="rect">
            <a:avLst/>
          </a:prstGeom>
        </p:spPr>
      </p:pic>
      <p:pic>
        <p:nvPicPr>
          <p:cNvPr id="6" name="Picture 4" descr="Cute boy cartoon Images | Free Vectors, Stock Photos &amp; PSD">
            <a:extLst>
              <a:ext uri="{FF2B5EF4-FFF2-40B4-BE49-F238E27FC236}">
                <a16:creationId xmlns:a16="http://schemas.microsoft.com/office/drawing/2014/main" xmlns="" id="{490AEFFE-8CEA-0DE7-A4C4-B32912204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28" b="90972" l="10000" r="90000">
                        <a14:foregroundMark x1="43056" y1="71875" x2="53333" y2="71875"/>
                        <a14:foregroundMark x1="47500" y1="67361" x2="39722" y2="72569"/>
                        <a14:foregroundMark x1="46944" y1="91319" x2="46944" y2="91319"/>
                        <a14:foregroundMark x1="54167" y1="90972" x2="54167" y2="90972"/>
                        <a14:foregroundMark x1="42222" y1="10417" x2="54167" y2="11458"/>
                        <a14:foregroundMark x1="46944" y1="9028" x2="46944" y2="9028"/>
                        <a14:backgroundMark x1="27500" y1="15278" x2="16667" y2="27083"/>
                        <a14:backgroundMark x1="16667" y1="27083" x2="15278" y2="40278"/>
                        <a14:backgroundMark x1="76111" y1="31250" x2="78889" y2="46528"/>
                        <a14:backgroundMark x1="69444" y1="16319" x2="75556" y2="45486"/>
                        <a14:backgroundMark x1="75556" y1="45486" x2="74722" y2="54861"/>
                        <a14:backgroundMark x1="78889" y1="20486" x2="92500" y2="52431"/>
                        <a14:backgroundMark x1="92500" y1="52431" x2="92778" y2="54167"/>
                        <a14:backgroundMark x1="79444" y1="35764" x2="82222" y2="78819"/>
                        <a14:backgroundMark x1="75833" y1="53819" x2="71944" y2="87153"/>
                        <a14:backgroundMark x1="68056" y1="51736" x2="67222" y2="95486"/>
                        <a14:backgroundMark x1="67222" y1="95486" x2="67778" y2="96528"/>
                        <a14:backgroundMark x1="61944" y1="61458" x2="65278" y2="79167"/>
                        <a14:backgroundMark x1="19167" y1="56944" x2="28611" y2="88542"/>
                        <a14:backgroundMark x1="13333" y1="38542" x2="17500" y2="62847"/>
                        <a14:backgroundMark x1="25278" y1="73264" x2="32778" y2="80556"/>
                        <a14:backgroundMark x1="30000" y1="69444" x2="35000" y2="72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01" y="3078844"/>
            <a:ext cx="5262253" cy="382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745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F5C88F1-85E4-2628-2CA0-328477BECD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50" t="21935" r="20554" b="23011"/>
          <a:stretch>
            <a:fillRect/>
          </a:stretch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0A79808A-F779-5811-BF63-11C577EAE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1199</TotalTime>
  <Words>258</Words>
  <Application>Microsoft Office PowerPoint</Application>
  <PresentationFormat>Custom</PresentationFormat>
  <Paragraphs>30</Paragraphs>
  <Slides>11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Custom Design</vt:lpstr>
      <vt:lpstr>1_Custom Design</vt:lpstr>
      <vt:lpstr>2_Custom Design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HP</cp:lastModifiedBy>
  <cp:revision>106</cp:revision>
  <dcterms:created xsi:type="dcterms:W3CDTF">2023-07-13T08:36:00Z</dcterms:created>
  <dcterms:modified xsi:type="dcterms:W3CDTF">2026-04-24T02:18:55Z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111C743FC5D746D8AA2F6E4C98319F54_12</vt:lpwstr>
  </property>
  <property fmtid="{D5CDD505-2E9C-101B-9397-08002B2CF9AE}" pid="3" name="KSOProductBuildVer">
    <vt:lpwstr>1033-12.2.0.20782</vt:lpwstr>
  </property>
</Properties>
</file>