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2" r:id="rId2"/>
    <p:sldMasterId id="2147483734" r:id="rId3"/>
    <p:sldMasterId id="2147483746" r:id="rId4"/>
    <p:sldMasterId id="2147483759" r:id="rId5"/>
    <p:sldMasterId id="2147483784" r:id="rId6"/>
  </p:sldMasterIdLst>
  <p:notesMasterIdLst>
    <p:notesMasterId r:id="rId15"/>
  </p:notesMasterIdLst>
  <p:sldIdLst>
    <p:sldId id="591" r:id="rId7"/>
    <p:sldId id="7183" r:id="rId8"/>
    <p:sldId id="7190" r:id="rId9"/>
    <p:sldId id="273" r:id="rId10"/>
    <p:sldId id="2007577423" r:id="rId11"/>
    <p:sldId id="7185" r:id="rId12"/>
    <p:sldId id="2007577434" r:id="rId13"/>
    <p:sldId id="3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FAAEA8"/>
    <a:srgbClr val="F89108"/>
    <a:srgbClr val="0040C0"/>
    <a:srgbClr val="FF9966"/>
    <a:srgbClr val="ED9FFF"/>
    <a:srgbClr val="E98BFF"/>
    <a:srgbClr val="79DCFF"/>
    <a:srgbClr val="3BCC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83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4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973981-2DAC-BD79-DDDC-91A90DFB8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9A1FF7AF-B3A5-9526-A17C-642F4152E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C10D6852-B05F-1361-6465-AD9AF6C59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E34FC2C-2356-AB6C-A21E-186D9E312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A5BE4-73F5-4371-B92D-92566AA9CB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5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26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14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6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8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7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3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47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45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72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4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2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4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9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9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41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30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62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38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4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9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82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5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9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60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4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2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4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4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8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53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94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15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100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02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49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7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3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4013"/>
            <a:ext cx="1459927" cy="1459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4013"/>
            <a:ext cx="1459927" cy="1459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05650-9E0D-4A7D-A87A-2FD5415D3AE2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D44C-95CF-43AD-A6B9-EFDA8197F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896" y="260649"/>
            <a:ext cx="1542423" cy="15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9EF5-DC63-4F6C-881D-8A47E373558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1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svg"/><Relationship Id="rId5" Type="http://schemas.openxmlformats.org/officeDocument/2006/relationships/image" Target="../media/image13.png"/><Relationship Id="rId4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3770748" y="2083258"/>
            <a:ext cx="1155170" cy="43462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endCxn id="23" idx="0"/>
          </p:cNvCxnSpPr>
          <p:nvPr/>
        </p:nvCxnSpPr>
        <p:spPr>
          <a:xfrm flipH="1">
            <a:off x="3864819" y="3582954"/>
            <a:ext cx="882561" cy="434629"/>
          </a:xfrm>
          <a:prstGeom prst="straightConnector1">
            <a:avLst/>
          </a:prstGeom>
          <a:ln w="57150">
            <a:solidFill>
              <a:srgbClr val="FF66CC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6688612" y="1923335"/>
            <a:ext cx="1318367" cy="632060"/>
          </a:xfrm>
          <a:prstGeom prst="straightConnector1">
            <a:avLst/>
          </a:prstGeom>
          <a:ln w="57150">
            <a:solidFill>
              <a:srgbClr val="F8910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endCxn id="25" idx="2"/>
          </p:cNvCxnSpPr>
          <p:nvPr/>
        </p:nvCxnSpPr>
        <p:spPr>
          <a:xfrm>
            <a:off x="6775735" y="3135659"/>
            <a:ext cx="1634315" cy="296133"/>
          </a:xfrm>
          <a:prstGeom prst="straightConnector1">
            <a:avLst/>
          </a:prstGeom>
          <a:ln w="57150">
            <a:solidFill>
              <a:srgbClr val="79DCFF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6692429" y="3676415"/>
            <a:ext cx="1127947" cy="1057595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8023921" y="844999"/>
            <a:ext cx="3364062" cy="1587363"/>
          </a:xfrm>
          <a:prstGeom prst="cloud">
            <a:avLst/>
          </a:prstGeom>
          <a:solidFill>
            <a:srgbClr val="FF9966"/>
          </a:solidFill>
          <a:ln>
            <a:solidFill>
              <a:schemeClr val="tx2">
                <a:lumMod val="90000"/>
                <a:lumOff val="10000"/>
              </a:schemeClr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403974" y="3135658"/>
            <a:ext cx="3463731" cy="1763849"/>
          </a:xfrm>
          <a:prstGeom prst="cloud">
            <a:avLst/>
          </a:prstGeom>
          <a:solidFill>
            <a:srgbClr val="ED9FFF"/>
          </a:solidFill>
          <a:ln>
            <a:solidFill>
              <a:srgbClr val="0000FF"/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607416" y="937941"/>
            <a:ext cx="3163331" cy="183325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8398621" y="2654707"/>
            <a:ext cx="3684522" cy="1554170"/>
          </a:xfrm>
          <a:prstGeom prst="cloud">
            <a:avLst/>
          </a:prstGeom>
          <a:solidFill>
            <a:srgbClr val="79DCFF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Cloud 25"/>
          <p:cNvSpPr/>
          <p:nvPr/>
        </p:nvSpPr>
        <p:spPr>
          <a:xfrm>
            <a:off x="7233424" y="4499092"/>
            <a:ext cx="4667526" cy="2267451"/>
          </a:xfrm>
          <a:prstGeom prst="cloud">
            <a:avLst/>
          </a:prstGeom>
          <a:solidFill>
            <a:srgbClr val="FAAEA8"/>
          </a:solidFill>
          <a:ln>
            <a:solidFill>
              <a:srgbClr val="FF0000"/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4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B811B03-1015-4EE3-88B2-079EA32A1C43}"/>
              </a:ext>
            </a:extLst>
          </p:cNvPr>
          <p:cNvSpPr txBox="1"/>
          <p:nvPr/>
        </p:nvSpPr>
        <p:spPr>
          <a:xfrm>
            <a:off x="8770617" y="3014001"/>
            <a:ext cx="2940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Chặt, bẻ cành cây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AC781DDF-149F-4308-B5C1-00B6FF1EED5E}"/>
              </a:ext>
            </a:extLst>
          </p:cNvPr>
          <p:cNvSpPr txBox="1"/>
          <p:nvPr/>
        </p:nvSpPr>
        <p:spPr>
          <a:xfrm>
            <a:off x="7408081" y="4734010"/>
            <a:ext cx="421786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CEE56524-1682-44FE-9C4E-9F9901F1D609}"/>
              </a:ext>
            </a:extLst>
          </p:cNvPr>
          <p:cNvSpPr txBox="1"/>
          <p:nvPr/>
        </p:nvSpPr>
        <p:spPr>
          <a:xfrm>
            <a:off x="8030671" y="1190292"/>
            <a:ext cx="34780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Xả nước thải chưa qua xử lý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3D94DEE6-D243-4ECA-BE4C-D4037A3B91C0}"/>
              </a:ext>
            </a:extLst>
          </p:cNvPr>
          <p:cNvSpPr txBox="1"/>
          <p:nvPr/>
        </p:nvSpPr>
        <p:spPr>
          <a:xfrm>
            <a:off x="613862" y="3624411"/>
            <a:ext cx="31361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giẫm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C95AB0A7-FC1D-4941-870C-226E0873395E}"/>
              </a:ext>
            </a:extLst>
          </p:cNvPr>
          <p:cNvSpPr txBox="1"/>
          <p:nvPr/>
        </p:nvSpPr>
        <p:spPr>
          <a:xfrm>
            <a:off x="804017" y="1268623"/>
            <a:ext cx="2877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374A6B30-D5A6-1D89-3579-907B17AE6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415" y="1374456"/>
            <a:ext cx="3137858" cy="3496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AB979F-F796-6BF4-60F9-281BC28D2772}"/>
              </a:ext>
            </a:extLst>
          </p:cNvPr>
          <p:cNvSpPr/>
          <p:nvPr/>
        </p:nvSpPr>
        <p:spPr>
          <a:xfrm>
            <a:off x="0" y="10498"/>
            <a:ext cx="12191999" cy="834501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3000" b="1" ker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dấu hiệu của việc xâm hại cảnh quan hiện nay như:</a:t>
            </a:r>
            <a:endParaRPr lang="en-US" sz="3000" b="1" kern="0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20">
            <a:extLst>
              <a:ext uri="{FF2B5EF4-FFF2-40B4-BE49-F238E27FC236}">
                <a16:creationId xmlns:a16="http://schemas.microsoft.com/office/drawing/2014/main" xmlns="" id="{EED5604A-A849-0FA4-CBB5-FB2856426A9C}"/>
              </a:ext>
            </a:extLst>
          </p:cNvPr>
          <p:cNvCxnSpPr>
            <a:cxnSpLocks/>
          </p:cNvCxnSpPr>
          <p:nvPr/>
        </p:nvCxnSpPr>
        <p:spPr>
          <a:xfrm flipH="1">
            <a:off x="4441376" y="3970294"/>
            <a:ext cx="630448" cy="104024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Cloud 21">
            <a:extLst>
              <a:ext uri="{FF2B5EF4-FFF2-40B4-BE49-F238E27FC236}">
                <a16:creationId xmlns:a16="http://schemas.microsoft.com/office/drawing/2014/main" xmlns="" id="{EC5FAF84-F0E9-18FE-7801-F79005D3076D}"/>
              </a:ext>
            </a:extLst>
          </p:cNvPr>
          <p:cNvSpPr/>
          <p:nvPr/>
        </p:nvSpPr>
        <p:spPr>
          <a:xfrm>
            <a:off x="2042000" y="5025258"/>
            <a:ext cx="3832250" cy="1588163"/>
          </a:xfrm>
          <a:prstGeom prst="cloud">
            <a:avLst/>
          </a:prstGeom>
          <a:solidFill>
            <a:srgbClr val="92D050"/>
          </a:solidFill>
          <a:ln>
            <a:solidFill>
              <a:schemeClr val="tx2">
                <a:lumMod val="90000"/>
                <a:lumOff val="10000"/>
              </a:schemeClr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B622455F-09A0-8322-DEC0-F320322B4971}"/>
              </a:ext>
            </a:extLst>
          </p:cNvPr>
          <p:cNvSpPr txBox="1"/>
          <p:nvPr/>
        </p:nvSpPr>
        <p:spPr>
          <a:xfrm>
            <a:off x="2242830" y="5542315"/>
            <a:ext cx="34780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………….....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4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4" grpId="0"/>
      <p:bldP spid="27" grpId="0"/>
      <p:bldP spid="29" grpId="0"/>
      <p:bldP spid="30" grpId="0"/>
      <p:bldP spid="31" grpId="0"/>
      <p:bldP spid="14" grpId="0" animBg="1"/>
      <p:bldP spid="14" grpId="1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9202"/>
            <a:ext cx="12192000" cy="1464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Hoạt động 2: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kế hoạch khảo sát thực trạng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773827"/>
            <a:ext cx="5084923" cy="4069477"/>
          </a:xfrm>
          <a:prstGeom prst="rect">
            <a:avLst/>
          </a:prstGeom>
        </p:spPr>
      </p:pic>
      <p:pic>
        <p:nvPicPr>
          <p:cNvPr id="6" name="Picture 4" descr="Cute boy cartoon Images | Free Vectors, Stock Photos &amp; PS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8" b="90972" l="10000" r="90000">
                        <a14:foregroundMark x1="43056" y1="71875" x2="53333" y2="71875"/>
                        <a14:foregroundMark x1="47500" y1="67361" x2="39722" y2="72569"/>
                        <a14:foregroundMark x1="46944" y1="91319" x2="46944" y2="91319"/>
                        <a14:foregroundMark x1="54167" y1="90972" x2="54167" y2="90972"/>
                        <a14:foregroundMark x1="42222" y1="10417" x2="54167" y2="11458"/>
                        <a14:foregroundMark x1="46944" y1="9028" x2="46944" y2="9028"/>
                        <a14:backgroundMark x1="27500" y1="15278" x2="16667" y2="27083"/>
                        <a14:backgroundMark x1="16667" y1="27083" x2="15278" y2="40278"/>
                        <a14:backgroundMark x1="76111" y1="31250" x2="78889" y2="46528"/>
                        <a14:backgroundMark x1="69444" y1="16319" x2="75556" y2="45486"/>
                        <a14:backgroundMark x1="75556" y1="45486" x2="74722" y2="54861"/>
                        <a14:backgroundMark x1="78889" y1="20486" x2="92500" y2="52431"/>
                        <a14:backgroundMark x1="92500" y1="52431" x2="92778" y2="54167"/>
                        <a14:backgroundMark x1="79444" y1="35764" x2="82222" y2="78819"/>
                        <a14:backgroundMark x1="75833" y1="53819" x2="71944" y2="87153"/>
                        <a14:backgroundMark x1="68056" y1="51736" x2="67222" y2="95486"/>
                        <a14:backgroundMark x1="67222" y1="95486" x2="67778" y2="96528"/>
                        <a14:backgroundMark x1="61944" y1="61458" x2="65278" y2="79167"/>
                        <a14:backgroundMark x1="19167" y1="56944" x2="28611" y2="88542"/>
                        <a14:backgroundMark x1="13333" y1="38542" x2="17500" y2="62847"/>
                        <a14:backgroundMark x1="25278" y1="73264" x2="32778" y2="80556"/>
                        <a14:backgroundMark x1="30000" y1="69444" x2="35000" y2="72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01" y="3078844"/>
            <a:ext cx="5262253" cy="38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973BF9-64C3-275D-3617-D6C8F279F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70D703-E8AA-EF18-0B8E-E1AD1F2C4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098"/>
            <a:ext cx="12192000" cy="68580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8B3CF8B-21FD-310F-4EFB-5DC145A01672}"/>
              </a:ext>
            </a:extLst>
          </p:cNvPr>
          <p:cNvSpPr/>
          <p:nvPr/>
        </p:nvSpPr>
        <p:spPr>
          <a:xfrm>
            <a:off x="-38369" y="-70441"/>
            <a:ext cx="12192000" cy="6896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xmlns="" id="{A215A20E-E1DA-B701-40EC-9A658497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05254" y="4725248"/>
            <a:ext cx="1375833" cy="19447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65589D-0FDD-FD18-752A-1B9B1A811F6E}"/>
              </a:ext>
            </a:extLst>
          </p:cNvPr>
          <p:cNvSpPr>
            <a:spLocks noGrp="1"/>
          </p:cNvSpPr>
          <p:nvPr/>
        </p:nvSpPr>
        <p:spPr>
          <a:xfrm>
            <a:off x="488950" y="0"/>
            <a:ext cx="1090422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>
              <a:lnSpc>
                <a:spcPct val="10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kế hoạch khảo sát thực trạng cảnh quan thiên nhiên ở địa phương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C0112B75-83D9-BE60-A49A-188E48DE89B4}"/>
              </a:ext>
            </a:extLst>
          </p:cNvPr>
          <p:cNvSpPr/>
          <p:nvPr/>
        </p:nvSpPr>
        <p:spPr>
          <a:xfrm>
            <a:off x="3165847" y="1221271"/>
            <a:ext cx="8438727" cy="1732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altLang="en-US" sz="3500" b="1" dirty="0">
                <a:solidFill>
                  <a:prstClr val="black"/>
                </a:solidFill>
                <a:cs typeface="Arial" panose="020B0604020202020204" pitchFamily="34" charset="0"/>
              </a:rPr>
              <a:t>L</a:t>
            </a:r>
            <a:r>
              <a:rPr lang="vi-VN" altLang="en-US" sz="3500" b="1" dirty="0" err="1">
                <a:solidFill>
                  <a:prstClr val="black"/>
                </a:solidFill>
                <a:cs typeface="Arial" panose="020B0604020202020204" pitchFamily="34" charset="0"/>
              </a:rPr>
              <a:t>ựa</a:t>
            </a:r>
            <a:r>
              <a:rPr lang="vi-VN" altLang="en-US" sz="3500" b="1" dirty="0">
                <a:solidFill>
                  <a:prstClr val="black"/>
                </a:solidFill>
                <a:cs typeface="Arial" panose="020B0604020202020204" pitchFamily="34" charset="0"/>
              </a:rPr>
              <a:t> chọn một cảnh quan thiên nhiên ở địa </a:t>
            </a:r>
            <a:r>
              <a:rPr lang="vi-VN" altLang="en-US" sz="3500" b="1">
                <a:solidFill>
                  <a:prstClr val="black"/>
                </a:solidFill>
                <a:cs typeface="Arial" panose="020B0604020202020204" pitchFamily="34" charset="0"/>
              </a:rPr>
              <a:t>phương </a:t>
            </a:r>
            <a:r>
              <a:rPr lang="en-US" altLang="en-US" sz="3500" b="1">
                <a:solidFill>
                  <a:prstClr val="black"/>
                </a:solidFill>
                <a:cs typeface="Arial" panose="020B0604020202020204" pitchFamily="34" charset="0"/>
              </a:rPr>
              <a:t>mà nhóm sẽ </a:t>
            </a:r>
            <a:r>
              <a:rPr lang="vi-VN" altLang="en-US" sz="3500" b="1">
                <a:solidFill>
                  <a:prstClr val="black"/>
                </a:solidFill>
                <a:cs typeface="Arial" panose="020B0604020202020204" pitchFamily="34" charset="0"/>
              </a:rPr>
              <a:t>thực </a:t>
            </a:r>
            <a:r>
              <a:rPr lang="vi-VN" altLang="en-US" sz="3500" b="1" dirty="0">
                <a:solidFill>
                  <a:prstClr val="black"/>
                </a:solidFill>
                <a:cs typeface="Arial" panose="020B0604020202020204" pitchFamily="34" charset="0"/>
              </a:rPr>
              <a:t>hiện khảo sát. </a:t>
            </a:r>
            <a:endParaRPr lang="en-US" altLang="en-US"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6CA70C97-7F21-77ED-147E-64D8EEA55E5C}"/>
              </a:ext>
            </a:extLst>
          </p:cNvPr>
          <p:cNvSpPr/>
          <p:nvPr/>
        </p:nvSpPr>
        <p:spPr>
          <a:xfrm>
            <a:off x="3161614" y="3250816"/>
            <a:ext cx="8442960" cy="1436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để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Vertical Scroll 11">
            <a:extLst>
              <a:ext uri="{FF2B5EF4-FFF2-40B4-BE49-F238E27FC236}">
                <a16:creationId xmlns:a16="http://schemas.microsoft.com/office/drawing/2014/main" xmlns="" id="{8FB14700-C360-71E1-0108-63BC05E6FDAA}"/>
              </a:ext>
            </a:extLst>
          </p:cNvPr>
          <p:cNvSpPr/>
          <p:nvPr/>
        </p:nvSpPr>
        <p:spPr>
          <a:xfrm>
            <a:off x="38369" y="2127606"/>
            <a:ext cx="2004060" cy="2597642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xmlns="" id="{769B2057-1A7F-49F8-E711-FEAC3FFF9800}"/>
              </a:ext>
            </a:extLst>
          </p:cNvPr>
          <p:cNvSpPr/>
          <p:nvPr/>
        </p:nvSpPr>
        <p:spPr>
          <a:xfrm>
            <a:off x="3233225" y="5092878"/>
            <a:ext cx="8442960" cy="13657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alt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 nhất thời gian khảo sát và chuẩn bị đồ dùng mang theo.</a:t>
            </a:r>
            <a:endParaRPr lang="en-US" alt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053EDD39-6435-49FD-8BC3-2674170F91A0}"/>
              </a:ext>
            </a:extLst>
          </p:cNvPr>
          <p:cNvCxnSpPr>
            <a:cxnSpLocks/>
          </p:cNvCxnSpPr>
          <p:nvPr/>
        </p:nvCxnSpPr>
        <p:spPr>
          <a:xfrm flipV="1">
            <a:off x="1799632" y="2434712"/>
            <a:ext cx="1327846" cy="785744"/>
          </a:xfrm>
          <a:prstGeom prst="straightConnector1">
            <a:avLst/>
          </a:prstGeom>
          <a:ln w="57150">
            <a:solidFill>
              <a:srgbClr val="79DCFF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F938DB66-40BE-4816-A284-EC6EE135A2B4}"/>
              </a:ext>
            </a:extLst>
          </p:cNvPr>
          <p:cNvCxnSpPr>
            <a:cxnSpLocks/>
          </p:cNvCxnSpPr>
          <p:nvPr/>
        </p:nvCxnSpPr>
        <p:spPr>
          <a:xfrm>
            <a:off x="1765680" y="3296456"/>
            <a:ext cx="1395934" cy="2122047"/>
          </a:xfrm>
          <a:prstGeom prst="straightConnector1">
            <a:avLst/>
          </a:prstGeom>
          <a:ln w="57150">
            <a:solidFill>
              <a:srgbClr val="79DCFF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0576C108-CF18-5B81-5754-567348838180}"/>
              </a:ext>
            </a:extLst>
          </p:cNvPr>
          <p:cNvCxnSpPr>
            <a:cxnSpLocks/>
          </p:cNvCxnSpPr>
          <p:nvPr/>
        </p:nvCxnSpPr>
        <p:spPr>
          <a:xfrm>
            <a:off x="1784864" y="3241760"/>
            <a:ext cx="1338381" cy="604696"/>
          </a:xfrm>
          <a:prstGeom prst="straightConnector1">
            <a:avLst/>
          </a:prstGeom>
          <a:ln w="57150">
            <a:solidFill>
              <a:srgbClr val="79DCFF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4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bldLvl="0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91229D7-51B2-49E5-AA52-0559B079C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70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21360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E1DC3A-D239-A363-2E37-911F33AE5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4">
            <a:extLst>
              <a:ext uri="{FF2B5EF4-FFF2-40B4-BE49-F238E27FC236}">
                <a16:creationId xmlns:a16="http://schemas.microsoft.com/office/drawing/2014/main" xmlns="" id="{62D4CE2B-C9E5-BDB0-8CF5-60EF8DBD0456}"/>
              </a:ext>
            </a:extLst>
          </p:cNvPr>
          <p:cNvGrpSpPr/>
          <p:nvPr/>
        </p:nvGrpSpPr>
        <p:grpSpPr>
          <a:xfrm>
            <a:off x="0" y="-668763"/>
            <a:ext cx="12111135" cy="7153538"/>
            <a:chOff x="176112" y="-214792"/>
            <a:chExt cx="22154286" cy="14254065"/>
          </a:xfrm>
        </p:grpSpPr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xmlns="" id="{27A4C362-6382-4FCE-716C-007C935F6D5C}"/>
                </a:ext>
              </a:extLst>
            </p:cNvPr>
            <p:cNvGrpSpPr/>
            <p:nvPr/>
          </p:nvGrpSpPr>
          <p:grpSpPr>
            <a:xfrm>
              <a:off x="350252" y="-214792"/>
              <a:ext cx="21980146" cy="14254065"/>
              <a:chOff x="0" y="-38100"/>
              <a:chExt cx="3898857" cy="2528398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xmlns="" id="{0430B157-3754-AD46-FC84-BF3668B3314B}"/>
                  </a:ext>
                </a:extLst>
              </p:cNvPr>
              <p:cNvSpPr/>
              <p:nvPr/>
            </p:nvSpPr>
            <p:spPr>
              <a:xfrm>
                <a:off x="72583" y="258562"/>
                <a:ext cx="3826274" cy="2231736"/>
              </a:xfrm>
              <a:custGeom>
                <a:avLst/>
                <a:gdLst/>
                <a:ahLst/>
                <a:cxnLst/>
                <a:rect l="l" t="t" r="r" b="b"/>
                <a:pathLst>
                  <a:path w="3874119" h="2167467">
                    <a:moveTo>
                      <a:pt x="24104" y="0"/>
                    </a:moveTo>
                    <a:lnTo>
                      <a:pt x="3850015" y="0"/>
                    </a:lnTo>
                    <a:cubicBezTo>
                      <a:pt x="3856408" y="0"/>
                      <a:pt x="3862539" y="2540"/>
                      <a:pt x="3867059" y="7060"/>
                    </a:cubicBezTo>
                    <a:cubicBezTo>
                      <a:pt x="3871580" y="11580"/>
                      <a:pt x="3874119" y="17711"/>
                      <a:pt x="3874119" y="24104"/>
                    </a:cubicBezTo>
                    <a:lnTo>
                      <a:pt x="3874119" y="2143363"/>
                    </a:lnTo>
                    <a:cubicBezTo>
                      <a:pt x="3874119" y="2149755"/>
                      <a:pt x="3871580" y="2155886"/>
                      <a:pt x="3867059" y="2160407"/>
                    </a:cubicBezTo>
                    <a:cubicBezTo>
                      <a:pt x="3862539" y="2164927"/>
                      <a:pt x="3856408" y="2167467"/>
                      <a:pt x="3850015" y="2167467"/>
                    </a:cubicBezTo>
                    <a:lnTo>
                      <a:pt x="24104" y="2167467"/>
                    </a:lnTo>
                    <a:cubicBezTo>
                      <a:pt x="17711" y="2167467"/>
                      <a:pt x="11580" y="2164927"/>
                      <a:pt x="7060" y="2160407"/>
                    </a:cubicBezTo>
                    <a:cubicBezTo>
                      <a:pt x="2540" y="2155886"/>
                      <a:pt x="0" y="2149755"/>
                      <a:pt x="0" y="2143363"/>
                    </a:cubicBezTo>
                    <a:lnTo>
                      <a:pt x="0" y="24104"/>
                    </a:lnTo>
                    <a:cubicBezTo>
                      <a:pt x="0" y="17711"/>
                      <a:pt x="2540" y="11580"/>
                      <a:pt x="7060" y="7060"/>
                    </a:cubicBezTo>
                    <a:cubicBezTo>
                      <a:pt x="11580" y="2540"/>
                      <a:pt x="17711" y="0"/>
                      <a:pt x="24104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xmlns="" id="{B3493B68-F81C-5C6D-19B1-ABDB852457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74119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defTabSz="609585">
                  <a:lnSpc>
                    <a:spcPts val="1773"/>
                  </a:lnSpc>
                </a:pPr>
                <a:endParaRPr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39092416-CD4C-0F9D-805A-C875EC447185}"/>
                </a:ext>
              </a:extLst>
            </p:cNvPr>
            <p:cNvSpPr/>
            <p:nvPr/>
          </p:nvSpPr>
          <p:spPr>
            <a:xfrm>
              <a:off x="176112" y="2598183"/>
              <a:ext cx="982284" cy="10914259"/>
            </a:xfrm>
            <a:custGeom>
              <a:avLst/>
              <a:gdLst/>
              <a:ahLst/>
              <a:cxnLst/>
              <a:rect l="l" t="t" r="r" b="b"/>
              <a:pathLst>
                <a:path w="982283" h="10914259">
                  <a:moveTo>
                    <a:pt x="0" y="0"/>
                  </a:moveTo>
                  <a:lnTo>
                    <a:pt x="982283" y="0"/>
                  </a:lnTo>
                  <a:lnTo>
                    <a:pt x="982283" y="10914259"/>
                  </a:lnTo>
                  <a:lnTo>
                    <a:pt x="0" y="10914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5FE509E-2B4E-763A-A443-A676997AD948}"/>
              </a:ext>
            </a:extLst>
          </p:cNvPr>
          <p:cNvGrpSpPr/>
          <p:nvPr/>
        </p:nvGrpSpPr>
        <p:grpSpPr>
          <a:xfrm>
            <a:off x="748650" y="2333295"/>
            <a:ext cx="2145245" cy="2093622"/>
            <a:chOff x="5211627" y="2877068"/>
            <a:chExt cx="2001581" cy="2029188"/>
          </a:xfrm>
        </p:grpSpPr>
        <p:grpSp>
          <p:nvGrpSpPr>
            <p:cNvPr id="50" name="Group 10">
              <a:extLst>
                <a:ext uri="{FF2B5EF4-FFF2-40B4-BE49-F238E27FC236}">
                  <a16:creationId xmlns:a16="http://schemas.microsoft.com/office/drawing/2014/main" xmlns="" id="{624239F4-323F-11A2-3879-2C3D31DF1A25}"/>
                </a:ext>
              </a:extLst>
            </p:cNvPr>
            <p:cNvGrpSpPr/>
            <p:nvPr/>
          </p:nvGrpSpPr>
          <p:grpSpPr>
            <a:xfrm>
              <a:off x="5211627" y="2877068"/>
              <a:ext cx="2001581" cy="2029188"/>
              <a:chOff x="0" y="0"/>
              <a:chExt cx="3327220" cy="3373113"/>
            </a:xfrm>
          </p:grpSpPr>
          <p:sp>
            <p:nvSpPr>
              <p:cNvPr id="64" name="Freeform 11">
                <a:extLst>
                  <a:ext uri="{FF2B5EF4-FFF2-40B4-BE49-F238E27FC236}">
                    <a16:creationId xmlns:a16="http://schemas.microsoft.com/office/drawing/2014/main" xmlns="" id="{BB697F14-DF15-86AF-8511-D59DA2787B17}"/>
                  </a:ext>
                </a:extLst>
              </p:cNvPr>
              <p:cNvSpPr/>
              <p:nvPr/>
            </p:nvSpPr>
            <p:spPr>
              <a:xfrm>
                <a:off x="0" y="0"/>
                <a:ext cx="3327220" cy="3373113"/>
              </a:xfrm>
              <a:custGeom>
                <a:avLst/>
                <a:gdLst/>
                <a:ahLst/>
                <a:cxnLst/>
                <a:rect l="l" t="t" r="r" b="b"/>
                <a:pathLst>
                  <a:path w="3327220" h="3373113">
                    <a:moveTo>
                      <a:pt x="0" y="0"/>
                    </a:moveTo>
                    <a:lnTo>
                      <a:pt x="3327220" y="0"/>
                    </a:lnTo>
                    <a:lnTo>
                      <a:pt x="3327220" y="3373113"/>
                    </a:lnTo>
                    <a:lnTo>
                      <a:pt x="0" y="33731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 l="-25973" t="-25621" r="-26662" b="-24937"/>
                </a:stretch>
              </a:blipFill>
            </p:spPr>
            <p:txBody>
              <a:bodyPr/>
              <a:lstStyle/>
              <a:p>
                <a:pPr defTabSz="914377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xmlns="" id="{9215D44A-B662-D8F7-F6B3-B97A99740E32}"/>
                  </a:ext>
                </a:extLst>
              </p:cNvPr>
              <p:cNvSpPr/>
              <p:nvPr/>
            </p:nvSpPr>
            <p:spPr>
              <a:xfrm>
                <a:off x="204631" y="207454"/>
                <a:ext cx="2917957" cy="2958205"/>
              </a:xfrm>
              <a:custGeom>
                <a:avLst/>
                <a:gdLst/>
                <a:ahLst/>
                <a:cxnLst/>
                <a:rect l="l" t="t" r="r" b="b"/>
                <a:pathLst>
                  <a:path w="2917957" h="2958205">
                    <a:moveTo>
                      <a:pt x="0" y="0"/>
                    </a:moveTo>
                    <a:lnTo>
                      <a:pt x="2917957" y="0"/>
                    </a:lnTo>
                    <a:lnTo>
                      <a:pt x="2917957" y="2958205"/>
                    </a:lnTo>
                    <a:lnTo>
                      <a:pt x="0" y="29582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 l="-25973" t="-25621" r="-26662" b="-24937"/>
                </a:stretch>
              </a:blipFill>
            </p:spPr>
            <p:txBody>
              <a:bodyPr/>
              <a:lstStyle/>
              <a:p>
                <a:pPr defTabSz="914377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6E1AEED-E17A-6FDD-8CF8-A6C440948334}"/>
                </a:ext>
              </a:extLst>
            </p:cNvPr>
            <p:cNvSpPr txBox="1"/>
            <p:nvPr/>
          </p:nvSpPr>
          <p:spPr>
            <a:xfrm>
              <a:off x="5399693" y="3513859"/>
              <a:ext cx="1610697" cy="1163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24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Lưu ý</a:t>
              </a:r>
              <a:endParaRPr lang="vi-VN" sz="3733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algn="ctr" defTabSz="914424">
                <a:defRPr/>
              </a:pPr>
              <a:endParaRPr lang="en-US" sz="3467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7" name="Google Shape;1778;p26">
            <a:extLst>
              <a:ext uri="{FF2B5EF4-FFF2-40B4-BE49-F238E27FC236}">
                <a16:creationId xmlns:a16="http://schemas.microsoft.com/office/drawing/2014/main" xmlns="" id="{13B0EB93-0A68-0F31-6ABC-115B2BDE31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13369" y="1345032"/>
            <a:ext cx="1225689" cy="1313908"/>
          </a:xfrm>
          <a:prstGeom prst="bentConnector2">
            <a:avLst/>
          </a:prstGeom>
          <a:noFill/>
          <a:ln w="38100" cap="flat" cmpd="sng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69" name="Google Shape;1779;p26">
            <a:extLst>
              <a:ext uri="{FF2B5EF4-FFF2-40B4-BE49-F238E27FC236}">
                <a16:creationId xmlns:a16="http://schemas.microsoft.com/office/drawing/2014/main" xmlns="" id="{21663CC4-F5B2-E920-5321-081689EF0153}"/>
              </a:ext>
            </a:extLst>
          </p:cNvPr>
          <p:cNvSpPr>
            <a:spLocks/>
          </p:cNvSpPr>
          <p:nvPr/>
        </p:nvSpPr>
        <p:spPr>
          <a:xfrm>
            <a:off x="3039058" y="870898"/>
            <a:ext cx="1159415" cy="1190068"/>
          </a:xfrm>
          <a:prstGeom prst="ellipse">
            <a:avLst/>
          </a:prstGeom>
          <a:solidFill>
            <a:srgbClr val="99FF66"/>
          </a:solidFill>
          <a:ln w="381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92">
              <a:defRPr/>
            </a:pPr>
            <a:r>
              <a:rPr lang="en-US" sz="2667" b="1" kern="0" dirty="0">
                <a:solidFill>
                  <a:sysClr val="windowText" lastClr="000000"/>
                </a:solidFill>
                <a:latin typeface="Montserrat" panose="00000500000000000000" pitchFamily="2" charset="-93"/>
              </a:rPr>
              <a:t>  </a:t>
            </a:r>
            <a:r>
              <a:rPr lang="en-US" sz="3733" b="1" kern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67" b="1" kern="0" dirty="0">
                <a:solidFill>
                  <a:sysClr val="windowText" lastClr="000000"/>
                </a:solidFill>
                <a:latin typeface="Montserrat" panose="00000500000000000000" pitchFamily="2" charset="-93"/>
              </a:rPr>
              <a:t> </a:t>
            </a:r>
            <a:endParaRPr sz="2667" b="1" kern="0" dirty="0">
              <a:solidFill>
                <a:sysClr val="windowText" lastClr="000000"/>
              </a:solidFill>
              <a:latin typeface="Montserrat" panose="00000500000000000000" pitchFamily="2" charset="-93"/>
            </a:endParaRPr>
          </a:p>
        </p:txBody>
      </p:sp>
      <p:cxnSp>
        <p:nvCxnSpPr>
          <p:cNvPr id="70" name="Google Shape;1780;p26">
            <a:extLst>
              <a:ext uri="{FF2B5EF4-FFF2-40B4-BE49-F238E27FC236}">
                <a16:creationId xmlns:a16="http://schemas.microsoft.com/office/drawing/2014/main" xmlns="" id="{124514C8-BFFE-97DF-4D74-8268805AD9A7}"/>
              </a:ext>
            </a:extLst>
          </p:cNvPr>
          <p:cNvCxnSpPr>
            <a:cxnSpLocks/>
          </p:cNvCxnSpPr>
          <p:nvPr/>
        </p:nvCxnSpPr>
        <p:spPr>
          <a:xfrm flipV="1">
            <a:off x="4241729" y="1363100"/>
            <a:ext cx="684491" cy="1150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72" name="Google Shape;1777;p26">
            <a:extLst>
              <a:ext uri="{FF2B5EF4-FFF2-40B4-BE49-F238E27FC236}">
                <a16:creationId xmlns:a16="http://schemas.microsoft.com/office/drawing/2014/main" xmlns="" id="{A38750AE-0F9A-E4D3-41DD-E92A06EB0F1C}"/>
              </a:ext>
            </a:extLst>
          </p:cNvPr>
          <p:cNvSpPr>
            <a:spLocks/>
          </p:cNvSpPr>
          <p:nvPr/>
        </p:nvSpPr>
        <p:spPr>
          <a:xfrm>
            <a:off x="5070581" y="820991"/>
            <a:ext cx="6800398" cy="2296762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85">
              <a:lnSpc>
                <a:spcPct val="130000"/>
              </a:lnSpc>
            </a:pP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uli Bold"/>
              <a:cs typeface="Arial" panose="020B0604020202020204" pitchFamily="34" charset="0"/>
              <a:sym typeface="Muli Bold"/>
            </a:endParaRPr>
          </a:p>
        </p:txBody>
      </p:sp>
      <p:cxnSp>
        <p:nvCxnSpPr>
          <p:cNvPr id="73" name="Google Shape;1790;p26">
            <a:extLst>
              <a:ext uri="{FF2B5EF4-FFF2-40B4-BE49-F238E27FC236}">
                <a16:creationId xmlns:a16="http://schemas.microsoft.com/office/drawing/2014/main" xmlns="" id="{22B59CE0-9C41-9D57-5C64-1C9AA54AAB0E}"/>
              </a:ext>
            </a:extLst>
          </p:cNvPr>
          <p:cNvCxnSpPr>
            <a:cxnSpLocks/>
          </p:cNvCxnSpPr>
          <p:nvPr/>
        </p:nvCxnSpPr>
        <p:spPr>
          <a:xfrm rot="10800000">
            <a:off x="1750799" y="4212684"/>
            <a:ext cx="1156252" cy="876763"/>
          </a:xfrm>
          <a:prstGeom prst="bentConnector2">
            <a:avLst/>
          </a:prstGeom>
          <a:noFill/>
          <a:ln w="38100" cap="flat" cmpd="sng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81" name="Google Shape;1791;p26">
            <a:extLst>
              <a:ext uri="{FF2B5EF4-FFF2-40B4-BE49-F238E27FC236}">
                <a16:creationId xmlns:a16="http://schemas.microsoft.com/office/drawing/2014/main" xmlns="" id="{F6056549-8BA5-DDE4-EDD3-108C45A01433}"/>
              </a:ext>
            </a:extLst>
          </p:cNvPr>
          <p:cNvSpPr>
            <a:spLocks/>
          </p:cNvSpPr>
          <p:nvPr/>
        </p:nvSpPr>
        <p:spPr>
          <a:xfrm>
            <a:off x="2905899" y="4363769"/>
            <a:ext cx="1196493" cy="127063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 cap="flat" cmpd="sng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92">
              <a:defRPr/>
            </a:pPr>
            <a:r>
              <a:rPr lang="en-US" sz="2667" b="1" kern="0" dirty="0">
                <a:solidFill>
                  <a:sysClr val="windowText" lastClr="000000"/>
                </a:solidFill>
                <a:latin typeface="Montserrat" panose="00000500000000000000" pitchFamily="2" charset="-93"/>
              </a:rPr>
              <a:t>  </a:t>
            </a:r>
            <a:r>
              <a:rPr lang="en-US" sz="3733" b="1" kern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3733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Google Shape;1792;p26">
            <a:extLst>
              <a:ext uri="{FF2B5EF4-FFF2-40B4-BE49-F238E27FC236}">
                <a16:creationId xmlns:a16="http://schemas.microsoft.com/office/drawing/2014/main" xmlns="" id="{946B14EB-30BC-64C0-0F8A-D9E1A0296A52}"/>
              </a:ext>
            </a:extLst>
          </p:cNvPr>
          <p:cNvCxnSpPr>
            <a:cxnSpLocks/>
          </p:cNvCxnSpPr>
          <p:nvPr/>
        </p:nvCxnSpPr>
        <p:spPr>
          <a:xfrm>
            <a:off x="4198472" y="5082927"/>
            <a:ext cx="829579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84" name="Google Shape;1789;p26">
            <a:extLst>
              <a:ext uri="{FF2B5EF4-FFF2-40B4-BE49-F238E27FC236}">
                <a16:creationId xmlns:a16="http://schemas.microsoft.com/office/drawing/2014/main" xmlns="" id="{ACC2C7F8-8BB1-897D-E0F7-DB7FFDDA3905}"/>
              </a:ext>
            </a:extLst>
          </p:cNvPr>
          <p:cNvSpPr>
            <a:spLocks/>
          </p:cNvSpPr>
          <p:nvPr/>
        </p:nvSpPr>
        <p:spPr>
          <a:xfrm>
            <a:off x="5036829" y="3614946"/>
            <a:ext cx="6834150" cy="2260751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966" lvl="1" defTabSz="609585">
              <a:lnSpc>
                <a:spcPct val="110000"/>
              </a:lnSpc>
            </a:pPr>
            <a:endParaRPr lang="en-US" sz="2933" b="1" spc="-67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997F7B2-1DAB-F374-0E26-0AD5EB4B2895}"/>
              </a:ext>
            </a:extLst>
          </p:cNvPr>
          <p:cNvSpPr txBox="1"/>
          <p:nvPr/>
        </p:nvSpPr>
        <p:spPr>
          <a:xfrm>
            <a:off x="5221667" y="851662"/>
            <a:ext cx="64644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Các nhóm tự đặt tên cho nhóm mình. Sau đó lựa chọn một cảnh quan thiên nhiên ở gần trường học hay gần nơi sinh sống để tiện cho việc thực hiện khảo sát.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4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B02E6E4-D56C-9D8C-424E-2EA5AF51341D}"/>
              </a:ext>
            </a:extLst>
          </p:cNvPr>
          <p:cNvSpPr txBox="1"/>
          <p:nvPr/>
        </p:nvSpPr>
        <p:spPr>
          <a:xfrm>
            <a:off x="4960080" y="3769573"/>
            <a:ext cx="6791307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966" lvl="1" algn="just" defTabSz="609585">
              <a:lnSpc>
                <a:spcPct val="110000"/>
              </a:lnSpc>
            </a:pP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Các nhóm trình bày phiếu khảo sát của nhóm mình sao cho khoa học và phân công nhiệm </a:t>
            </a:r>
            <a:r>
              <a:rPr lang="nl-NL" sz="2800" b="1">
                <a:latin typeface="Arial" panose="020B0604020202020204" pitchFamily="34" charset="0"/>
                <a:cs typeface="Arial" panose="020B0604020202020204" pitchFamily="34" charset="0"/>
              </a:rPr>
              <a:t>vụ phù hợp với 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từng thành viên.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27472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  <p:bldP spid="81" grpId="0" animBg="1"/>
      <p:bldP spid="84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58" descr="Ảnh có chứa đồ chơi, đồ họa véc-tơ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12" y="3952462"/>
            <a:ext cx="4575827" cy="2755115"/>
          </a:xfrm>
          <a:prstGeom prst="rect">
            <a:avLst/>
          </a:prstGeom>
        </p:spPr>
      </p:pic>
      <p:pic>
        <p:nvPicPr>
          <p:cNvPr id="2" name="Em Yêu Thiên Nhiên - YouTube">
            <a:hlinkClick r:id="" action="ppaction://media"/>
            <a:extLst>
              <a:ext uri="{FF2B5EF4-FFF2-40B4-BE49-F238E27FC236}">
                <a16:creationId xmlns:a16="http://schemas.microsoft.com/office/drawing/2014/main" xmlns="" id="{7DD57733-DBEE-0736-92FD-6ABA44348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70" y="595571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694FC4-EB02-9DBE-07C2-F18D9EA05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9CD7F-C2F6-263F-B1E9-D9B56F15E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51CC9F-57EB-2906-AACC-7CF98F254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D1C3F7C-C87B-B70D-669D-D92C0B022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05C337-7BA4-787B-143A-DDFA9F697327}"/>
              </a:ext>
            </a:extLst>
          </p:cNvPr>
          <p:cNvSpPr txBox="1"/>
          <p:nvPr/>
        </p:nvSpPr>
        <p:spPr>
          <a:xfrm>
            <a:off x="0" y="29202"/>
            <a:ext cx="12192000" cy="1464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 động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 hoạch khảo sát thực trạng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địa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8DA300-7ED3-D3D3-75C9-6DDDF8FC3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773827"/>
            <a:ext cx="5084923" cy="4069477"/>
          </a:xfrm>
          <a:prstGeom prst="rect">
            <a:avLst/>
          </a:prstGeom>
        </p:spPr>
      </p:pic>
      <p:pic>
        <p:nvPicPr>
          <p:cNvPr id="6" name="Picture 4" descr="Cute boy cartoon Images | Free Vectors, Stock Photos &amp; PSD">
            <a:extLst>
              <a:ext uri="{FF2B5EF4-FFF2-40B4-BE49-F238E27FC236}">
                <a16:creationId xmlns:a16="http://schemas.microsoft.com/office/drawing/2014/main" xmlns="" id="{2B3D6AD0-E699-7C46-D2D2-230C143E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8" b="90972" l="10000" r="90000">
                        <a14:foregroundMark x1="43056" y1="71875" x2="53333" y2="71875"/>
                        <a14:foregroundMark x1="47500" y1="67361" x2="39722" y2="72569"/>
                        <a14:foregroundMark x1="46944" y1="91319" x2="46944" y2="91319"/>
                        <a14:foregroundMark x1="54167" y1="90972" x2="54167" y2="90972"/>
                        <a14:foregroundMark x1="42222" y1="10417" x2="54167" y2="11458"/>
                        <a14:foregroundMark x1="46944" y1="9028" x2="46944" y2="9028"/>
                        <a14:backgroundMark x1="27500" y1="15278" x2="16667" y2="27083"/>
                        <a14:backgroundMark x1="16667" y1="27083" x2="15278" y2="40278"/>
                        <a14:backgroundMark x1="76111" y1="31250" x2="78889" y2="46528"/>
                        <a14:backgroundMark x1="69444" y1="16319" x2="75556" y2="45486"/>
                        <a14:backgroundMark x1="75556" y1="45486" x2="74722" y2="54861"/>
                        <a14:backgroundMark x1="78889" y1="20486" x2="92500" y2="52431"/>
                        <a14:backgroundMark x1="92500" y1="52431" x2="92778" y2="54167"/>
                        <a14:backgroundMark x1="79444" y1="35764" x2="82222" y2="78819"/>
                        <a14:backgroundMark x1="75833" y1="53819" x2="71944" y2="87153"/>
                        <a14:backgroundMark x1="68056" y1="51736" x2="67222" y2="95486"/>
                        <a14:backgroundMark x1="67222" y1="95486" x2="67778" y2="96528"/>
                        <a14:backgroundMark x1="61944" y1="61458" x2="65278" y2="79167"/>
                        <a14:backgroundMark x1="19167" y1="56944" x2="28611" y2="88542"/>
                        <a14:backgroundMark x1="13333" y1="38542" x2="17500" y2="62847"/>
                        <a14:backgroundMark x1="25278" y1="73264" x2="32778" y2="80556"/>
                        <a14:backgroundMark x1="30000" y1="69444" x2="35000" y2="72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01" y="3078844"/>
            <a:ext cx="5262253" cy="38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74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31" y="5048920"/>
            <a:ext cx="3145276" cy="16498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1" y="4164735"/>
            <a:ext cx="5182464" cy="282979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68980" cy="23244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51" y="55837"/>
            <a:ext cx="2033919" cy="1562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5521" y="260649"/>
            <a:ext cx="8193735" cy="3885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an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1193</TotalTime>
  <Words>228</Words>
  <Application>Microsoft Office PowerPoint</Application>
  <PresentationFormat>Custom</PresentationFormat>
  <Paragraphs>25</Paragraphs>
  <Slides>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Custom Design</vt:lpstr>
      <vt:lpstr>1_Custom Design</vt:lpstr>
      <vt:lpstr>2_Office Theme</vt:lpstr>
      <vt:lpstr>2_Custom Design</vt:lpstr>
      <vt:lpstr>3_Office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HP</cp:lastModifiedBy>
  <cp:revision>106</cp:revision>
  <dcterms:created xsi:type="dcterms:W3CDTF">2023-07-13T08:36:00Z</dcterms:created>
  <dcterms:modified xsi:type="dcterms:W3CDTF">2026-04-24T02:28:59Z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111C743FC5D746D8AA2F6E4C98319F54_12</vt:lpwstr>
  </property>
  <property fmtid="{D5CDD505-2E9C-101B-9397-08002B2CF9AE}" pid="3" name="KSOProductBuildVer">
    <vt:lpwstr>1033-12.2.0.20782</vt:lpwstr>
  </property>
</Properties>
</file>