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96" r:id="rId2"/>
    <p:sldId id="431" r:id="rId3"/>
    <p:sldId id="427" r:id="rId4"/>
    <p:sldId id="286" r:id="rId5"/>
    <p:sldId id="439" r:id="rId6"/>
    <p:sldId id="258" r:id="rId7"/>
    <p:sldId id="432" r:id="rId8"/>
    <p:sldId id="256" r:id="rId9"/>
    <p:sldId id="436" r:id="rId10"/>
    <p:sldId id="257" r:id="rId11"/>
    <p:sldId id="259" r:id="rId12"/>
    <p:sldId id="261" r:id="rId13"/>
    <p:sldId id="262" r:id="rId14"/>
    <p:sldId id="438" r:id="rId15"/>
    <p:sldId id="437" r:id="rId16"/>
    <p:sldId id="435" r:id="rId17"/>
    <p:sldId id="433" r:id="rId18"/>
    <p:sldId id="260" r:id="rId19"/>
    <p:sldId id="4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5" autoAdjust="0"/>
    <p:restoredTop sz="94660"/>
  </p:normalViewPr>
  <p:slideViewPr>
    <p:cSldViewPr snapToGrid="0">
      <p:cViewPr varScale="1">
        <p:scale>
          <a:sx n="93" d="100"/>
          <a:sy n="93" d="100"/>
        </p:scale>
        <p:origin x="32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75D69-ACF0-41AA-BFDA-EACBD03B59D1}" type="datetimeFigureOut">
              <a:rPr lang="en-US" smtClean="0"/>
              <a:t>12/27/2025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DEFA6-A2D1-447B-B21F-B2B054322BF3}" type="slidenum">
              <a:rPr lang="en-US" smtClean="0"/>
              <a:t>‹#›</a:t>
            </a:fld>
            <a:endParaRPr lang="en-US"/>
          </a:p>
        </p:txBody>
      </p:sp>
    </p:spTree>
    <p:extLst>
      <p:ext uri="{BB962C8B-B14F-4D97-AF65-F5344CB8AC3E}">
        <p14:creationId xmlns:p14="http://schemas.microsoft.com/office/powerpoint/2010/main" val="2881219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B31A-D7B2-3471-2C06-8E2EB7DFC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C0305-644E-53AA-28C8-79FACF97C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772EEE-B737-49B4-E4AB-86EDF54BEFD0}"/>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3F9F2D08-F4BB-A1E6-76C7-A8705B7E7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F0E17-3C8C-444D-3615-B8B9403612C2}"/>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261181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13AB-DC92-2F14-EA52-DC6EDBD6D6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DDADF1-B888-748B-E584-84954A235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F5AE3-DBB0-87DC-68BC-097CC1CA706B}"/>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6B921972-F57B-C433-E533-E3B2BA08D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C9AD2-9B8E-EC52-9FDC-5CBC448D0752}"/>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2349557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3E239-5EB9-BF5E-914E-5A2592579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981D8B-1A39-EAEC-154A-65BF49CCB1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7BC72-FBD2-38F2-439C-BB30512B76AE}"/>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1FB65A00-8B1C-E261-87B9-B54840BC6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36430-3D3E-0C59-1A0F-2E920A3A95FC}"/>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73397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9B94-FF06-ECE5-273E-7CDB8B643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4AD19-5142-288D-67BE-C69C5C101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4DC8E-F98C-7594-4727-20C86E5453DD}"/>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09FAD351-098D-55B6-C8F6-AA33B6582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125E6-333A-AB90-97DB-B0BB82743674}"/>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214272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4E93-CF75-FBB6-E911-B4E7378861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D1D75-7806-96EE-2544-A9F5885C2F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ABBB71-CD90-BAD6-41AD-32E38EE475BE}"/>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BEDD2944-B85B-775F-6C00-6AC080883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87C1-D30B-574E-EA73-0D0453676C41}"/>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93321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6E86-1863-474E-74BE-1C3A642B0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4B31B3-F0DF-E38C-614A-7394259D8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21B8F-844B-A4F9-B2BC-D861C35405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99D12-A771-4675-E301-627A39FB9921}"/>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6" name="Footer Placeholder 5">
            <a:extLst>
              <a:ext uri="{FF2B5EF4-FFF2-40B4-BE49-F238E27FC236}">
                <a16:creationId xmlns:a16="http://schemas.microsoft.com/office/drawing/2014/main" id="{E354050D-B8B0-FAD1-180E-5EAC9DB2A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7E5CE-2F30-9991-A1C3-6CDFD594DC1F}"/>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41580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CBFE-6563-D1C8-FB74-1BB78A389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0356E-6809-1A3A-5A51-91640C7C3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8B1EC7-7137-B224-FAA5-E10FB58B2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EAE28-9959-5EEA-3452-B310A3F27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9F1A5C-73B8-1B32-B4E5-5CC974A60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DD3E0B-E03D-A968-48E9-FAE3BB9102B2}"/>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8" name="Footer Placeholder 7">
            <a:extLst>
              <a:ext uri="{FF2B5EF4-FFF2-40B4-BE49-F238E27FC236}">
                <a16:creationId xmlns:a16="http://schemas.microsoft.com/office/drawing/2014/main" id="{4E7EDAFC-9465-3BCE-4C43-F455BDFF6C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6E6623-BAAD-C8CA-5DB4-1C1E4063E0A6}"/>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195832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30D6-72FF-94DD-176F-C316D499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EC7770-1F6F-B459-E232-16D2F96EF5C7}"/>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4" name="Footer Placeholder 3">
            <a:extLst>
              <a:ext uri="{FF2B5EF4-FFF2-40B4-BE49-F238E27FC236}">
                <a16:creationId xmlns:a16="http://schemas.microsoft.com/office/drawing/2014/main" id="{18FA5195-4FF2-A3D1-9E1D-ADBBA4DB2E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B2B539-54E5-B26D-2390-39E38C0226A2}"/>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87482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78E62-7E93-507D-1536-E4346457354C}"/>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3" name="Footer Placeholder 2">
            <a:extLst>
              <a:ext uri="{FF2B5EF4-FFF2-40B4-BE49-F238E27FC236}">
                <a16:creationId xmlns:a16="http://schemas.microsoft.com/office/drawing/2014/main" id="{DCBB0C64-AE89-AEB7-7006-7DD16C917B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97BD6E-B771-69B0-4C40-6EEEC7246815}"/>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399123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B920-2CAB-9494-64F3-DC9F399B2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55D39F-99FD-C9F2-5E26-58EE6B32F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86158-B0D1-69F2-74AF-F1963C635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0A658-4372-58C4-5CC9-421E56E6C1CD}"/>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6" name="Footer Placeholder 5">
            <a:extLst>
              <a:ext uri="{FF2B5EF4-FFF2-40B4-BE49-F238E27FC236}">
                <a16:creationId xmlns:a16="http://schemas.microsoft.com/office/drawing/2014/main" id="{1D74EBBD-7662-92B5-F060-7B9BE0497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29717-471A-C86B-1971-B0A557E9F8A9}"/>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345073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4B3-0B30-24D0-7AFC-AD82B6C8F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A4A358-E0F9-2560-9BD0-1E460A74A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D086C0-B18D-8A7A-B116-7DFCEE1B0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EADA9-2875-8451-AE8C-B20457CF630C}"/>
              </a:ext>
            </a:extLst>
          </p:cNvPr>
          <p:cNvSpPr>
            <a:spLocks noGrp="1"/>
          </p:cNvSpPr>
          <p:nvPr>
            <p:ph type="dt" sz="half" idx="10"/>
          </p:nvPr>
        </p:nvSpPr>
        <p:spPr/>
        <p:txBody>
          <a:bodyPr/>
          <a:lstStyle/>
          <a:p>
            <a:fld id="{9256778D-E616-4D97-9F83-4E2F5B72C0C8}" type="datetimeFigureOut">
              <a:rPr lang="en-US" smtClean="0"/>
              <a:t>12/27/2025</a:t>
            </a:fld>
            <a:endParaRPr lang="en-US"/>
          </a:p>
        </p:txBody>
      </p:sp>
      <p:sp>
        <p:nvSpPr>
          <p:cNvPr id="6" name="Footer Placeholder 5">
            <a:extLst>
              <a:ext uri="{FF2B5EF4-FFF2-40B4-BE49-F238E27FC236}">
                <a16:creationId xmlns:a16="http://schemas.microsoft.com/office/drawing/2014/main" id="{90555F70-E528-1738-E180-A710AF25E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3CA88-76C5-826B-A4D7-D51C23CF9F05}"/>
              </a:ext>
            </a:extLst>
          </p:cNvPr>
          <p:cNvSpPr>
            <a:spLocks noGrp="1"/>
          </p:cNvSpPr>
          <p:nvPr>
            <p:ph type="sldNum" sz="quarter" idx="12"/>
          </p:nvPr>
        </p:nvSpPr>
        <p:spPr/>
        <p:txBody>
          <a:bodyPr/>
          <a:lstStyle/>
          <a:p>
            <a:fld id="{43F6A6CA-562C-4DEA-8A81-E4BEAEC65265}" type="slidenum">
              <a:rPr lang="en-US" smtClean="0"/>
              <a:t>‹#›</a:t>
            </a:fld>
            <a:endParaRPr lang="en-US"/>
          </a:p>
        </p:txBody>
      </p:sp>
    </p:spTree>
    <p:extLst>
      <p:ext uri="{BB962C8B-B14F-4D97-AF65-F5344CB8AC3E}">
        <p14:creationId xmlns:p14="http://schemas.microsoft.com/office/powerpoint/2010/main" val="337148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BA873-FE3F-3D18-A68A-0BCB263D5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FEF5D-B04C-8D1B-EAE6-7BB8E5EC4B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16189-5147-CB4E-C637-0A049CBC54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56778D-E616-4D97-9F83-4E2F5B72C0C8}" type="datetimeFigureOut">
              <a:rPr lang="en-US" smtClean="0"/>
              <a:t>12/27/2025</a:t>
            </a:fld>
            <a:endParaRPr lang="en-US"/>
          </a:p>
        </p:txBody>
      </p:sp>
      <p:sp>
        <p:nvSpPr>
          <p:cNvPr id="5" name="Footer Placeholder 4">
            <a:extLst>
              <a:ext uri="{FF2B5EF4-FFF2-40B4-BE49-F238E27FC236}">
                <a16:creationId xmlns:a16="http://schemas.microsoft.com/office/drawing/2014/main" id="{6EDC1299-AE7E-5B8E-A815-AD4E3D59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BA8396-1458-BC49-C189-85314A6DD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F6A6CA-562C-4DEA-8A81-E4BEAEC65265}" type="slidenum">
              <a:rPr lang="en-US" smtClean="0"/>
              <a:t>‹#›</a:t>
            </a:fld>
            <a:endParaRPr lang="en-US"/>
          </a:p>
        </p:txBody>
      </p:sp>
    </p:spTree>
    <p:extLst>
      <p:ext uri="{BB962C8B-B14F-4D97-AF65-F5344CB8AC3E}">
        <p14:creationId xmlns:p14="http://schemas.microsoft.com/office/powerpoint/2010/main" val="3399679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image" Target="../media/image20.png"/><Relationship Id="rId3" Type="http://schemas.microsoft.com/office/2007/relationships/media" Target="../media/media2.mp3"/><Relationship Id="rId21" Type="http://schemas.openxmlformats.org/officeDocument/2006/relationships/image" Target="../media/image16.png"/><Relationship Id="rId7" Type="http://schemas.openxmlformats.org/officeDocument/2006/relationships/image" Target="../media/image4.gif"/><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1.wdp"/><Relationship Id="rId24" Type="http://schemas.openxmlformats.org/officeDocument/2006/relationships/image" Target="../media/image18.png"/><Relationship Id="rId5" Type="http://schemas.openxmlformats.org/officeDocument/2006/relationships/slideLayout" Target="../slideLayouts/slideLayout7.xml"/><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0.gif"/><Relationship Id="rId22" Type="http://schemas.microsoft.com/office/2007/relationships/hdphoto" Target="../media/hdphoto3.wdp"/><Relationship Id="rId27"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23.png"/><Relationship Id="rId26" Type="http://schemas.openxmlformats.org/officeDocument/2006/relationships/slide" Target="slide7.xml"/><Relationship Id="rId3" Type="http://schemas.openxmlformats.org/officeDocument/2006/relationships/audio" Target="../media/audio2.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slide" Target="slide5.xml"/><Relationship Id="rId25"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gif"/><Relationship Id="rId24" Type="http://schemas.microsoft.com/office/2007/relationships/hdphoto" Target="../media/hdphoto3.wdp"/><Relationship Id="rId5" Type="http://schemas.openxmlformats.org/officeDocument/2006/relationships/image" Target="../media/image4.gif"/><Relationship Id="rId15" Type="http://schemas.openxmlformats.org/officeDocument/2006/relationships/slide" Target="slide6.xml"/><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image" Target="../media/image29.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audio" Target="../media/audio4.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image" Target="../media/image29.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audio" Target="../media/audio4.wav"/><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386"/>
            <a:ext cx="12263718" cy="7106771"/>
          </a:xfrm>
          <a:prstGeom prst="rect">
            <a:avLst/>
          </a:prstGeom>
        </p:spPr>
      </p:pic>
      <p:sp>
        <p:nvSpPr>
          <p:cNvPr id="5" name="Rectangle 4"/>
          <p:cNvSpPr/>
          <p:nvPr/>
        </p:nvSpPr>
        <p:spPr>
          <a:xfrm>
            <a:off x="995083" y="468407"/>
            <a:ext cx="10040471" cy="5252720"/>
          </a:xfrm>
          <a:prstGeom prst="rect">
            <a:avLst/>
          </a:prstGeom>
        </p:spPr>
        <p:txBody>
          <a:bodyPr wrap="square">
            <a:spAutoFit/>
          </a:bodyPr>
          <a:lstStyle/>
          <a:p>
            <a:pPr algn="ctr" defTabSz="914446">
              <a:spcBef>
                <a:spcPts val="1349"/>
              </a:spcBef>
              <a:defRPr/>
            </a:pPr>
            <a:endParaRPr lang="en-US" sz="1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914446">
              <a:spcBef>
                <a:spcPts val="1349"/>
              </a:spcBef>
              <a:defRPr/>
            </a:pPr>
            <a:endParaRPr lang="en-US" sz="1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914446">
              <a:tabLst>
                <a:tab pos="341330" algn="l"/>
              </a:tabLst>
              <a:defRPr/>
            </a:pPr>
            <a:r>
              <a:rPr lang="en-US" sz="4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914446">
              <a:tabLst>
                <a:tab pos="341330" algn="l"/>
              </a:tabLst>
              <a:defRPr/>
            </a:pPr>
            <a:r>
              <a:rPr lang="en-US" sz="4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a:p>
            <a:pPr algn="ctr" defTabSz="914446">
              <a:spcBef>
                <a:spcPts val="1349"/>
              </a:spcBef>
              <a:tabLst>
                <a:tab pos="341330" algn="l"/>
              </a:tabLst>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tăng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cường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5A2</a:t>
            </a:r>
          </a:p>
          <a:p>
            <a:pPr algn="ctr" defTabSz="914446">
              <a:spcBef>
                <a:spcPts val="1349"/>
              </a:spcBef>
              <a:tabLst>
                <a:tab pos="341330" algn="l"/>
              </a:tabLst>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Tuần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14</a:t>
            </a:r>
          </a:p>
          <a:p>
            <a:pPr algn="just" defTabSz="914446">
              <a:defRPr/>
            </a:pPr>
            <a:endParaRPr lang="en-US" altLang="en-US" b="1" i="1" dirty="0">
              <a:solidFill>
                <a:srgbClr val="FF0066"/>
              </a:solidFill>
              <a:latin typeface="Times New Roman" pitchFamily="18" charset="0"/>
            </a:endParaRPr>
          </a:p>
          <a:p>
            <a:pPr defTabSz="914446">
              <a:defRPr/>
            </a:pPr>
            <a:r>
              <a:rPr lang="en-US" altLang="en-US" sz="3600" b="1" i="1" dirty="0" err="1">
                <a:solidFill>
                  <a:prstClr val="black"/>
                </a:solidFill>
                <a:latin typeface="Times New Roman" pitchFamily="18" charset="0"/>
              </a:rPr>
              <a:t>Giáo</a:t>
            </a:r>
            <a:r>
              <a:rPr lang="en-US" altLang="en-US" sz="3600" b="1" i="1" dirty="0">
                <a:solidFill>
                  <a:prstClr val="black"/>
                </a:solidFill>
                <a:latin typeface="Times New Roman" pitchFamily="18" charset="0"/>
              </a:rPr>
              <a:t> viên: </a:t>
            </a:r>
            <a:r>
              <a:rPr lang="en-US" altLang="en-US" sz="3600" b="1" i="1" dirty="0" err="1">
                <a:solidFill>
                  <a:prstClr val="black"/>
                </a:solidFill>
                <a:latin typeface="Times New Roman" pitchFamily="18" charset="0"/>
              </a:rPr>
              <a:t>Nguyễn</a:t>
            </a:r>
            <a:r>
              <a:rPr lang="en-US" altLang="en-US" sz="3600" b="1" i="1" dirty="0">
                <a:solidFill>
                  <a:prstClr val="black"/>
                </a:solidFill>
                <a:latin typeface="Times New Roman" pitchFamily="18" charset="0"/>
              </a:rPr>
              <a:t> </a:t>
            </a:r>
            <a:r>
              <a:rPr lang="en-US" altLang="en-US" sz="3600" b="1" i="1" dirty="0" err="1">
                <a:solidFill>
                  <a:prstClr val="black"/>
                </a:solidFill>
                <a:latin typeface="Times New Roman" pitchFamily="18" charset="0"/>
              </a:rPr>
              <a:t>Thị</a:t>
            </a:r>
            <a:r>
              <a:rPr lang="en-US" altLang="en-US" sz="3600" b="1" i="1" dirty="0">
                <a:solidFill>
                  <a:prstClr val="black"/>
                </a:solidFill>
                <a:latin typeface="Times New Roman" pitchFamily="18" charset="0"/>
              </a:rPr>
              <a:t> Thu  </a:t>
            </a:r>
            <a:r>
              <a:rPr lang="en-US" altLang="en-US" sz="3600" b="1" i="1" dirty="0" err="1">
                <a:solidFill>
                  <a:prstClr val="black"/>
                </a:solidFill>
                <a:latin typeface="Times New Roman" pitchFamily="18" charset="0"/>
              </a:rPr>
              <a:t>Hiền</a:t>
            </a:r>
            <a:endParaRPr lang="en-US" altLang="en-US" sz="3600" b="1" i="1" dirty="0">
              <a:solidFill>
                <a:prstClr val="black"/>
              </a:solidFill>
              <a:latin typeface="Times New Roman" pitchFamily="18" charset="0"/>
            </a:endParaRPr>
          </a:p>
          <a:p>
            <a:pPr defTabSz="914446">
              <a:defRPr/>
            </a:pPr>
            <a:r>
              <a:rPr lang="en-US" altLang="en-US" sz="3600" b="1" i="1" dirty="0">
                <a:solidFill>
                  <a:prstClr val="black"/>
                </a:solidFill>
                <a:latin typeface="Times New Roman" pitchFamily="18" charset="0"/>
              </a:rPr>
              <a:t> </a:t>
            </a:r>
            <a:r>
              <a:rPr lang="en-US" altLang="en-US" sz="3600" b="1" i="1" dirty="0" err="1">
                <a:solidFill>
                  <a:prstClr val="black"/>
                </a:solidFill>
                <a:latin typeface="Times New Roman" pitchFamily="18" charset="0"/>
              </a:rPr>
              <a:t>Trường</a:t>
            </a:r>
            <a:r>
              <a:rPr lang="en-US" altLang="en-US" sz="3600" b="1" i="1" dirty="0">
                <a:solidFill>
                  <a:prstClr val="black"/>
                </a:solidFill>
                <a:latin typeface="Times New Roman" pitchFamily="18" charset="0"/>
              </a:rPr>
              <a:t> : Tiểu </a:t>
            </a:r>
            <a:r>
              <a:rPr lang="en-US" altLang="en-US" sz="3600" b="1" i="1" dirty="0" err="1">
                <a:solidFill>
                  <a:prstClr val="black"/>
                </a:solidFill>
                <a:latin typeface="Times New Roman" pitchFamily="18" charset="0"/>
              </a:rPr>
              <a:t>học</a:t>
            </a:r>
            <a:r>
              <a:rPr lang="en-US" altLang="en-US" sz="3600" b="1" i="1" dirty="0">
                <a:solidFill>
                  <a:prstClr val="black"/>
                </a:solidFill>
                <a:latin typeface="Times New Roman" pitchFamily="18" charset="0"/>
              </a:rPr>
              <a:t> </a:t>
            </a:r>
            <a:r>
              <a:rPr lang="vi-VN" altLang="en-US" sz="3600" b="1" i="1" dirty="0">
                <a:solidFill>
                  <a:prstClr val="black"/>
                </a:solidFill>
                <a:latin typeface="Times New Roman" pitchFamily="18" charset="0"/>
              </a:rPr>
              <a:t>Kim </a:t>
            </a:r>
            <a:r>
              <a:rPr lang="vi-VN" altLang="en-US" sz="3600" b="1" i="1" dirty="0" err="1">
                <a:solidFill>
                  <a:prstClr val="black"/>
                </a:solidFill>
                <a:latin typeface="Times New Roman" pitchFamily="18" charset="0"/>
              </a:rPr>
              <a:t>Đồng</a:t>
            </a:r>
            <a:endParaRPr lang="en-US" altLang="en-US" sz="3600" b="1" i="1" dirty="0">
              <a:solidFill>
                <a:prstClr val="black"/>
              </a:solidFill>
              <a:latin typeface="Times New Roman" pitchFamily="18" charset="0"/>
            </a:endParaRPr>
          </a:p>
          <a:p>
            <a:pPr defTabSz="914446">
              <a:spcBef>
                <a:spcPts val="1349"/>
              </a:spcBef>
              <a:defRPr/>
            </a:pP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20818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CF1B-2774-549D-492D-4641F454918B}"/>
              </a:ext>
            </a:extLst>
          </p:cNvPr>
          <p:cNvSpPr>
            <a:spLocks noGrp="1"/>
          </p:cNvSpPr>
          <p:nvPr>
            <p:ph type="title"/>
          </p:nvPr>
        </p:nvSpPr>
        <p:spPr>
          <a:xfrm>
            <a:off x="464574" y="106821"/>
            <a:ext cx="10515600" cy="1325563"/>
          </a:xfrm>
        </p:spPr>
        <p:txBody>
          <a:bodyPr>
            <a:noAutofit/>
          </a:bodyPr>
          <a:lstStyle/>
          <a:p>
            <a:r>
              <a:rPr lang="en-US" sz="3200" dirty="0"/>
              <a:t>                </a:t>
            </a:r>
            <a:r>
              <a:rPr lang="en-US" sz="3200" dirty="0" err="1"/>
              <a:t>Viết</a:t>
            </a:r>
            <a:r>
              <a:rPr lang="en-US" sz="3200" dirty="0"/>
              <a:t> </a:t>
            </a:r>
            <a:r>
              <a:rPr lang="en-US" sz="3200" dirty="0" err="1"/>
              <a:t>tiếp</a:t>
            </a:r>
            <a:r>
              <a:rPr lang="en-US" sz="3200" dirty="0"/>
              <a:t> </a:t>
            </a:r>
            <a:r>
              <a:rPr lang="en-US" sz="3200" dirty="0" err="1"/>
              <a:t>vào</a:t>
            </a:r>
            <a:r>
              <a:rPr lang="en-US" sz="3200" dirty="0"/>
              <a:t> </a:t>
            </a:r>
            <a:r>
              <a:rPr lang="en-US" sz="3200" dirty="0" err="1"/>
              <a:t>chỗ</a:t>
            </a:r>
            <a:r>
              <a:rPr lang="en-US" sz="3200" dirty="0"/>
              <a:t> </a:t>
            </a:r>
            <a:r>
              <a:rPr lang="en-US" sz="3200" dirty="0" err="1"/>
              <a:t>chấm</a:t>
            </a:r>
            <a:r>
              <a:rPr lang="en-US" sz="3200" dirty="0"/>
              <a:t> </a:t>
            </a:r>
            <a:r>
              <a:rPr lang="en-US" sz="3200" dirty="0" err="1"/>
              <a:t>cho</a:t>
            </a:r>
            <a:r>
              <a:rPr lang="en-US" sz="3200" dirty="0"/>
              <a:t> </a:t>
            </a:r>
            <a:r>
              <a:rPr lang="en-US" sz="3200" dirty="0" err="1"/>
              <a:t>thích</a:t>
            </a:r>
            <a:r>
              <a:rPr lang="en-US" sz="3200" dirty="0"/>
              <a:t> </a:t>
            </a:r>
            <a:r>
              <a:rPr lang="en-US" sz="3200" dirty="0" err="1"/>
              <a:t>hợp</a:t>
            </a:r>
            <a:r>
              <a:rPr lang="en-US" sz="3200" dirty="0"/>
              <a:t>.</a:t>
            </a:r>
            <a:br>
              <a:rPr lang="en-US" sz="3200" dirty="0"/>
            </a:br>
            <a:r>
              <a:rPr lang="en-US" sz="3200" dirty="0"/>
              <a:t>a) Quan </a:t>
            </a:r>
            <a:r>
              <a:rPr lang="en-US" sz="3200" dirty="0" err="1"/>
              <a:t>sát</a:t>
            </a:r>
            <a:r>
              <a:rPr lang="en-US" sz="3200" dirty="0"/>
              <a:t> </a:t>
            </a:r>
            <a:r>
              <a:rPr lang="en-US" sz="3200" dirty="0" err="1"/>
              <a:t>rồi</a:t>
            </a:r>
            <a:r>
              <a:rPr lang="en-US" sz="3200" dirty="0"/>
              <a:t> </a:t>
            </a:r>
            <a:r>
              <a:rPr lang="en-US" sz="3200" dirty="0" err="1"/>
              <a:t>viết</a:t>
            </a:r>
            <a:r>
              <a:rPr lang="en-US" sz="3200" dirty="0"/>
              <a:t> </a:t>
            </a:r>
            <a:r>
              <a:rPr lang="en-US" sz="3200" dirty="0" err="1"/>
              <a:t>kết</a:t>
            </a:r>
            <a:r>
              <a:rPr lang="en-US" sz="3200" dirty="0"/>
              <a:t> </a:t>
            </a:r>
            <a:r>
              <a:rPr lang="en-US" sz="3200" dirty="0" err="1"/>
              <a:t>quả</a:t>
            </a:r>
            <a:r>
              <a:rPr lang="en-US" sz="3200" dirty="0"/>
              <a:t> </a:t>
            </a:r>
            <a:r>
              <a:rPr lang="en-US" sz="3200" dirty="0" err="1"/>
              <a:t>tính</a:t>
            </a:r>
            <a:r>
              <a:rPr lang="en-US" sz="3200" dirty="0"/>
              <a:t> chu vi </a:t>
            </a:r>
            <a:r>
              <a:rPr lang="en-US" sz="3200" dirty="0" err="1"/>
              <a:t>của</a:t>
            </a:r>
            <a:r>
              <a:rPr lang="en-US" sz="3200" dirty="0"/>
              <a:t> </a:t>
            </a:r>
            <a:r>
              <a:rPr lang="en-US" sz="3200" dirty="0" err="1"/>
              <a:t>từng</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a:t>
            </a:r>
          </a:p>
        </p:txBody>
      </p:sp>
      <p:sp>
        <p:nvSpPr>
          <p:cNvPr id="4" name="Flowchart: Process 3">
            <a:extLst>
              <a:ext uri="{FF2B5EF4-FFF2-40B4-BE49-F238E27FC236}">
                <a16:creationId xmlns:a16="http://schemas.microsoft.com/office/drawing/2014/main" id="{F938D281-9E2B-904F-1813-9645321AE596}"/>
              </a:ext>
            </a:extLst>
          </p:cNvPr>
          <p:cNvSpPr/>
          <p:nvPr/>
        </p:nvSpPr>
        <p:spPr>
          <a:xfrm>
            <a:off x="698090" y="2448233"/>
            <a:ext cx="1800000" cy="1080000"/>
          </a:xfrm>
          <a:prstGeom prst="flowChartProcess">
            <a:avLst/>
          </a:prstGeom>
          <a:solidFill>
            <a:schemeClr val="tx2">
              <a:lumMod val="10000"/>
              <a:lumOff val="9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94EF24C-FF62-0C7E-83E5-BB14A8F75855}"/>
              </a:ext>
            </a:extLst>
          </p:cNvPr>
          <p:cNvSpPr txBox="1">
            <a:spLocks/>
          </p:cNvSpPr>
          <p:nvPr/>
        </p:nvSpPr>
        <p:spPr>
          <a:xfrm>
            <a:off x="1204799" y="2094271"/>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5cm</a:t>
            </a:r>
          </a:p>
        </p:txBody>
      </p:sp>
      <p:sp>
        <p:nvSpPr>
          <p:cNvPr id="6" name="Title 1">
            <a:extLst>
              <a:ext uri="{FF2B5EF4-FFF2-40B4-BE49-F238E27FC236}">
                <a16:creationId xmlns:a16="http://schemas.microsoft.com/office/drawing/2014/main" id="{25373A83-0610-15B5-51E9-69ABB0EA4C29}"/>
              </a:ext>
            </a:extLst>
          </p:cNvPr>
          <p:cNvSpPr txBox="1">
            <a:spLocks/>
          </p:cNvSpPr>
          <p:nvPr/>
        </p:nvSpPr>
        <p:spPr>
          <a:xfrm>
            <a:off x="2444360" y="2885768"/>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3cm</a:t>
            </a:r>
          </a:p>
        </p:txBody>
      </p:sp>
      <p:sp>
        <p:nvSpPr>
          <p:cNvPr id="7" name="Isosceles Triangle 6">
            <a:extLst>
              <a:ext uri="{FF2B5EF4-FFF2-40B4-BE49-F238E27FC236}">
                <a16:creationId xmlns:a16="http://schemas.microsoft.com/office/drawing/2014/main" id="{23F7E080-F3EE-6DB4-0373-777A106AF739}"/>
              </a:ext>
            </a:extLst>
          </p:cNvPr>
          <p:cNvSpPr/>
          <p:nvPr/>
        </p:nvSpPr>
        <p:spPr>
          <a:xfrm>
            <a:off x="4441635" y="1368233"/>
            <a:ext cx="2160000" cy="2160000"/>
          </a:xfrm>
          <a:prstGeom prst="triangle">
            <a:avLst/>
          </a:prstGeom>
          <a:solidFill>
            <a:schemeClr val="tx2">
              <a:lumMod val="10000"/>
              <a:lumOff val="9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3026CCA-3427-F106-3B80-5F2A67447FAE}"/>
              </a:ext>
            </a:extLst>
          </p:cNvPr>
          <p:cNvSpPr/>
          <p:nvPr/>
        </p:nvSpPr>
        <p:spPr>
          <a:xfrm>
            <a:off x="8038471" y="1368233"/>
            <a:ext cx="2160000" cy="2160000"/>
          </a:xfrm>
          <a:prstGeom prst="flowChartConnector">
            <a:avLst/>
          </a:prstGeom>
          <a:solidFill>
            <a:schemeClr val="tx2">
              <a:lumMod val="10000"/>
              <a:lumOff val="9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A9C2387-4C7C-CB99-57AE-7660A15D18DF}"/>
              </a:ext>
            </a:extLst>
          </p:cNvPr>
          <p:cNvCxnSpPr>
            <a:endCxn id="8" idx="6"/>
          </p:cNvCxnSpPr>
          <p:nvPr/>
        </p:nvCxnSpPr>
        <p:spPr>
          <a:xfrm>
            <a:off x="9051890" y="2448233"/>
            <a:ext cx="1146581"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66BC8A5-E2AD-6CDF-BCFB-E2F6488CBF5A}"/>
              </a:ext>
            </a:extLst>
          </p:cNvPr>
          <p:cNvSpPr txBox="1">
            <a:spLocks/>
          </p:cNvSpPr>
          <p:nvPr/>
        </p:nvSpPr>
        <p:spPr>
          <a:xfrm>
            <a:off x="9231889" y="2035654"/>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3cm</a:t>
            </a:r>
          </a:p>
        </p:txBody>
      </p:sp>
      <p:sp>
        <p:nvSpPr>
          <p:cNvPr id="12" name="Title 1">
            <a:extLst>
              <a:ext uri="{FF2B5EF4-FFF2-40B4-BE49-F238E27FC236}">
                <a16:creationId xmlns:a16="http://schemas.microsoft.com/office/drawing/2014/main" id="{6517390F-D1FE-94F1-07BB-D225F9D8502D}"/>
              </a:ext>
            </a:extLst>
          </p:cNvPr>
          <p:cNvSpPr txBox="1">
            <a:spLocks/>
          </p:cNvSpPr>
          <p:nvPr/>
        </p:nvSpPr>
        <p:spPr>
          <a:xfrm>
            <a:off x="5128344" y="3429000"/>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6 cm</a:t>
            </a:r>
          </a:p>
        </p:txBody>
      </p:sp>
      <p:sp>
        <p:nvSpPr>
          <p:cNvPr id="13" name="Title 1">
            <a:extLst>
              <a:ext uri="{FF2B5EF4-FFF2-40B4-BE49-F238E27FC236}">
                <a16:creationId xmlns:a16="http://schemas.microsoft.com/office/drawing/2014/main" id="{69A485C3-7743-224D-C177-A5521B969700}"/>
              </a:ext>
            </a:extLst>
          </p:cNvPr>
          <p:cNvSpPr txBox="1">
            <a:spLocks/>
          </p:cNvSpPr>
          <p:nvPr/>
        </p:nvSpPr>
        <p:spPr>
          <a:xfrm>
            <a:off x="838200" y="382726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Chu vi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là</a:t>
            </a:r>
            <a:r>
              <a:rPr lang="en-US" sz="3200" dirty="0"/>
              <a:t>:…….</a:t>
            </a:r>
          </a:p>
          <a:p>
            <a:r>
              <a:rPr lang="en-US" sz="3200" dirty="0"/>
              <a:t>Chu vi </a:t>
            </a:r>
            <a:r>
              <a:rPr lang="en-US" sz="3200" dirty="0" err="1"/>
              <a:t>hình</a:t>
            </a:r>
            <a:r>
              <a:rPr lang="en-US" sz="3200" dirty="0"/>
              <a:t> </a:t>
            </a:r>
            <a:r>
              <a:rPr lang="en-US" sz="3200" dirty="0" err="1"/>
              <a:t>tròn</a:t>
            </a:r>
            <a:r>
              <a:rPr lang="en-US" sz="3200" dirty="0"/>
              <a:t> </a:t>
            </a:r>
            <a:r>
              <a:rPr lang="en-US" sz="3200" dirty="0" err="1"/>
              <a:t>là</a:t>
            </a:r>
            <a:r>
              <a:rPr lang="en-US" sz="3200" dirty="0"/>
              <a:t>:…….</a:t>
            </a:r>
          </a:p>
          <a:p>
            <a:r>
              <a:rPr lang="en-US" sz="3200" dirty="0"/>
              <a:t>Chu vi </a:t>
            </a:r>
            <a:r>
              <a:rPr lang="en-US" sz="3200" dirty="0" err="1"/>
              <a:t>hình</a:t>
            </a:r>
            <a:r>
              <a:rPr lang="en-US" sz="3200" dirty="0"/>
              <a:t> tam </a:t>
            </a:r>
            <a:r>
              <a:rPr lang="en-US" sz="3200" dirty="0" err="1"/>
              <a:t>giác</a:t>
            </a:r>
            <a:r>
              <a:rPr lang="en-US" sz="3200" dirty="0"/>
              <a:t> </a:t>
            </a:r>
            <a:r>
              <a:rPr lang="en-US" sz="3200" dirty="0" err="1"/>
              <a:t>là</a:t>
            </a:r>
            <a:r>
              <a:rPr lang="en-US" sz="3200" dirty="0"/>
              <a:t>:……..</a:t>
            </a:r>
          </a:p>
        </p:txBody>
      </p:sp>
      <p:sp>
        <p:nvSpPr>
          <p:cNvPr id="14" name="Title 1">
            <a:extLst>
              <a:ext uri="{FF2B5EF4-FFF2-40B4-BE49-F238E27FC236}">
                <a16:creationId xmlns:a16="http://schemas.microsoft.com/office/drawing/2014/main" id="{166D4DA7-EC14-7204-20EA-7FE9AF5B85F1}"/>
              </a:ext>
            </a:extLst>
          </p:cNvPr>
          <p:cNvSpPr txBox="1">
            <a:spLocks/>
          </p:cNvSpPr>
          <p:nvPr/>
        </p:nvSpPr>
        <p:spPr>
          <a:xfrm>
            <a:off x="464574" y="5206300"/>
            <a:ext cx="112628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b) Trong </a:t>
            </a:r>
            <a:r>
              <a:rPr lang="en-US" sz="3200" dirty="0" err="1"/>
              <a:t>ba</a:t>
            </a:r>
            <a:r>
              <a:rPr lang="en-US" sz="3200" dirty="0"/>
              <a:t> </a:t>
            </a:r>
            <a:r>
              <a:rPr lang="en-US" sz="3200" dirty="0" err="1"/>
              <a:t>hình</a:t>
            </a:r>
            <a:r>
              <a:rPr lang="en-US" sz="3200" dirty="0"/>
              <a:t> </a:t>
            </a:r>
            <a:r>
              <a:rPr lang="en-US" sz="3200" dirty="0" err="1"/>
              <a:t>trên</a:t>
            </a:r>
            <a:r>
              <a:rPr lang="en-US" sz="3200" dirty="0"/>
              <a:t>, </a:t>
            </a:r>
            <a:r>
              <a:rPr lang="en-US" sz="3200" dirty="0" err="1"/>
              <a:t>hình</a:t>
            </a:r>
            <a:r>
              <a:rPr lang="en-US" sz="3200" dirty="0"/>
              <a:t> </a:t>
            </a:r>
            <a:r>
              <a:rPr lang="en-US" sz="3200" dirty="0" err="1"/>
              <a:t>có</a:t>
            </a:r>
            <a:r>
              <a:rPr lang="en-US" sz="3200" dirty="0"/>
              <a:t> chu vi </a:t>
            </a:r>
            <a:r>
              <a:rPr lang="en-US" sz="3200" dirty="0" err="1"/>
              <a:t>bé</a:t>
            </a:r>
            <a:r>
              <a:rPr lang="en-US" sz="3200" dirty="0"/>
              <a:t> </a:t>
            </a:r>
            <a:r>
              <a:rPr lang="en-US" sz="3200" dirty="0" err="1"/>
              <a:t>nhất</a:t>
            </a:r>
            <a:r>
              <a:rPr lang="en-US" sz="3200" dirty="0"/>
              <a:t> </a:t>
            </a:r>
            <a:r>
              <a:rPr lang="en-US" sz="3200" dirty="0" err="1"/>
              <a:t>chính</a:t>
            </a:r>
            <a:r>
              <a:rPr lang="en-US" sz="3200" dirty="0"/>
              <a:t> </a:t>
            </a:r>
            <a:r>
              <a:rPr lang="en-US" sz="3200" dirty="0" err="1"/>
              <a:t>là</a:t>
            </a:r>
            <a:r>
              <a:rPr lang="en-US" sz="3200" dirty="0"/>
              <a:t> </a:t>
            </a:r>
            <a:r>
              <a:rPr lang="en-US" sz="3200" dirty="0" err="1"/>
              <a:t>hình</a:t>
            </a:r>
            <a:r>
              <a:rPr lang="en-US" sz="3200" dirty="0"/>
              <a:t> ……..  </a:t>
            </a:r>
          </a:p>
          <a:p>
            <a:r>
              <a:rPr lang="en-US" sz="3200" dirty="0" err="1"/>
              <a:t>và</a:t>
            </a:r>
            <a:r>
              <a:rPr lang="en-US" sz="3200" dirty="0"/>
              <a:t> </a:t>
            </a:r>
            <a:r>
              <a:rPr lang="en-US" sz="3200" dirty="0" err="1"/>
              <a:t>hình</a:t>
            </a:r>
            <a:r>
              <a:rPr lang="en-US" sz="3200" dirty="0"/>
              <a:t> </a:t>
            </a:r>
            <a:r>
              <a:rPr lang="en-US" sz="3200" dirty="0" err="1"/>
              <a:t>có</a:t>
            </a:r>
            <a:r>
              <a:rPr lang="en-US" sz="3200" dirty="0"/>
              <a:t> chu vi </a:t>
            </a:r>
            <a:r>
              <a:rPr lang="en-US" sz="3200" dirty="0" err="1"/>
              <a:t>lớn</a:t>
            </a:r>
            <a:r>
              <a:rPr lang="en-US" sz="3200" dirty="0"/>
              <a:t> </a:t>
            </a:r>
            <a:r>
              <a:rPr lang="en-US" sz="3200" dirty="0" err="1"/>
              <a:t>nhất</a:t>
            </a:r>
            <a:r>
              <a:rPr lang="en-US" sz="3200" dirty="0"/>
              <a:t> </a:t>
            </a:r>
            <a:r>
              <a:rPr lang="en-US" sz="3200" dirty="0" err="1"/>
              <a:t>là</a:t>
            </a:r>
            <a:r>
              <a:rPr lang="en-US" sz="3200" dirty="0"/>
              <a:t> </a:t>
            </a:r>
            <a:r>
              <a:rPr lang="en-US" sz="3200" dirty="0" err="1"/>
              <a:t>hình</a:t>
            </a:r>
            <a:r>
              <a:rPr lang="en-US" sz="3200" dirty="0"/>
              <a:t>……….. </a:t>
            </a:r>
          </a:p>
        </p:txBody>
      </p:sp>
      <p:sp>
        <p:nvSpPr>
          <p:cNvPr id="9" name="TextBox 8">
            <a:extLst>
              <a:ext uri="{FF2B5EF4-FFF2-40B4-BE49-F238E27FC236}">
                <a16:creationId xmlns:a16="http://schemas.microsoft.com/office/drawing/2014/main" id="{0507ACD0-1D50-8F2A-F49C-04A7E80EBF37}"/>
              </a:ext>
            </a:extLst>
          </p:cNvPr>
          <p:cNvSpPr txBox="1"/>
          <p:nvPr/>
        </p:nvSpPr>
        <p:spPr>
          <a:xfrm>
            <a:off x="183658" y="246382"/>
            <a:ext cx="1664807" cy="523220"/>
          </a:xfrm>
          <a:prstGeom prst="rect">
            <a:avLst/>
          </a:prstGeom>
          <a:noFill/>
        </p:spPr>
        <p:txBody>
          <a:bodyPr wrap="square">
            <a:spAutoFit/>
          </a:bodyPr>
          <a:lstStyle/>
          <a:p>
            <a:r>
              <a:rPr lang="en-US" sz="2800" b="1" dirty="0" err="1">
                <a:highlight>
                  <a:srgbClr val="00FFFF"/>
                </a:highlight>
              </a:rPr>
              <a:t>Bài</a:t>
            </a:r>
            <a:r>
              <a:rPr lang="en-US" sz="2800" b="1" dirty="0">
                <a:highlight>
                  <a:srgbClr val="00FFFF"/>
                </a:highlight>
              </a:rPr>
              <a:t> 1/ 48: </a:t>
            </a:r>
            <a:endParaRPr lang="en-US" sz="2800" dirty="0"/>
          </a:p>
        </p:txBody>
      </p:sp>
      <p:sp>
        <p:nvSpPr>
          <p:cNvPr id="15" name="Title 1">
            <a:extLst>
              <a:ext uri="{FF2B5EF4-FFF2-40B4-BE49-F238E27FC236}">
                <a16:creationId xmlns:a16="http://schemas.microsoft.com/office/drawing/2014/main" id="{FC94FD67-3909-D79C-92F8-F567A3148077}"/>
              </a:ext>
            </a:extLst>
          </p:cNvPr>
          <p:cNvSpPr txBox="1">
            <a:spLocks/>
          </p:cNvSpPr>
          <p:nvPr/>
        </p:nvSpPr>
        <p:spPr>
          <a:xfrm>
            <a:off x="4728584" y="3529568"/>
            <a:ext cx="1586100" cy="911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rPr>
              <a:t>16 cm</a:t>
            </a:r>
          </a:p>
        </p:txBody>
      </p:sp>
      <p:sp>
        <p:nvSpPr>
          <p:cNvPr id="19" name="Title 1">
            <a:extLst>
              <a:ext uri="{FF2B5EF4-FFF2-40B4-BE49-F238E27FC236}">
                <a16:creationId xmlns:a16="http://schemas.microsoft.com/office/drawing/2014/main" id="{143CC6F9-D719-96E7-BCA0-F07C4FF9F366}"/>
              </a:ext>
            </a:extLst>
          </p:cNvPr>
          <p:cNvSpPr txBox="1">
            <a:spLocks/>
          </p:cNvSpPr>
          <p:nvPr/>
        </p:nvSpPr>
        <p:spPr>
          <a:xfrm>
            <a:off x="3926254" y="4208352"/>
            <a:ext cx="2075214"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rPr>
              <a:t>18,84 cm</a:t>
            </a:r>
          </a:p>
        </p:txBody>
      </p:sp>
      <p:sp>
        <p:nvSpPr>
          <p:cNvPr id="20" name="Title 1">
            <a:extLst>
              <a:ext uri="{FF2B5EF4-FFF2-40B4-BE49-F238E27FC236}">
                <a16:creationId xmlns:a16="http://schemas.microsoft.com/office/drawing/2014/main" id="{94AED792-2448-495D-4F08-93A774A89F87}"/>
              </a:ext>
            </a:extLst>
          </p:cNvPr>
          <p:cNvSpPr txBox="1">
            <a:spLocks/>
          </p:cNvSpPr>
          <p:nvPr/>
        </p:nvSpPr>
        <p:spPr>
          <a:xfrm>
            <a:off x="4684767" y="4652599"/>
            <a:ext cx="131670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rPr>
              <a:t>18 cm</a:t>
            </a:r>
          </a:p>
        </p:txBody>
      </p:sp>
      <p:sp>
        <p:nvSpPr>
          <p:cNvPr id="22" name="Title 1">
            <a:extLst>
              <a:ext uri="{FF2B5EF4-FFF2-40B4-BE49-F238E27FC236}">
                <a16:creationId xmlns:a16="http://schemas.microsoft.com/office/drawing/2014/main" id="{F2AC9AFA-D68A-3999-8DF0-269AAA5287E2}"/>
              </a:ext>
            </a:extLst>
          </p:cNvPr>
          <p:cNvSpPr txBox="1">
            <a:spLocks/>
          </p:cNvSpPr>
          <p:nvPr/>
        </p:nvSpPr>
        <p:spPr>
          <a:xfrm>
            <a:off x="495146" y="5206300"/>
            <a:ext cx="1221297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b) Trong </a:t>
            </a:r>
            <a:r>
              <a:rPr lang="en-US" sz="3200" dirty="0" err="1"/>
              <a:t>ba</a:t>
            </a:r>
            <a:r>
              <a:rPr lang="en-US" sz="3200" dirty="0"/>
              <a:t> </a:t>
            </a:r>
            <a:r>
              <a:rPr lang="en-US" sz="3200" dirty="0" err="1"/>
              <a:t>hình</a:t>
            </a:r>
            <a:r>
              <a:rPr lang="en-US" sz="3200" dirty="0"/>
              <a:t> </a:t>
            </a:r>
            <a:r>
              <a:rPr lang="en-US" sz="3200" dirty="0" err="1"/>
              <a:t>trên</a:t>
            </a:r>
            <a:r>
              <a:rPr lang="en-US" sz="3200" dirty="0"/>
              <a:t>, </a:t>
            </a:r>
            <a:r>
              <a:rPr lang="en-US" sz="3200" dirty="0" err="1"/>
              <a:t>hình</a:t>
            </a:r>
            <a:r>
              <a:rPr lang="en-US" sz="3200" dirty="0"/>
              <a:t> </a:t>
            </a:r>
            <a:r>
              <a:rPr lang="en-US" sz="3200" dirty="0" err="1"/>
              <a:t>có</a:t>
            </a:r>
            <a:r>
              <a:rPr lang="en-US" sz="3200" dirty="0"/>
              <a:t> chu vi </a:t>
            </a:r>
            <a:r>
              <a:rPr lang="en-US" sz="3200" dirty="0" err="1"/>
              <a:t>bé</a:t>
            </a:r>
            <a:r>
              <a:rPr lang="en-US" sz="3200" dirty="0"/>
              <a:t> </a:t>
            </a:r>
            <a:r>
              <a:rPr lang="en-US" sz="3200" dirty="0" err="1"/>
              <a:t>nhất</a:t>
            </a:r>
            <a:r>
              <a:rPr lang="en-US" sz="3200" dirty="0"/>
              <a:t> </a:t>
            </a:r>
            <a:r>
              <a:rPr lang="en-US" sz="3200" dirty="0" err="1"/>
              <a:t>chính</a:t>
            </a:r>
            <a:r>
              <a:rPr lang="en-US" sz="3200" dirty="0"/>
              <a:t> </a:t>
            </a:r>
            <a:r>
              <a:rPr lang="en-US" sz="3200" dirty="0" err="1"/>
              <a:t>là</a:t>
            </a:r>
            <a:r>
              <a:rPr lang="en-US" sz="3200" dirty="0"/>
              <a:t> </a:t>
            </a:r>
            <a:r>
              <a:rPr lang="en-US" sz="3200" dirty="0" err="1"/>
              <a:t>hình</a:t>
            </a:r>
            <a:r>
              <a:rPr lang="en-US" sz="3200" dirty="0"/>
              <a:t> </a:t>
            </a:r>
            <a:r>
              <a:rPr lang="en-US" sz="3200" b="1" dirty="0" err="1">
                <a:solidFill>
                  <a:srgbClr val="FF0000"/>
                </a:solidFill>
              </a:rPr>
              <a:t>chữ</a:t>
            </a:r>
            <a:r>
              <a:rPr lang="en-US" sz="3200" b="1" dirty="0">
                <a:solidFill>
                  <a:srgbClr val="FF0000"/>
                </a:solidFill>
              </a:rPr>
              <a:t> </a:t>
            </a:r>
            <a:r>
              <a:rPr lang="en-US" sz="3200" b="1" dirty="0" err="1">
                <a:solidFill>
                  <a:srgbClr val="FF0000"/>
                </a:solidFill>
              </a:rPr>
              <a:t>nhật</a:t>
            </a:r>
            <a:r>
              <a:rPr lang="en-US" sz="3200" b="1" dirty="0">
                <a:solidFill>
                  <a:srgbClr val="FF0000"/>
                </a:solidFill>
              </a:rPr>
              <a:t>                      </a:t>
            </a:r>
            <a:r>
              <a:rPr lang="en-US" sz="3200" dirty="0" err="1"/>
              <a:t>và</a:t>
            </a:r>
            <a:r>
              <a:rPr lang="en-US" sz="3200" dirty="0"/>
              <a:t> </a:t>
            </a:r>
            <a:r>
              <a:rPr lang="en-US" sz="3200" dirty="0" err="1"/>
              <a:t>hình</a:t>
            </a:r>
            <a:r>
              <a:rPr lang="en-US" sz="3200" dirty="0"/>
              <a:t> </a:t>
            </a:r>
            <a:r>
              <a:rPr lang="en-US" sz="3200" dirty="0" err="1"/>
              <a:t>có</a:t>
            </a:r>
            <a:r>
              <a:rPr lang="en-US" sz="3200" dirty="0"/>
              <a:t> chu vi </a:t>
            </a:r>
            <a:r>
              <a:rPr lang="en-US" sz="3200" dirty="0" err="1"/>
              <a:t>lớn</a:t>
            </a:r>
            <a:r>
              <a:rPr lang="en-US" sz="3200" dirty="0"/>
              <a:t> </a:t>
            </a:r>
            <a:r>
              <a:rPr lang="en-US" sz="3200" dirty="0" err="1"/>
              <a:t>nhất</a:t>
            </a:r>
            <a:r>
              <a:rPr lang="en-US" sz="3200" dirty="0"/>
              <a:t> </a:t>
            </a:r>
            <a:r>
              <a:rPr lang="en-US" sz="3200" dirty="0" err="1"/>
              <a:t>là</a:t>
            </a:r>
            <a:r>
              <a:rPr lang="en-US" sz="3200" dirty="0"/>
              <a:t> </a:t>
            </a:r>
            <a:r>
              <a:rPr lang="en-US" sz="3200" dirty="0" err="1"/>
              <a:t>hình</a:t>
            </a:r>
            <a:r>
              <a:rPr lang="en-US" sz="3200" dirty="0"/>
              <a:t> </a:t>
            </a:r>
            <a:r>
              <a:rPr lang="en-US" sz="3200" b="1" dirty="0" err="1">
                <a:solidFill>
                  <a:srgbClr val="FF0000"/>
                </a:solidFill>
              </a:rPr>
              <a:t>tròn</a:t>
            </a:r>
            <a:r>
              <a:rPr lang="en-US" sz="3200" b="1" dirty="0">
                <a:solidFill>
                  <a:srgbClr val="FF0000"/>
                </a:solidFill>
              </a:rPr>
              <a:t>. </a:t>
            </a:r>
          </a:p>
        </p:txBody>
      </p:sp>
    </p:spTree>
    <p:extLst>
      <p:ext uri="{BB962C8B-B14F-4D97-AF65-F5344CB8AC3E}">
        <p14:creationId xmlns:p14="http://schemas.microsoft.com/office/powerpoint/2010/main" val="79113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5EB066-D5D3-75C6-F8BF-FB8B213F6F5B}"/>
              </a:ext>
            </a:extLst>
          </p:cNvPr>
          <p:cNvSpPr txBox="1">
            <a:spLocks/>
          </p:cNvSpPr>
          <p:nvPr/>
        </p:nvSpPr>
        <p:spPr>
          <a:xfrm>
            <a:off x="612059" y="42797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a:t>
            </a:r>
            <a:r>
              <a:rPr lang="en-US" dirty="0" err="1"/>
              <a:t>Một</a:t>
            </a:r>
            <a:r>
              <a:rPr lang="en-US" dirty="0"/>
              <a:t> </a:t>
            </a:r>
            <a:r>
              <a:rPr lang="en-US" dirty="0" err="1"/>
              <a:t>người</a:t>
            </a:r>
            <a:r>
              <a:rPr lang="en-US" dirty="0"/>
              <a:t> </a:t>
            </a:r>
            <a:r>
              <a:rPr lang="en-US" dirty="0" err="1"/>
              <a:t>đi</a:t>
            </a:r>
            <a:r>
              <a:rPr lang="en-US" dirty="0"/>
              <a:t> </a:t>
            </a:r>
            <a:r>
              <a:rPr lang="en-US" dirty="0" err="1"/>
              <a:t>bộ</a:t>
            </a:r>
            <a:r>
              <a:rPr lang="en-US" dirty="0"/>
              <a:t> </a:t>
            </a:r>
            <a:r>
              <a:rPr lang="en-US" dirty="0" err="1"/>
              <a:t>ven</a:t>
            </a:r>
            <a:r>
              <a:rPr lang="en-US" dirty="0"/>
              <a:t> </a:t>
            </a:r>
            <a:r>
              <a:rPr lang="en-US" dirty="0" err="1"/>
              <a:t>hồ</a:t>
            </a:r>
            <a:r>
              <a:rPr lang="en-US" dirty="0"/>
              <a:t> </a:t>
            </a:r>
            <a:r>
              <a:rPr lang="en-US" dirty="0" err="1"/>
              <a:t>đó</a:t>
            </a:r>
            <a:r>
              <a:rPr lang="en-US" dirty="0"/>
              <a:t> 4 </a:t>
            </a:r>
            <a:r>
              <a:rPr lang="en-US" dirty="0" err="1"/>
              <a:t>vòng</a:t>
            </a:r>
            <a:r>
              <a:rPr lang="en-US" dirty="0"/>
              <a:t> </a:t>
            </a:r>
            <a:r>
              <a:rPr lang="en-US" dirty="0" err="1"/>
              <a:t>thì</a:t>
            </a:r>
            <a:r>
              <a:rPr lang="en-US" dirty="0"/>
              <a:t> </a:t>
            </a:r>
            <a:r>
              <a:rPr lang="en-US" dirty="0" err="1"/>
              <a:t>người</a:t>
            </a:r>
            <a:r>
              <a:rPr lang="en-US" dirty="0"/>
              <a:t> </a:t>
            </a:r>
            <a:r>
              <a:rPr lang="en-US" dirty="0" err="1"/>
              <a:t>đó</a:t>
            </a:r>
            <a:r>
              <a:rPr lang="en-US" dirty="0"/>
              <a:t> </a:t>
            </a:r>
            <a:r>
              <a:rPr lang="en-US" dirty="0" err="1"/>
              <a:t>đi</a:t>
            </a:r>
            <a:r>
              <a:rPr lang="en-US" dirty="0"/>
              <a:t> </a:t>
            </a:r>
            <a:r>
              <a:rPr lang="en-US" dirty="0" err="1"/>
              <a:t>được</a:t>
            </a:r>
            <a:r>
              <a:rPr lang="en-US" dirty="0"/>
              <a:t> </a:t>
            </a:r>
            <a:r>
              <a:rPr lang="en-US" dirty="0" err="1"/>
              <a:t>ít</a:t>
            </a:r>
            <a:r>
              <a:rPr lang="en-US" dirty="0"/>
              <a:t> </a:t>
            </a:r>
            <a:r>
              <a:rPr lang="en-US" dirty="0" err="1"/>
              <a:t>nhất</a:t>
            </a:r>
            <a:r>
              <a:rPr lang="en-US" dirty="0"/>
              <a:t> bao </a:t>
            </a:r>
            <a:r>
              <a:rPr lang="en-US" dirty="0" err="1"/>
              <a:t>nhiêu</a:t>
            </a:r>
            <a:r>
              <a:rPr lang="en-US" dirty="0"/>
              <a:t> </a:t>
            </a:r>
            <a:r>
              <a:rPr lang="en-US" dirty="0" err="1"/>
              <a:t>mét</a:t>
            </a:r>
            <a:r>
              <a:rPr lang="en-US" dirty="0"/>
              <a:t>?</a:t>
            </a:r>
          </a:p>
        </p:txBody>
      </p:sp>
      <p:sp>
        <p:nvSpPr>
          <p:cNvPr id="6" name="Title 1">
            <a:extLst>
              <a:ext uri="{FF2B5EF4-FFF2-40B4-BE49-F238E27FC236}">
                <a16:creationId xmlns:a16="http://schemas.microsoft.com/office/drawing/2014/main" id="{68026C90-B4F3-AF11-5FCD-D2FCB45328A0}"/>
              </a:ext>
            </a:extLst>
          </p:cNvPr>
          <p:cNvSpPr txBox="1">
            <a:spLocks/>
          </p:cNvSpPr>
          <p:nvPr/>
        </p:nvSpPr>
        <p:spPr>
          <a:xfrm>
            <a:off x="612059" y="53103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 </a:t>
            </a:r>
            <a:r>
              <a:rPr lang="en-US" dirty="0" err="1"/>
              <a:t>Tính</a:t>
            </a:r>
            <a:r>
              <a:rPr lang="en-US" dirty="0"/>
              <a:t> </a:t>
            </a:r>
            <a:r>
              <a:rPr lang="en-US" dirty="0" err="1"/>
              <a:t>diện</a:t>
            </a:r>
            <a:r>
              <a:rPr lang="en-US" dirty="0"/>
              <a:t> </a:t>
            </a:r>
            <a:r>
              <a:rPr lang="en-US" dirty="0" err="1"/>
              <a:t>tích</a:t>
            </a:r>
            <a:r>
              <a:rPr lang="en-US" dirty="0"/>
              <a:t> </a:t>
            </a:r>
            <a:r>
              <a:rPr lang="en-US" dirty="0" err="1"/>
              <a:t>mặt</a:t>
            </a:r>
            <a:r>
              <a:rPr lang="en-US" dirty="0"/>
              <a:t> </a:t>
            </a:r>
            <a:r>
              <a:rPr lang="en-US" dirty="0" err="1"/>
              <a:t>nước</a:t>
            </a:r>
            <a:r>
              <a:rPr lang="en-US" dirty="0"/>
              <a:t> </a:t>
            </a:r>
            <a:r>
              <a:rPr lang="en-US" dirty="0" err="1"/>
              <a:t>của</a:t>
            </a:r>
            <a:r>
              <a:rPr lang="en-US" dirty="0"/>
              <a:t> </a:t>
            </a:r>
            <a:r>
              <a:rPr lang="en-US" dirty="0" err="1"/>
              <a:t>hồ</a:t>
            </a:r>
            <a:r>
              <a:rPr lang="en-US" dirty="0"/>
              <a:t>.</a:t>
            </a:r>
          </a:p>
        </p:txBody>
      </p:sp>
      <p:sp>
        <p:nvSpPr>
          <p:cNvPr id="10" name="Flowchart: Connector 9">
            <a:extLst>
              <a:ext uri="{FF2B5EF4-FFF2-40B4-BE49-F238E27FC236}">
                <a16:creationId xmlns:a16="http://schemas.microsoft.com/office/drawing/2014/main" id="{9F5BA32D-67BD-499E-F456-5ACB7807B003}"/>
              </a:ext>
            </a:extLst>
          </p:cNvPr>
          <p:cNvSpPr/>
          <p:nvPr/>
        </p:nvSpPr>
        <p:spPr>
          <a:xfrm>
            <a:off x="4429859" y="1138258"/>
            <a:ext cx="2880000" cy="2880000"/>
          </a:xfrm>
          <a:prstGeom prst="flowChartConnector">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569529-9834-4ADE-2094-0D1B6ADB4287}"/>
              </a:ext>
            </a:extLst>
          </p:cNvPr>
          <p:cNvSpPr/>
          <p:nvPr/>
        </p:nvSpPr>
        <p:spPr>
          <a:xfrm>
            <a:off x="4429858" y="1061884"/>
            <a:ext cx="2973831" cy="15129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00DAA21B-78F8-3913-0E80-ECD9D0E8D3B5}"/>
              </a:ext>
            </a:extLst>
          </p:cNvPr>
          <p:cNvSpPr txBox="1">
            <a:spLocks/>
          </p:cNvSpPr>
          <p:nvPr/>
        </p:nvSpPr>
        <p:spPr>
          <a:xfrm>
            <a:off x="1049594" y="529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dirty="0" err="1"/>
              <a:t>Một</a:t>
            </a:r>
            <a:r>
              <a:rPr lang="en-US" dirty="0"/>
              <a:t> </a:t>
            </a:r>
            <a:r>
              <a:rPr lang="en-US" dirty="0" err="1"/>
              <a:t>hồ</a:t>
            </a:r>
            <a:r>
              <a:rPr lang="en-US" dirty="0"/>
              <a:t> </a:t>
            </a:r>
            <a:r>
              <a:rPr lang="en-US" dirty="0" err="1"/>
              <a:t>nước</a:t>
            </a:r>
            <a:r>
              <a:rPr lang="en-US" dirty="0"/>
              <a:t> </a:t>
            </a:r>
            <a:r>
              <a:rPr lang="en-US" dirty="0" err="1"/>
              <a:t>có</a:t>
            </a:r>
            <a:r>
              <a:rPr lang="en-US" dirty="0"/>
              <a:t> </a:t>
            </a:r>
            <a:r>
              <a:rPr lang="en-US" dirty="0" err="1"/>
              <a:t>dạng</a:t>
            </a:r>
            <a:r>
              <a:rPr lang="en-US" dirty="0"/>
              <a:t> </a:t>
            </a:r>
            <a:r>
              <a:rPr lang="en-US" dirty="0" err="1"/>
              <a:t>hình</a:t>
            </a:r>
            <a:r>
              <a:rPr lang="en-US" dirty="0"/>
              <a:t> </a:t>
            </a:r>
            <a:r>
              <a:rPr lang="en-US" dirty="0" err="1"/>
              <a:t>bán</a:t>
            </a:r>
            <a:r>
              <a:rPr lang="en-US" dirty="0"/>
              <a:t> </a:t>
            </a:r>
            <a:r>
              <a:rPr lang="en-US" dirty="0" err="1"/>
              <a:t>nguyệt</a:t>
            </a:r>
            <a:r>
              <a:rPr lang="en-US" dirty="0"/>
              <a:t> (</a:t>
            </a:r>
            <a:r>
              <a:rPr lang="en-US" dirty="0" err="1"/>
              <a:t>nửa</a:t>
            </a:r>
            <a:r>
              <a:rPr lang="en-US" dirty="0"/>
              <a:t> </a:t>
            </a:r>
            <a:r>
              <a:rPr lang="en-US" dirty="0" err="1"/>
              <a:t>hình</a:t>
            </a:r>
            <a:r>
              <a:rPr lang="en-US" dirty="0"/>
              <a:t> </a:t>
            </a:r>
            <a:r>
              <a:rPr lang="en-US" dirty="0" err="1"/>
              <a:t>tròn</a:t>
            </a:r>
            <a:r>
              <a:rPr lang="en-US" dirty="0"/>
              <a:t>) </a:t>
            </a:r>
            <a:r>
              <a:rPr lang="en-US" dirty="0" err="1"/>
              <a:t>như</a:t>
            </a:r>
            <a:r>
              <a:rPr lang="en-US" dirty="0"/>
              <a:t> </a:t>
            </a:r>
            <a:r>
              <a:rPr lang="en-US" dirty="0" err="1"/>
              <a:t>hình</a:t>
            </a:r>
            <a:r>
              <a:rPr lang="en-US" dirty="0"/>
              <a:t> </a:t>
            </a:r>
            <a:r>
              <a:rPr lang="en-US" dirty="0" err="1"/>
              <a:t>vẽ</a:t>
            </a:r>
            <a:r>
              <a:rPr lang="en-US" dirty="0"/>
              <a:t>:</a:t>
            </a:r>
          </a:p>
        </p:txBody>
      </p:sp>
      <p:cxnSp>
        <p:nvCxnSpPr>
          <p:cNvPr id="18" name="Straight Connector 17">
            <a:extLst>
              <a:ext uri="{FF2B5EF4-FFF2-40B4-BE49-F238E27FC236}">
                <a16:creationId xmlns:a16="http://schemas.microsoft.com/office/drawing/2014/main" id="{2F5F46A8-525F-9845-1F0E-84958AF20161}"/>
              </a:ext>
            </a:extLst>
          </p:cNvPr>
          <p:cNvCxnSpPr>
            <a:cxnSpLocks/>
            <a:stCxn id="10" idx="2"/>
            <a:endCxn id="10" idx="6"/>
          </p:cNvCxnSpPr>
          <p:nvPr/>
        </p:nvCxnSpPr>
        <p:spPr>
          <a:xfrm>
            <a:off x="4429859" y="2578258"/>
            <a:ext cx="288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D49A3CB-62FF-3F2F-3E30-DB85D36512DC}"/>
              </a:ext>
            </a:extLst>
          </p:cNvPr>
          <p:cNvSpPr txBox="1"/>
          <p:nvPr/>
        </p:nvSpPr>
        <p:spPr>
          <a:xfrm>
            <a:off x="5422491" y="2174710"/>
            <a:ext cx="894736" cy="400110"/>
          </a:xfrm>
          <a:prstGeom prst="rect">
            <a:avLst/>
          </a:prstGeom>
          <a:noFill/>
        </p:spPr>
        <p:txBody>
          <a:bodyPr wrap="square" rtlCol="0">
            <a:spAutoFit/>
          </a:bodyPr>
          <a:lstStyle/>
          <a:p>
            <a:r>
              <a:rPr lang="en-US" sz="2000" b="1" dirty="0"/>
              <a:t>150m</a:t>
            </a:r>
          </a:p>
        </p:txBody>
      </p:sp>
      <p:sp>
        <p:nvSpPr>
          <p:cNvPr id="3" name="TextBox 2">
            <a:extLst>
              <a:ext uri="{FF2B5EF4-FFF2-40B4-BE49-F238E27FC236}">
                <a16:creationId xmlns:a16="http://schemas.microsoft.com/office/drawing/2014/main" id="{2D19C396-8CC1-2BE8-EDDC-6360075B4BC9}"/>
              </a:ext>
            </a:extLst>
          </p:cNvPr>
          <p:cNvSpPr txBox="1"/>
          <p:nvPr/>
        </p:nvSpPr>
        <p:spPr>
          <a:xfrm>
            <a:off x="127819" y="607264"/>
            <a:ext cx="2172929" cy="584775"/>
          </a:xfrm>
          <a:prstGeom prst="rect">
            <a:avLst/>
          </a:prstGeom>
          <a:noFill/>
        </p:spPr>
        <p:txBody>
          <a:bodyPr wrap="square">
            <a:spAutoFit/>
          </a:bodyPr>
          <a:lstStyle/>
          <a:p>
            <a:r>
              <a:rPr lang="en-US" sz="3200" b="1" dirty="0" err="1">
                <a:highlight>
                  <a:srgbClr val="00FFFF"/>
                </a:highlight>
              </a:rPr>
              <a:t>Bài</a:t>
            </a:r>
            <a:r>
              <a:rPr lang="en-US" sz="3200" b="1" dirty="0">
                <a:highlight>
                  <a:srgbClr val="00FFFF"/>
                </a:highlight>
              </a:rPr>
              <a:t> 3/ 49: </a:t>
            </a:r>
            <a:endParaRPr lang="en-US" sz="3200" dirty="0"/>
          </a:p>
        </p:txBody>
      </p:sp>
    </p:spTree>
    <p:extLst>
      <p:ext uri="{BB962C8B-B14F-4D97-AF65-F5344CB8AC3E}">
        <p14:creationId xmlns:p14="http://schemas.microsoft.com/office/powerpoint/2010/main" val="3513902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ảnh Người đàn ông đang đi Bộ Trên Cánh Tay PNG , Công Viên, Con Gái,  Quảng Trường PNG miễn phí tải tập tin PSDComment và Vector">
            <a:extLst>
              <a:ext uri="{FF2B5EF4-FFF2-40B4-BE49-F238E27FC236}">
                <a16:creationId xmlns:a16="http://schemas.microsoft.com/office/drawing/2014/main" id="{1967F84C-E70F-CCDE-CC65-4D4DB9181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Flowchart: Connector 4">
            <a:extLst>
              <a:ext uri="{FF2B5EF4-FFF2-40B4-BE49-F238E27FC236}">
                <a16:creationId xmlns:a16="http://schemas.microsoft.com/office/drawing/2014/main" id="{88CA353B-AFF5-3DAD-30CB-65CBF7F463AE}"/>
              </a:ext>
            </a:extLst>
          </p:cNvPr>
          <p:cNvSpPr/>
          <p:nvPr/>
        </p:nvSpPr>
        <p:spPr>
          <a:xfrm>
            <a:off x="3282929" y="-79428"/>
            <a:ext cx="5400000" cy="5487170"/>
          </a:xfrm>
          <a:prstGeom prst="flowChartConnector">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C05B5E-CE56-812C-88B4-B13FC1FB5088}"/>
              </a:ext>
            </a:extLst>
          </p:cNvPr>
          <p:cNvSpPr/>
          <p:nvPr/>
        </p:nvSpPr>
        <p:spPr>
          <a:xfrm>
            <a:off x="3282929" y="-103045"/>
            <a:ext cx="5400000" cy="270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8C8464-5725-4C0D-C1F1-665B5D937A30}"/>
              </a:ext>
            </a:extLst>
          </p:cNvPr>
          <p:cNvSpPr txBox="1"/>
          <p:nvPr/>
        </p:nvSpPr>
        <p:spPr>
          <a:xfrm>
            <a:off x="5535561" y="2620572"/>
            <a:ext cx="1189704" cy="523220"/>
          </a:xfrm>
          <a:prstGeom prst="rect">
            <a:avLst/>
          </a:prstGeom>
          <a:noFill/>
        </p:spPr>
        <p:txBody>
          <a:bodyPr wrap="square" rtlCol="0">
            <a:spAutoFit/>
          </a:bodyPr>
          <a:lstStyle/>
          <a:p>
            <a:r>
              <a:rPr lang="en-US" sz="2800" b="1" dirty="0"/>
              <a:t>150m</a:t>
            </a:r>
          </a:p>
        </p:txBody>
      </p:sp>
      <p:pic>
        <p:nvPicPr>
          <p:cNvPr id="12" name="Picture 11" descr="A cartoon character walking&#10;&#10;Description automatically generated">
            <a:extLst>
              <a:ext uri="{FF2B5EF4-FFF2-40B4-BE49-F238E27FC236}">
                <a16:creationId xmlns:a16="http://schemas.microsoft.com/office/drawing/2014/main" id="{1F907859-E31F-B9A2-C933-5D4E0B950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27" y="1923795"/>
            <a:ext cx="796413" cy="796413"/>
          </a:xfrm>
          <a:prstGeom prst="rect">
            <a:avLst/>
          </a:prstGeom>
        </p:spPr>
      </p:pic>
      <p:cxnSp>
        <p:nvCxnSpPr>
          <p:cNvPr id="3" name="Straight Connector 2">
            <a:extLst>
              <a:ext uri="{FF2B5EF4-FFF2-40B4-BE49-F238E27FC236}">
                <a16:creationId xmlns:a16="http://schemas.microsoft.com/office/drawing/2014/main" id="{98C1CE5F-9142-19BB-A5CE-1B8DB5F066D0}"/>
              </a:ext>
            </a:extLst>
          </p:cNvPr>
          <p:cNvCxnSpPr>
            <a:cxnSpLocks/>
          </p:cNvCxnSpPr>
          <p:nvPr/>
        </p:nvCxnSpPr>
        <p:spPr>
          <a:xfrm flipH="1">
            <a:off x="3282930" y="2620572"/>
            <a:ext cx="5399999" cy="10842"/>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2" descr="Microsoft - Fluent Emoji (Color)">
            <a:extLst>
              <a:ext uri="{FF2B5EF4-FFF2-40B4-BE49-F238E27FC236}">
                <a16:creationId xmlns:a16="http://schemas.microsoft.com/office/drawing/2014/main" id="{F19440EF-7BC7-57D4-22DA-8991BD1F0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163" y="1884833"/>
            <a:ext cx="835375" cy="83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85185E-6 L 0.44297 1.85185E-6 " pathEditMode="relative" rAng="0" ptsTypes="AA">
                                      <p:cBhvr>
                                        <p:cTn id="6" dur="3000" fill="hold"/>
                                        <p:tgtEl>
                                          <p:spTgt spid="6"/>
                                        </p:tgtEl>
                                        <p:attrNameLst>
                                          <p:attrName>ppt_x</p:attrName>
                                          <p:attrName>ppt_y</p:attrName>
                                        </p:attrNameLst>
                                      </p:cBhvr>
                                      <p:rCtr x="22148"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37" presetClass="path" presetSubtype="0" accel="50000" decel="50000" fill="hold" nodeType="withEffect">
                                  <p:stCondLst>
                                    <p:cond delay="0"/>
                                  </p:stCondLst>
                                  <p:childTnLst>
                                    <p:animMotion origin="layout" path="M -0.44075 0.00578 C -0.43893 0.01435 -0.44583 0.02754 -0.4414 0.06227 C -0.43724 0.09676 -0.43359 0.21458 -0.4151 0.21319 C -0.40169 0.25092 -0.39648 0.27361 -0.37291 0.30578 C -0.34922 0.33796 -0.29896 0.38865 -0.27304 0.40602 C -0.24726 0.42338 -0.23711 0.4125 -0.21771 0.40949 C -0.19818 0.40648 -0.17943 0.4044 -0.15573 0.38796 C -0.13216 0.37153 -0.09453 0.3419 -0.07591 0.31111 C -0.05742 0.28032 -0.03581 0.25347 -0.02291 0.20949 C -0.01041 0.16551 -0.00781 0.07291 -1.875E-6 0.04676 " pathEditMode="relative" rAng="0" ptsTypes="AAAAAAAAAA">
                                      <p:cBhvr>
                                        <p:cTn id="14" dur="5000" spd="-100000" fill="hold"/>
                                        <p:tgtEl>
                                          <p:spTgt spid="12"/>
                                        </p:tgtEl>
                                        <p:attrNameLst>
                                          <p:attrName>ppt_x</p:attrName>
                                          <p:attrName>ppt_y</p:attrName>
                                        </p:attrNameLst>
                                      </p:cBhvr>
                                      <p:rCtr x="21927" y="20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ảnh Người đàn ông đang đi Bộ Trên Cánh Tay PNG , Công Viên, Con Gái,  Quảng Trường PNG miễn phí tải tập tin PSDComment và Vector">
            <a:extLst>
              <a:ext uri="{FF2B5EF4-FFF2-40B4-BE49-F238E27FC236}">
                <a16:creationId xmlns:a16="http://schemas.microsoft.com/office/drawing/2014/main" id="{1967F84C-E70F-CCDE-CC65-4D4DB9181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Flowchart: Connector 4">
            <a:extLst>
              <a:ext uri="{FF2B5EF4-FFF2-40B4-BE49-F238E27FC236}">
                <a16:creationId xmlns:a16="http://schemas.microsoft.com/office/drawing/2014/main" id="{88CA353B-AFF5-3DAD-30CB-65CBF7F463AE}"/>
              </a:ext>
            </a:extLst>
          </p:cNvPr>
          <p:cNvSpPr/>
          <p:nvPr/>
        </p:nvSpPr>
        <p:spPr>
          <a:xfrm>
            <a:off x="3282929" y="-79428"/>
            <a:ext cx="5400000" cy="5487170"/>
          </a:xfrm>
          <a:prstGeom prst="flowChartConnector">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C05B5E-CE56-812C-88B4-B13FC1FB5088}"/>
              </a:ext>
            </a:extLst>
          </p:cNvPr>
          <p:cNvSpPr/>
          <p:nvPr/>
        </p:nvSpPr>
        <p:spPr>
          <a:xfrm>
            <a:off x="3282929" y="-79428"/>
            <a:ext cx="5400000" cy="270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8C8464-5725-4C0D-C1F1-665B5D937A30}"/>
              </a:ext>
            </a:extLst>
          </p:cNvPr>
          <p:cNvSpPr txBox="1"/>
          <p:nvPr/>
        </p:nvSpPr>
        <p:spPr>
          <a:xfrm>
            <a:off x="5535561" y="2620572"/>
            <a:ext cx="1189704" cy="523220"/>
          </a:xfrm>
          <a:prstGeom prst="rect">
            <a:avLst/>
          </a:prstGeom>
          <a:noFill/>
        </p:spPr>
        <p:txBody>
          <a:bodyPr wrap="square" rtlCol="0">
            <a:spAutoFit/>
          </a:bodyPr>
          <a:lstStyle/>
          <a:p>
            <a:r>
              <a:rPr lang="en-US" sz="2800" b="1" dirty="0"/>
              <a:t>150m</a:t>
            </a:r>
          </a:p>
        </p:txBody>
      </p:sp>
      <p:pic>
        <p:nvPicPr>
          <p:cNvPr id="12" name="Picture 11" descr="A cartoon character walking&#10;&#10;Description automatically generated">
            <a:extLst>
              <a:ext uri="{FF2B5EF4-FFF2-40B4-BE49-F238E27FC236}">
                <a16:creationId xmlns:a16="http://schemas.microsoft.com/office/drawing/2014/main" id="{1F907859-E31F-B9A2-C933-5D4E0B950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723" y="1878586"/>
            <a:ext cx="796413" cy="796413"/>
          </a:xfrm>
          <a:prstGeom prst="rect">
            <a:avLst/>
          </a:prstGeom>
        </p:spPr>
      </p:pic>
      <p:cxnSp>
        <p:nvCxnSpPr>
          <p:cNvPr id="2" name="Straight Connector 1">
            <a:extLst>
              <a:ext uri="{FF2B5EF4-FFF2-40B4-BE49-F238E27FC236}">
                <a16:creationId xmlns:a16="http://schemas.microsoft.com/office/drawing/2014/main" id="{05B6845E-DF1C-CF10-609A-60C51D36217F}"/>
              </a:ext>
            </a:extLst>
          </p:cNvPr>
          <p:cNvCxnSpPr>
            <a:cxnSpLocks/>
          </p:cNvCxnSpPr>
          <p:nvPr/>
        </p:nvCxnSpPr>
        <p:spPr>
          <a:xfrm flipH="1">
            <a:off x="3282930" y="2620572"/>
            <a:ext cx="5399999" cy="10842"/>
          </a:xfrm>
          <a:prstGeom prst="line">
            <a:avLst/>
          </a:prstGeom>
        </p:spPr>
        <p:style>
          <a:lnRef idx="2">
            <a:schemeClr val="accent1"/>
          </a:lnRef>
          <a:fillRef idx="0">
            <a:schemeClr val="accent1"/>
          </a:fillRef>
          <a:effectRef idx="1">
            <a:schemeClr val="accent1"/>
          </a:effectRef>
          <a:fontRef idx="minor">
            <a:schemeClr val="tx1"/>
          </a:fontRef>
        </p:style>
      </p:cxnSp>
      <p:pic>
        <p:nvPicPr>
          <p:cNvPr id="1026" name="Picture 2" descr="Microsoft - Fluent Emoji (Color)">
            <a:extLst>
              <a:ext uri="{FF2B5EF4-FFF2-40B4-BE49-F238E27FC236}">
                <a16:creationId xmlns:a16="http://schemas.microsoft.com/office/drawing/2014/main" id="{AE85A0B3-EEE2-EC3A-603D-0E4077198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240" y="1623699"/>
            <a:ext cx="835375" cy="83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3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81481E-6 L 0.44297 4.81481E-6 " pathEditMode="relative" rAng="0" ptsTypes="AA">
                                      <p:cBhvr>
                                        <p:cTn id="6" dur="2000" fill="hold"/>
                                        <p:tgtEl>
                                          <p:spTgt spid="1026"/>
                                        </p:tgtEl>
                                        <p:attrNameLst>
                                          <p:attrName>ppt_x</p:attrName>
                                          <p:attrName>ppt_y</p:attrName>
                                        </p:attrNameLst>
                                      </p:cBhvr>
                                      <p:rCtr x="22148"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37" presetClass="path" presetSubtype="0" accel="50000" decel="50000" fill="hold" nodeType="withEffect">
                                  <p:stCondLst>
                                    <p:cond delay="0"/>
                                  </p:stCondLst>
                                  <p:childTnLst>
                                    <p:animMotion origin="layout" path="M 0.00221 -0.08101 C 0.00417 -0.06713 -0.00299 -0.0456 0.00156 0.01088 C 0.00586 0.06713 0.00977 0.25834 0.02878 0.25649 C 0.04297 0.31783 0.04844 0.35463 0.07318 0.40672 C 0.09753 0.4595 0.15013 0.54167 0.17708 0.56991 C 0.20404 0.59769 0.21471 0.58056 0.23477 0.57547 C 0.25521 0.57061 0.27487 0.56713 0.29974 0.54051 C 0.32396 0.51366 0.36328 0.46551 0.38268 0.41551 C 0.40195 0.36551 0.42474 0.32153 0.43802 0.25 C 0.45104 0.17848 0.45404 0.02825 0.46211 -0.01458 " pathEditMode="relative" rAng="0" ptsTypes="AAAAAAAAAA">
                                      <p:cBhvr>
                                        <p:cTn id="14" dur="5000" spd="-100000" fill="hold"/>
                                        <p:tgtEl>
                                          <p:spTgt spid="12"/>
                                        </p:tgtEl>
                                        <p:attrNameLst>
                                          <p:attrName>ppt_x</p:attrName>
                                          <p:attrName>ppt_y</p:attrName>
                                        </p:attrNameLst>
                                      </p:cBhvr>
                                      <p:rCtr x="22878" y="3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5EB066-D5D3-75C6-F8BF-FB8B213F6F5B}"/>
              </a:ext>
            </a:extLst>
          </p:cNvPr>
          <p:cNvSpPr txBox="1">
            <a:spLocks/>
          </p:cNvSpPr>
          <p:nvPr/>
        </p:nvSpPr>
        <p:spPr>
          <a:xfrm>
            <a:off x="612059" y="42797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a:t>
            </a:r>
            <a:r>
              <a:rPr lang="en-US" dirty="0" err="1"/>
              <a:t>Một</a:t>
            </a:r>
            <a:r>
              <a:rPr lang="en-US" dirty="0"/>
              <a:t> </a:t>
            </a:r>
            <a:r>
              <a:rPr lang="en-US" dirty="0" err="1"/>
              <a:t>người</a:t>
            </a:r>
            <a:r>
              <a:rPr lang="en-US" dirty="0"/>
              <a:t> </a:t>
            </a:r>
            <a:r>
              <a:rPr lang="en-US" dirty="0" err="1"/>
              <a:t>đi</a:t>
            </a:r>
            <a:r>
              <a:rPr lang="en-US" dirty="0"/>
              <a:t> </a:t>
            </a:r>
            <a:r>
              <a:rPr lang="en-US" dirty="0" err="1"/>
              <a:t>bộ</a:t>
            </a:r>
            <a:r>
              <a:rPr lang="en-US" dirty="0"/>
              <a:t> </a:t>
            </a:r>
            <a:r>
              <a:rPr lang="en-US" dirty="0" err="1"/>
              <a:t>ven</a:t>
            </a:r>
            <a:r>
              <a:rPr lang="en-US" dirty="0"/>
              <a:t> </a:t>
            </a:r>
            <a:r>
              <a:rPr lang="en-US" dirty="0" err="1"/>
              <a:t>hồ</a:t>
            </a:r>
            <a:r>
              <a:rPr lang="en-US" dirty="0"/>
              <a:t> </a:t>
            </a:r>
            <a:r>
              <a:rPr lang="en-US" dirty="0" err="1"/>
              <a:t>đó</a:t>
            </a:r>
            <a:r>
              <a:rPr lang="en-US" dirty="0"/>
              <a:t> 4 </a:t>
            </a:r>
            <a:r>
              <a:rPr lang="en-US" dirty="0" err="1"/>
              <a:t>vòng</a:t>
            </a:r>
            <a:r>
              <a:rPr lang="en-US" dirty="0"/>
              <a:t> </a:t>
            </a:r>
            <a:r>
              <a:rPr lang="en-US" dirty="0" err="1"/>
              <a:t>thì</a:t>
            </a:r>
            <a:r>
              <a:rPr lang="en-US" dirty="0"/>
              <a:t> </a:t>
            </a:r>
            <a:r>
              <a:rPr lang="en-US" dirty="0" err="1"/>
              <a:t>người</a:t>
            </a:r>
            <a:r>
              <a:rPr lang="en-US" dirty="0"/>
              <a:t> </a:t>
            </a:r>
            <a:r>
              <a:rPr lang="en-US" dirty="0" err="1"/>
              <a:t>đó</a:t>
            </a:r>
            <a:r>
              <a:rPr lang="en-US" dirty="0"/>
              <a:t> </a:t>
            </a:r>
            <a:r>
              <a:rPr lang="en-US" dirty="0" err="1"/>
              <a:t>đi</a:t>
            </a:r>
            <a:r>
              <a:rPr lang="en-US" dirty="0"/>
              <a:t> </a:t>
            </a:r>
            <a:r>
              <a:rPr lang="en-US" dirty="0" err="1"/>
              <a:t>được</a:t>
            </a:r>
            <a:r>
              <a:rPr lang="en-US" dirty="0"/>
              <a:t> </a:t>
            </a:r>
            <a:r>
              <a:rPr lang="en-US" dirty="0" err="1"/>
              <a:t>ít</a:t>
            </a:r>
            <a:r>
              <a:rPr lang="en-US" dirty="0"/>
              <a:t> </a:t>
            </a:r>
            <a:r>
              <a:rPr lang="en-US" dirty="0" err="1"/>
              <a:t>nhất</a:t>
            </a:r>
            <a:r>
              <a:rPr lang="en-US" dirty="0"/>
              <a:t> bao </a:t>
            </a:r>
            <a:r>
              <a:rPr lang="en-US" dirty="0" err="1"/>
              <a:t>nhiêu</a:t>
            </a:r>
            <a:r>
              <a:rPr lang="en-US" dirty="0"/>
              <a:t> </a:t>
            </a:r>
            <a:r>
              <a:rPr lang="en-US" dirty="0" err="1"/>
              <a:t>mét</a:t>
            </a:r>
            <a:r>
              <a:rPr lang="en-US" dirty="0"/>
              <a:t>?</a:t>
            </a:r>
          </a:p>
        </p:txBody>
      </p:sp>
      <p:sp>
        <p:nvSpPr>
          <p:cNvPr id="6" name="Title 1">
            <a:extLst>
              <a:ext uri="{FF2B5EF4-FFF2-40B4-BE49-F238E27FC236}">
                <a16:creationId xmlns:a16="http://schemas.microsoft.com/office/drawing/2014/main" id="{68026C90-B4F3-AF11-5FCD-D2FCB45328A0}"/>
              </a:ext>
            </a:extLst>
          </p:cNvPr>
          <p:cNvSpPr txBox="1">
            <a:spLocks/>
          </p:cNvSpPr>
          <p:nvPr/>
        </p:nvSpPr>
        <p:spPr>
          <a:xfrm>
            <a:off x="612059" y="53103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 </a:t>
            </a:r>
            <a:r>
              <a:rPr lang="en-US" dirty="0" err="1"/>
              <a:t>Tính</a:t>
            </a:r>
            <a:r>
              <a:rPr lang="en-US" dirty="0"/>
              <a:t> </a:t>
            </a:r>
            <a:r>
              <a:rPr lang="en-US" dirty="0" err="1"/>
              <a:t>diện</a:t>
            </a:r>
            <a:r>
              <a:rPr lang="en-US" dirty="0"/>
              <a:t> </a:t>
            </a:r>
            <a:r>
              <a:rPr lang="en-US" dirty="0" err="1"/>
              <a:t>tích</a:t>
            </a:r>
            <a:r>
              <a:rPr lang="en-US" dirty="0"/>
              <a:t> </a:t>
            </a:r>
            <a:r>
              <a:rPr lang="en-US" dirty="0" err="1"/>
              <a:t>mặt</a:t>
            </a:r>
            <a:r>
              <a:rPr lang="en-US" dirty="0"/>
              <a:t> </a:t>
            </a:r>
            <a:r>
              <a:rPr lang="en-US" dirty="0" err="1"/>
              <a:t>nước</a:t>
            </a:r>
            <a:r>
              <a:rPr lang="en-US" dirty="0"/>
              <a:t> </a:t>
            </a:r>
            <a:r>
              <a:rPr lang="en-US" dirty="0" err="1"/>
              <a:t>của</a:t>
            </a:r>
            <a:r>
              <a:rPr lang="en-US" dirty="0"/>
              <a:t> </a:t>
            </a:r>
            <a:r>
              <a:rPr lang="en-US" dirty="0" err="1"/>
              <a:t>hồ</a:t>
            </a:r>
            <a:r>
              <a:rPr lang="en-US" dirty="0"/>
              <a:t>.</a:t>
            </a:r>
          </a:p>
        </p:txBody>
      </p:sp>
      <p:sp>
        <p:nvSpPr>
          <p:cNvPr id="10" name="Flowchart: Connector 9">
            <a:extLst>
              <a:ext uri="{FF2B5EF4-FFF2-40B4-BE49-F238E27FC236}">
                <a16:creationId xmlns:a16="http://schemas.microsoft.com/office/drawing/2014/main" id="{9F5BA32D-67BD-499E-F456-5ACB7807B003}"/>
              </a:ext>
            </a:extLst>
          </p:cNvPr>
          <p:cNvSpPr/>
          <p:nvPr/>
        </p:nvSpPr>
        <p:spPr>
          <a:xfrm>
            <a:off x="4429859" y="1138258"/>
            <a:ext cx="2880000" cy="2880000"/>
          </a:xfrm>
          <a:prstGeom prst="flowChartConnector">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569529-9834-4ADE-2094-0D1B6ADB4287}"/>
              </a:ext>
            </a:extLst>
          </p:cNvPr>
          <p:cNvSpPr/>
          <p:nvPr/>
        </p:nvSpPr>
        <p:spPr>
          <a:xfrm>
            <a:off x="4429858" y="1061884"/>
            <a:ext cx="2973831" cy="15129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00DAA21B-78F8-3913-0E80-ECD9D0E8D3B5}"/>
              </a:ext>
            </a:extLst>
          </p:cNvPr>
          <p:cNvSpPr txBox="1">
            <a:spLocks/>
          </p:cNvSpPr>
          <p:nvPr/>
        </p:nvSpPr>
        <p:spPr>
          <a:xfrm>
            <a:off x="1049594" y="529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r>
              <a:rPr lang="en-US" dirty="0" err="1"/>
              <a:t>Một</a:t>
            </a:r>
            <a:r>
              <a:rPr lang="en-US" dirty="0"/>
              <a:t> </a:t>
            </a:r>
            <a:r>
              <a:rPr lang="en-US" dirty="0" err="1"/>
              <a:t>hồ</a:t>
            </a:r>
            <a:r>
              <a:rPr lang="en-US" dirty="0"/>
              <a:t> </a:t>
            </a:r>
            <a:r>
              <a:rPr lang="en-US" dirty="0" err="1"/>
              <a:t>nước</a:t>
            </a:r>
            <a:r>
              <a:rPr lang="en-US" dirty="0"/>
              <a:t> </a:t>
            </a:r>
            <a:r>
              <a:rPr lang="en-US" dirty="0" err="1"/>
              <a:t>có</a:t>
            </a:r>
            <a:r>
              <a:rPr lang="en-US" dirty="0"/>
              <a:t> </a:t>
            </a:r>
            <a:r>
              <a:rPr lang="en-US" dirty="0" err="1"/>
              <a:t>dạng</a:t>
            </a:r>
            <a:r>
              <a:rPr lang="en-US" dirty="0"/>
              <a:t> </a:t>
            </a:r>
            <a:r>
              <a:rPr lang="en-US" dirty="0" err="1"/>
              <a:t>hình</a:t>
            </a:r>
            <a:r>
              <a:rPr lang="en-US" dirty="0"/>
              <a:t> </a:t>
            </a:r>
            <a:r>
              <a:rPr lang="en-US" dirty="0" err="1"/>
              <a:t>bán</a:t>
            </a:r>
            <a:r>
              <a:rPr lang="en-US" dirty="0"/>
              <a:t> </a:t>
            </a:r>
            <a:r>
              <a:rPr lang="en-US" dirty="0" err="1"/>
              <a:t>nguyệt</a:t>
            </a:r>
            <a:r>
              <a:rPr lang="en-US" dirty="0"/>
              <a:t> (</a:t>
            </a:r>
            <a:r>
              <a:rPr lang="en-US" dirty="0" err="1"/>
              <a:t>nửa</a:t>
            </a:r>
            <a:r>
              <a:rPr lang="en-US" dirty="0"/>
              <a:t> </a:t>
            </a:r>
            <a:r>
              <a:rPr lang="en-US" dirty="0" err="1"/>
              <a:t>hình</a:t>
            </a:r>
            <a:r>
              <a:rPr lang="en-US" dirty="0"/>
              <a:t> </a:t>
            </a:r>
            <a:r>
              <a:rPr lang="en-US" dirty="0" err="1"/>
              <a:t>tròn</a:t>
            </a:r>
            <a:r>
              <a:rPr lang="en-US" dirty="0"/>
              <a:t>) </a:t>
            </a:r>
            <a:r>
              <a:rPr lang="en-US" dirty="0" err="1"/>
              <a:t>như</a:t>
            </a:r>
            <a:r>
              <a:rPr lang="en-US" dirty="0"/>
              <a:t> </a:t>
            </a:r>
            <a:r>
              <a:rPr lang="en-US" dirty="0" err="1"/>
              <a:t>hình</a:t>
            </a:r>
            <a:r>
              <a:rPr lang="en-US" dirty="0"/>
              <a:t> </a:t>
            </a:r>
            <a:r>
              <a:rPr lang="en-US" dirty="0" err="1"/>
              <a:t>vẽ</a:t>
            </a:r>
            <a:r>
              <a:rPr lang="en-US" dirty="0"/>
              <a:t>:</a:t>
            </a:r>
          </a:p>
        </p:txBody>
      </p:sp>
      <p:cxnSp>
        <p:nvCxnSpPr>
          <p:cNvPr id="18" name="Straight Connector 17">
            <a:extLst>
              <a:ext uri="{FF2B5EF4-FFF2-40B4-BE49-F238E27FC236}">
                <a16:creationId xmlns:a16="http://schemas.microsoft.com/office/drawing/2014/main" id="{2F5F46A8-525F-9845-1F0E-84958AF20161}"/>
              </a:ext>
            </a:extLst>
          </p:cNvPr>
          <p:cNvCxnSpPr>
            <a:cxnSpLocks/>
            <a:stCxn id="10" idx="2"/>
            <a:endCxn id="10" idx="6"/>
          </p:cNvCxnSpPr>
          <p:nvPr/>
        </p:nvCxnSpPr>
        <p:spPr>
          <a:xfrm>
            <a:off x="4429859" y="2578258"/>
            <a:ext cx="288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D49A3CB-62FF-3F2F-3E30-DB85D36512DC}"/>
              </a:ext>
            </a:extLst>
          </p:cNvPr>
          <p:cNvSpPr txBox="1"/>
          <p:nvPr/>
        </p:nvSpPr>
        <p:spPr>
          <a:xfrm>
            <a:off x="5422491" y="2174710"/>
            <a:ext cx="894736" cy="400110"/>
          </a:xfrm>
          <a:prstGeom prst="rect">
            <a:avLst/>
          </a:prstGeom>
          <a:noFill/>
        </p:spPr>
        <p:txBody>
          <a:bodyPr wrap="square" rtlCol="0">
            <a:spAutoFit/>
          </a:bodyPr>
          <a:lstStyle/>
          <a:p>
            <a:r>
              <a:rPr lang="en-US" sz="2000" b="1" dirty="0"/>
              <a:t>100m</a:t>
            </a:r>
          </a:p>
        </p:txBody>
      </p:sp>
      <p:sp>
        <p:nvSpPr>
          <p:cNvPr id="3" name="TextBox 2">
            <a:extLst>
              <a:ext uri="{FF2B5EF4-FFF2-40B4-BE49-F238E27FC236}">
                <a16:creationId xmlns:a16="http://schemas.microsoft.com/office/drawing/2014/main" id="{2D19C396-8CC1-2BE8-EDDC-6360075B4BC9}"/>
              </a:ext>
            </a:extLst>
          </p:cNvPr>
          <p:cNvSpPr txBox="1"/>
          <p:nvPr/>
        </p:nvSpPr>
        <p:spPr>
          <a:xfrm>
            <a:off x="88490" y="607264"/>
            <a:ext cx="2172929" cy="584775"/>
          </a:xfrm>
          <a:prstGeom prst="rect">
            <a:avLst/>
          </a:prstGeom>
          <a:noFill/>
        </p:spPr>
        <p:txBody>
          <a:bodyPr wrap="square">
            <a:spAutoFit/>
          </a:bodyPr>
          <a:lstStyle/>
          <a:p>
            <a:r>
              <a:rPr lang="en-US" sz="3200" b="1" dirty="0" err="1">
                <a:highlight>
                  <a:srgbClr val="00FFFF"/>
                </a:highlight>
              </a:rPr>
              <a:t>Bài</a:t>
            </a:r>
            <a:r>
              <a:rPr lang="en-US" sz="3200" b="1" dirty="0">
                <a:highlight>
                  <a:srgbClr val="00FFFF"/>
                </a:highlight>
              </a:rPr>
              <a:t> 3/ 49: </a:t>
            </a:r>
            <a:endParaRPr lang="en-US" sz="3200" dirty="0"/>
          </a:p>
        </p:txBody>
      </p:sp>
    </p:spTree>
    <p:extLst>
      <p:ext uri="{BB962C8B-B14F-4D97-AF65-F5344CB8AC3E}">
        <p14:creationId xmlns:p14="http://schemas.microsoft.com/office/powerpoint/2010/main" val="4194088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71FA98-5D60-1B48-E80C-0CC28C257EA4}"/>
              </a:ext>
            </a:extLst>
          </p:cNvPr>
          <p:cNvSpPr txBox="1">
            <a:spLocks/>
          </p:cNvSpPr>
          <p:nvPr/>
        </p:nvSpPr>
        <p:spPr>
          <a:xfrm>
            <a:off x="838200" y="248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a:t>
            </a:r>
            <a:r>
              <a:rPr lang="en-US" dirty="0" err="1"/>
              <a:t>Một</a:t>
            </a:r>
            <a:r>
              <a:rPr lang="en-US" dirty="0"/>
              <a:t> </a:t>
            </a:r>
            <a:r>
              <a:rPr lang="en-US" dirty="0" err="1"/>
              <a:t>người</a:t>
            </a:r>
            <a:r>
              <a:rPr lang="en-US" dirty="0"/>
              <a:t> </a:t>
            </a:r>
            <a:r>
              <a:rPr lang="en-US" dirty="0" err="1"/>
              <a:t>đi</a:t>
            </a:r>
            <a:r>
              <a:rPr lang="en-US" dirty="0"/>
              <a:t> </a:t>
            </a:r>
            <a:r>
              <a:rPr lang="en-US" dirty="0" err="1"/>
              <a:t>bộ</a:t>
            </a:r>
            <a:r>
              <a:rPr lang="en-US" dirty="0"/>
              <a:t> </a:t>
            </a:r>
            <a:r>
              <a:rPr lang="en-US" dirty="0" err="1"/>
              <a:t>ven</a:t>
            </a:r>
            <a:r>
              <a:rPr lang="en-US" dirty="0"/>
              <a:t> </a:t>
            </a:r>
            <a:r>
              <a:rPr lang="en-US" dirty="0" err="1"/>
              <a:t>hồ</a:t>
            </a:r>
            <a:r>
              <a:rPr lang="en-US" dirty="0"/>
              <a:t> </a:t>
            </a:r>
            <a:r>
              <a:rPr lang="en-US" dirty="0" err="1"/>
              <a:t>đó</a:t>
            </a:r>
            <a:r>
              <a:rPr lang="en-US" dirty="0"/>
              <a:t> 4 </a:t>
            </a:r>
            <a:r>
              <a:rPr lang="en-US" dirty="0" err="1"/>
              <a:t>vòng</a:t>
            </a:r>
            <a:r>
              <a:rPr lang="en-US" dirty="0"/>
              <a:t> </a:t>
            </a:r>
            <a:r>
              <a:rPr lang="en-US" dirty="0" err="1"/>
              <a:t>thì</a:t>
            </a:r>
            <a:r>
              <a:rPr lang="en-US" dirty="0"/>
              <a:t> </a:t>
            </a:r>
            <a:r>
              <a:rPr lang="en-US" dirty="0" err="1"/>
              <a:t>người</a:t>
            </a:r>
            <a:r>
              <a:rPr lang="en-US" dirty="0"/>
              <a:t> </a:t>
            </a:r>
            <a:r>
              <a:rPr lang="en-US" dirty="0" err="1"/>
              <a:t>đó</a:t>
            </a:r>
            <a:r>
              <a:rPr lang="en-US" dirty="0"/>
              <a:t> </a:t>
            </a:r>
            <a:r>
              <a:rPr lang="en-US" dirty="0" err="1"/>
              <a:t>đi</a:t>
            </a:r>
            <a:r>
              <a:rPr lang="en-US" dirty="0"/>
              <a:t> </a:t>
            </a:r>
            <a:r>
              <a:rPr lang="en-US" dirty="0" err="1"/>
              <a:t>được</a:t>
            </a:r>
            <a:r>
              <a:rPr lang="en-US" dirty="0"/>
              <a:t> </a:t>
            </a:r>
            <a:r>
              <a:rPr lang="en-US" dirty="0" err="1"/>
              <a:t>ít</a:t>
            </a:r>
            <a:r>
              <a:rPr lang="en-US" dirty="0"/>
              <a:t> </a:t>
            </a:r>
            <a:r>
              <a:rPr lang="en-US" dirty="0" err="1"/>
              <a:t>nhất</a:t>
            </a:r>
            <a:r>
              <a:rPr lang="en-US" dirty="0"/>
              <a:t> bao </a:t>
            </a:r>
            <a:r>
              <a:rPr lang="en-US" dirty="0" err="1"/>
              <a:t>nhiêu</a:t>
            </a:r>
            <a:r>
              <a:rPr lang="en-US" dirty="0"/>
              <a:t> </a:t>
            </a:r>
            <a:r>
              <a:rPr lang="en-US" dirty="0" err="1"/>
              <a:t>mét</a:t>
            </a:r>
            <a:r>
              <a:rPr lang="en-US" dirty="0"/>
              <a:t>?</a:t>
            </a:r>
          </a:p>
        </p:txBody>
      </p:sp>
      <p:sp>
        <p:nvSpPr>
          <p:cNvPr id="5" name="Title 1">
            <a:extLst>
              <a:ext uri="{FF2B5EF4-FFF2-40B4-BE49-F238E27FC236}">
                <a16:creationId xmlns:a16="http://schemas.microsoft.com/office/drawing/2014/main" id="{3582F7F1-B5CF-632E-91A0-FABE8BC5EEC0}"/>
              </a:ext>
            </a:extLst>
          </p:cNvPr>
          <p:cNvSpPr txBox="1">
            <a:spLocks/>
          </p:cNvSpPr>
          <p:nvPr/>
        </p:nvSpPr>
        <p:spPr>
          <a:xfrm>
            <a:off x="865239" y="375684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srgbClr val="0070C0"/>
                </a:solidFill>
              </a:rPr>
              <a:t>Bài</a:t>
            </a:r>
            <a:r>
              <a:rPr lang="en-US" sz="4000" dirty="0">
                <a:solidFill>
                  <a:srgbClr val="0070C0"/>
                </a:solidFill>
              </a:rPr>
              <a:t> </a:t>
            </a:r>
            <a:r>
              <a:rPr lang="en-US" sz="4000" dirty="0" err="1">
                <a:solidFill>
                  <a:srgbClr val="0070C0"/>
                </a:solidFill>
              </a:rPr>
              <a:t>giải</a:t>
            </a:r>
            <a:endParaRPr lang="en-US" sz="4000" dirty="0">
              <a:solidFill>
                <a:srgbClr val="0070C0"/>
              </a:solidFill>
            </a:endParaRPr>
          </a:p>
          <a:p>
            <a:pPr algn="ctr"/>
            <a:r>
              <a:rPr lang="en-US" sz="4000" dirty="0">
                <a:solidFill>
                  <a:srgbClr val="0070C0"/>
                </a:solidFill>
              </a:rPr>
              <a:t>Chu vi </a:t>
            </a:r>
            <a:r>
              <a:rPr lang="en-US" sz="4000" dirty="0" err="1">
                <a:solidFill>
                  <a:srgbClr val="0070C0"/>
                </a:solidFill>
              </a:rPr>
              <a:t>của</a:t>
            </a:r>
            <a:r>
              <a:rPr lang="en-US" sz="4000" dirty="0">
                <a:solidFill>
                  <a:srgbClr val="0070C0"/>
                </a:solidFill>
              </a:rPr>
              <a:t> </a:t>
            </a:r>
            <a:r>
              <a:rPr lang="en-US" sz="4000" dirty="0" err="1">
                <a:solidFill>
                  <a:srgbClr val="0070C0"/>
                </a:solidFill>
              </a:rPr>
              <a:t>hồ</a:t>
            </a:r>
            <a:r>
              <a:rPr lang="en-US" sz="4000" dirty="0">
                <a:solidFill>
                  <a:srgbClr val="0070C0"/>
                </a:solidFill>
              </a:rPr>
              <a:t> </a:t>
            </a:r>
            <a:r>
              <a:rPr lang="en-US" sz="4000" dirty="0" err="1">
                <a:solidFill>
                  <a:srgbClr val="0070C0"/>
                </a:solidFill>
              </a:rPr>
              <a:t>nước</a:t>
            </a:r>
            <a:r>
              <a:rPr lang="en-US" sz="4000" dirty="0">
                <a:solidFill>
                  <a:srgbClr val="0070C0"/>
                </a:solidFill>
              </a:rPr>
              <a:t> </a:t>
            </a:r>
            <a:r>
              <a:rPr lang="en-US" sz="4000" dirty="0" err="1">
                <a:solidFill>
                  <a:srgbClr val="0070C0"/>
                </a:solidFill>
              </a:rPr>
              <a:t>là</a:t>
            </a:r>
            <a:r>
              <a:rPr lang="en-US" sz="4000" dirty="0">
                <a:solidFill>
                  <a:srgbClr val="0070C0"/>
                </a:solidFill>
              </a:rPr>
              <a:t>:</a:t>
            </a:r>
          </a:p>
          <a:p>
            <a:pPr algn="ctr"/>
            <a:r>
              <a:rPr lang="en-US" sz="4000" dirty="0">
                <a:solidFill>
                  <a:srgbClr val="0070C0"/>
                </a:solidFill>
              </a:rPr>
              <a:t>(3,14 x 150 : 2) + 150 = 385,5 (m)</a:t>
            </a:r>
          </a:p>
          <a:p>
            <a:r>
              <a:rPr lang="en-US" sz="4000" dirty="0" err="1">
                <a:solidFill>
                  <a:srgbClr val="0070C0"/>
                </a:solidFill>
              </a:rPr>
              <a:t>Đi</a:t>
            </a:r>
            <a:r>
              <a:rPr lang="en-US" sz="4000" dirty="0">
                <a:solidFill>
                  <a:srgbClr val="0070C0"/>
                </a:solidFill>
              </a:rPr>
              <a:t> </a:t>
            </a:r>
            <a:r>
              <a:rPr lang="en-US" sz="4000" dirty="0" err="1">
                <a:solidFill>
                  <a:srgbClr val="0070C0"/>
                </a:solidFill>
              </a:rPr>
              <a:t>bộ</a:t>
            </a:r>
            <a:r>
              <a:rPr lang="en-US" sz="4000" dirty="0">
                <a:solidFill>
                  <a:srgbClr val="0070C0"/>
                </a:solidFill>
              </a:rPr>
              <a:t> </a:t>
            </a:r>
            <a:r>
              <a:rPr lang="en-US" sz="4000" dirty="0" err="1">
                <a:solidFill>
                  <a:srgbClr val="0070C0"/>
                </a:solidFill>
              </a:rPr>
              <a:t>ven</a:t>
            </a:r>
            <a:r>
              <a:rPr lang="en-US" sz="4000" dirty="0">
                <a:solidFill>
                  <a:srgbClr val="0070C0"/>
                </a:solidFill>
              </a:rPr>
              <a:t> </a:t>
            </a:r>
            <a:r>
              <a:rPr lang="en-US" sz="4000" dirty="0" err="1">
                <a:solidFill>
                  <a:srgbClr val="0070C0"/>
                </a:solidFill>
              </a:rPr>
              <a:t>hồ</a:t>
            </a:r>
            <a:r>
              <a:rPr lang="en-US" sz="4000" dirty="0">
                <a:solidFill>
                  <a:srgbClr val="0070C0"/>
                </a:solidFill>
              </a:rPr>
              <a:t> 4 </a:t>
            </a:r>
            <a:r>
              <a:rPr lang="en-US" sz="4000" dirty="0" err="1">
                <a:solidFill>
                  <a:srgbClr val="0070C0"/>
                </a:solidFill>
              </a:rPr>
              <a:t>vòng</a:t>
            </a:r>
            <a:r>
              <a:rPr lang="en-US" sz="4000" dirty="0">
                <a:solidFill>
                  <a:srgbClr val="0070C0"/>
                </a:solidFill>
              </a:rPr>
              <a:t> </a:t>
            </a:r>
            <a:r>
              <a:rPr lang="en-US" sz="4000" dirty="0" err="1">
                <a:solidFill>
                  <a:srgbClr val="0070C0"/>
                </a:solidFill>
              </a:rPr>
              <a:t>thì</a:t>
            </a:r>
            <a:r>
              <a:rPr lang="en-US" sz="4000" dirty="0">
                <a:solidFill>
                  <a:srgbClr val="0070C0"/>
                </a:solidFill>
              </a:rPr>
              <a:t> </a:t>
            </a:r>
            <a:r>
              <a:rPr lang="en-US" sz="4000" dirty="0" err="1">
                <a:solidFill>
                  <a:srgbClr val="0070C0"/>
                </a:solidFill>
              </a:rPr>
              <a:t>người</a:t>
            </a:r>
            <a:r>
              <a:rPr lang="en-US" sz="4000" dirty="0">
                <a:solidFill>
                  <a:srgbClr val="0070C0"/>
                </a:solidFill>
              </a:rPr>
              <a:t> </a:t>
            </a:r>
            <a:r>
              <a:rPr lang="en-US" sz="4000" dirty="0" err="1">
                <a:solidFill>
                  <a:srgbClr val="0070C0"/>
                </a:solidFill>
              </a:rPr>
              <a:t>đó</a:t>
            </a:r>
            <a:r>
              <a:rPr lang="en-US" sz="4000" dirty="0">
                <a:solidFill>
                  <a:srgbClr val="0070C0"/>
                </a:solidFill>
              </a:rPr>
              <a:t> </a:t>
            </a:r>
            <a:r>
              <a:rPr lang="en-US" sz="4000" dirty="0" err="1">
                <a:solidFill>
                  <a:srgbClr val="0070C0"/>
                </a:solidFill>
              </a:rPr>
              <a:t>đi</a:t>
            </a:r>
            <a:r>
              <a:rPr lang="en-US" sz="4000" dirty="0">
                <a:solidFill>
                  <a:srgbClr val="0070C0"/>
                </a:solidFill>
              </a:rPr>
              <a:t> </a:t>
            </a:r>
            <a:r>
              <a:rPr lang="en-US" sz="4000" dirty="0" err="1">
                <a:solidFill>
                  <a:srgbClr val="0070C0"/>
                </a:solidFill>
              </a:rPr>
              <a:t>được</a:t>
            </a:r>
            <a:r>
              <a:rPr lang="en-US" sz="4000" dirty="0">
                <a:solidFill>
                  <a:srgbClr val="0070C0"/>
                </a:solidFill>
              </a:rPr>
              <a:t> </a:t>
            </a:r>
            <a:r>
              <a:rPr lang="en-US" sz="4000" dirty="0" err="1">
                <a:solidFill>
                  <a:srgbClr val="0070C0"/>
                </a:solidFill>
              </a:rPr>
              <a:t>ít</a:t>
            </a:r>
            <a:r>
              <a:rPr lang="en-US" sz="4000" dirty="0">
                <a:solidFill>
                  <a:srgbClr val="0070C0"/>
                </a:solidFill>
              </a:rPr>
              <a:t> </a:t>
            </a:r>
            <a:r>
              <a:rPr lang="en-US" sz="4000" dirty="0" err="1">
                <a:solidFill>
                  <a:srgbClr val="0070C0"/>
                </a:solidFill>
              </a:rPr>
              <a:t>nhất</a:t>
            </a:r>
            <a:r>
              <a:rPr lang="en-US" sz="4000" dirty="0">
                <a:solidFill>
                  <a:srgbClr val="0070C0"/>
                </a:solidFill>
              </a:rPr>
              <a:t> </a:t>
            </a:r>
            <a:r>
              <a:rPr lang="en-US" sz="4000" dirty="0" err="1">
                <a:solidFill>
                  <a:srgbClr val="0070C0"/>
                </a:solidFill>
              </a:rPr>
              <a:t>số</a:t>
            </a:r>
            <a:r>
              <a:rPr lang="en-US" sz="4000" dirty="0">
                <a:solidFill>
                  <a:srgbClr val="0070C0"/>
                </a:solidFill>
              </a:rPr>
              <a:t> </a:t>
            </a:r>
            <a:r>
              <a:rPr lang="en-US" sz="4000" dirty="0" err="1">
                <a:solidFill>
                  <a:srgbClr val="0070C0"/>
                </a:solidFill>
              </a:rPr>
              <a:t>mét</a:t>
            </a:r>
            <a:r>
              <a:rPr lang="en-US" sz="4000" dirty="0">
                <a:solidFill>
                  <a:srgbClr val="0070C0"/>
                </a:solidFill>
              </a:rPr>
              <a:t> </a:t>
            </a:r>
            <a:r>
              <a:rPr lang="en-US" sz="4000" dirty="0" err="1">
                <a:solidFill>
                  <a:srgbClr val="0070C0"/>
                </a:solidFill>
              </a:rPr>
              <a:t>là</a:t>
            </a:r>
            <a:r>
              <a:rPr lang="en-US" sz="4000" dirty="0">
                <a:solidFill>
                  <a:srgbClr val="0070C0"/>
                </a:solidFill>
              </a:rPr>
              <a:t>:</a:t>
            </a:r>
          </a:p>
          <a:p>
            <a:pPr algn="ctr"/>
            <a:r>
              <a:rPr lang="en-US" sz="4000" dirty="0">
                <a:solidFill>
                  <a:srgbClr val="0070C0"/>
                </a:solidFill>
              </a:rPr>
              <a:t>385,5 x 4 = 1542 (m)</a:t>
            </a:r>
          </a:p>
          <a:p>
            <a:pPr algn="ctr"/>
            <a:r>
              <a:rPr lang="en-US" sz="4000" dirty="0">
                <a:solidFill>
                  <a:srgbClr val="0070C0"/>
                </a:solidFill>
              </a:rPr>
              <a:t>                                   </a:t>
            </a:r>
            <a:r>
              <a:rPr lang="en-US" sz="4000" dirty="0" err="1">
                <a:solidFill>
                  <a:srgbClr val="0070C0"/>
                </a:solidFill>
              </a:rPr>
              <a:t>Đáp</a:t>
            </a:r>
            <a:r>
              <a:rPr lang="en-US" sz="4000" dirty="0">
                <a:solidFill>
                  <a:srgbClr val="0070C0"/>
                </a:solidFill>
              </a:rPr>
              <a:t> </a:t>
            </a:r>
            <a:r>
              <a:rPr lang="en-US" sz="4000" dirty="0" err="1">
                <a:solidFill>
                  <a:srgbClr val="0070C0"/>
                </a:solidFill>
              </a:rPr>
              <a:t>số</a:t>
            </a:r>
            <a:r>
              <a:rPr lang="en-US" sz="4000" dirty="0">
                <a:solidFill>
                  <a:srgbClr val="0070C0"/>
                </a:solidFill>
              </a:rPr>
              <a:t>: 1542 m</a:t>
            </a:r>
          </a:p>
          <a:p>
            <a:pPr algn="ctr"/>
            <a:endParaRPr lang="en-US" sz="4000" dirty="0">
              <a:solidFill>
                <a:srgbClr val="0070C0"/>
              </a:solidFill>
            </a:endParaRPr>
          </a:p>
          <a:p>
            <a:pPr algn="ctr"/>
            <a:endParaRPr lang="en-US" sz="4000" dirty="0">
              <a:solidFill>
                <a:srgbClr val="0070C0"/>
              </a:solidFill>
            </a:endParaRPr>
          </a:p>
        </p:txBody>
      </p:sp>
    </p:spTree>
    <p:extLst>
      <p:ext uri="{BB962C8B-B14F-4D97-AF65-F5344CB8AC3E}">
        <p14:creationId xmlns:p14="http://schemas.microsoft.com/office/powerpoint/2010/main" val="427450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82F7F1-B5CF-632E-91A0-FABE8BC5EEC0}"/>
              </a:ext>
            </a:extLst>
          </p:cNvPr>
          <p:cNvSpPr txBox="1">
            <a:spLocks/>
          </p:cNvSpPr>
          <p:nvPr/>
        </p:nvSpPr>
        <p:spPr>
          <a:xfrm>
            <a:off x="1069257" y="2465898"/>
            <a:ext cx="10515600" cy="29094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srgbClr val="0070C0"/>
                </a:solidFill>
              </a:rPr>
              <a:t>Bài</a:t>
            </a:r>
            <a:r>
              <a:rPr lang="en-US" sz="4000" dirty="0">
                <a:solidFill>
                  <a:srgbClr val="0070C0"/>
                </a:solidFill>
              </a:rPr>
              <a:t> </a:t>
            </a:r>
            <a:r>
              <a:rPr lang="en-US" sz="4000" dirty="0" err="1">
                <a:solidFill>
                  <a:srgbClr val="0070C0"/>
                </a:solidFill>
              </a:rPr>
              <a:t>giải</a:t>
            </a:r>
            <a:endParaRPr lang="en-US" sz="4000" dirty="0">
              <a:solidFill>
                <a:srgbClr val="0070C0"/>
              </a:solidFill>
            </a:endParaRPr>
          </a:p>
          <a:p>
            <a:pPr algn="ctr"/>
            <a:r>
              <a:rPr lang="en-US" sz="4000" dirty="0">
                <a:solidFill>
                  <a:srgbClr val="0070C0"/>
                </a:solidFill>
              </a:rPr>
              <a:t>Bán </a:t>
            </a:r>
            <a:r>
              <a:rPr lang="en-US" sz="4000" dirty="0" err="1">
                <a:solidFill>
                  <a:srgbClr val="0070C0"/>
                </a:solidFill>
              </a:rPr>
              <a:t>kính</a:t>
            </a:r>
            <a:r>
              <a:rPr lang="en-US" sz="4000" dirty="0">
                <a:solidFill>
                  <a:srgbClr val="0070C0"/>
                </a:solidFill>
              </a:rPr>
              <a:t> </a:t>
            </a:r>
            <a:r>
              <a:rPr lang="en-US" sz="4000" dirty="0" err="1">
                <a:solidFill>
                  <a:srgbClr val="0070C0"/>
                </a:solidFill>
              </a:rPr>
              <a:t>của</a:t>
            </a:r>
            <a:r>
              <a:rPr lang="en-US" sz="4000" dirty="0">
                <a:solidFill>
                  <a:srgbClr val="0070C0"/>
                </a:solidFill>
              </a:rPr>
              <a:t> </a:t>
            </a:r>
            <a:r>
              <a:rPr lang="en-US" sz="4000" dirty="0" err="1">
                <a:solidFill>
                  <a:srgbClr val="0070C0"/>
                </a:solidFill>
              </a:rPr>
              <a:t>hồ</a:t>
            </a:r>
            <a:r>
              <a:rPr lang="en-US" sz="4000" dirty="0">
                <a:solidFill>
                  <a:srgbClr val="0070C0"/>
                </a:solidFill>
              </a:rPr>
              <a:t> </a:t>
            </a:r>
            <a:r>
              <a:rPr lang="en-US" sz="4000" dirty="0" err="1">
                <a:solidFill>
                  <a:srgbClr val="0070C0"/>
                </a:solidFill>
              </a:rPr>
              <a:t>nước</a:t>
            </a:r>
            <a:r>
              <a:rPr lang="en-US" sz="4000" dirty="0">
                <a:solidFill>
                  <a:srgbClr val="0070C0"/>
                </a:solidFill>
              </a:rPr>
              <a:t> </a:t>
            </a:r>
            <a:r>
              <a:rPr lang="en-US" sz="4000" dirty="0" err="1">
                <a:solidFill>
                  <a:srgbClr val="0070C0"/>
                </a:solidFill>
              </a:rPr>
              <a:t>là</a:t>
            </a:r>
            <a:r>
              <a:rPr lang="en-US" sz="4000" dirty="0">
                <a:solidFill>
                  <a:srgbClr val="0070C0"/>
                </a:solidFill>
              </a:rPr>
              <a:t>:</a:t>
            </a:r>
          </a:p>
          <a:p>
            <a:pPr algn="ctr"/>
            <a:r>
              <a:rPr lang="en-US" sz="4000" dirty="0">
                <a:solidFill>
                  <a:srgbClr val="0070C0"/>
                </a:solidFill>
              </a:rPr>
              <a:t>150 : 2 = 75 (m)</a:t>
            </a:r>
          </a:p>
          <a:p>
            <a:pPr algn="ctr"/>
            <a:r>
              <a:rPr lang="en-US" sz="4000" dirty="0" err="1">
                <a:solidFill>
                  <a:srgbClr val="0070C0"/>
                </a:solidFill>
              </a:rPr>
              <a:t>Diện</a:t>
            </a:r>
            <a:r>
              <a:rPr lang="en-US" sz="4000" dirty="0">
                <a:solidFill>
                  <a:srgbClr val="0070C0"/>
                </a:solidFill>
              </a:rPr>
              <a:t> </a:t>
            </a:r>
            <a:r>
              <a:rPr lang="en-US" sz="4000" dirty="0" err="1">
                <a:solidFill>
                  <a:srgbClr val="0070C0"/>
                </a:solidFill>
              </a:rPr>
              <a:t>tích</a:t>
            </a:r>
            <a:r>
              <a:rPr lang="en-US" sz="4000" dirty="0">
                <a:solidFill>
                  <a:srgbClr val="0070C0"/>
                </a:solidFill>
              </a:rPr>
              <a:t> </a:t>
            </a:r>
            <a:r>
              <a:rPr lang="en-US" sz="4000" dirty="0" err="1">
                <a:solidFill>
                  <a:srgbClr val="0070C0"/>
                </a:solidFill>
              </a:rPr>
              <a:t>mặt</a:t>
            </a:r>
            <a:r>
              <a:rPr lang="en-US" sz="4000" dirty="0">
                <a:solidFill>
                  <a:srgbClr val="0070C0"/>
                </a:solidFill>
              </a:rPr>
              <a:t> </a:t>
            </a:r>
            <a:r>
              <a:rPr lang="en-US" sz="4000" dirty="0" err="1">
                <a:solidFill>
                  <a:srgbClr val="0070C0"/>
                </a:solidFill>
              </a:rPr>
              <a:t>nước</a:t>
            </a:r>
            <a:r>
              <a:rPr lang="en-US" sz="4000" dirty="0">
                <a:solidFill>
                  <a:srgbClr val="0070C0"/>
                </a:solidFill>
              </a:rPr>
              <a:t> </a:t>
            </a:r>
            <a:r>
              <a:rPr lang="en-US" sz="4000" dirty="0" err="1">
                <a:solidFill>
                  <a:srgbClr val="0070C0"/>
                </a:solidFill>
              </a:rPr>
              <a:t>của</a:t>
            </a:r>
            <a:r>
              <a:rPr lang="en-US" sz="4000" dirty="0">
                <a:solidFill>
                  <a:srgbClr val="0070C0"/>
                </a:solidFill>
              </a:rPr>
              <a:t> </a:t>
            </a:r>
            <a:r>
              <a:rPr lang="en-US" sz="4000" dirty="0" err="1">
                <a:solidFill>
                  <a:srgbClr val="0070C0"/>
                </a:solidFill>
              </a:rPr>
              <a:t>hồ</a:t>
            </a:r>
            <a:r>
              <a:rPr lang="en-US" sz="4000" dirty="0">
                <a:solidFill>
                  <a:srgbClr val="0070C0"/>
                </a:solidFill>
              </a:rPr>
              <a:t> </a:t>
            </a:r>
            <a:r>
              <a:rPr lang="en-US" sz="4000" dirty="0" err="1">
                <a:solidFill>
                  <a:srgbClr val="0070C0"/>
                </a:solidFill>
              </a:rPr>
              <a:t>là</a:t>
            </a:r>
            <a:r>
              <a:rPr lang="en-US" sz="4000" dirty="0">
                <a:solidFill>
                  <a:srgbClr val="0070C0"/>
                </a:solidFill>
              </a:rPr>
              <a:t>:</a:t>
            </a:r>
          </a:p>
          <a:p>
            <a:pPr algn="ctr"/>
            <a:r>
              <a:rPr lang="en-US" sz="4000" dirty="0">
                <a:solidFill>
                  <a:srgbClr val="0070C0"/>
                </a:solidFill>
              </a:rPr>
              <a:t>3,14 x 75 x 75 : 2 = 8 831,25 (</a:t>
            </a:r>
            <a:r>
              <a:rPr lang="en-US" sz="4000" dirty="0">
                <a:solidFill>
                  <a:srgbClr val="0070C0"/>
                </a:solidFill>
                <a:effectLst/>
                <a:ea typeface="SimSun" panose="02010600030101010101" pitchFamily="2" charset="-122"/>
              </a:rPr>
              <a:t>m</a:t>
            </a:r>
            <a:r>
              <a:rPr lang="en-US" sz="4000" baseline="30000" dirty="0">
                <a:solidFill>
                  <a:srgbClr val="0070C0"/>
                </a:solidFill>
                <a:effectLst/>
                <a:ea typeface="SimSun" panose="02010600030101010101" pitchFamily="2" charset="-122"/>
              </a:rPr>
              <a:t>2</a:t>
            </a:r>
            <a:r>
              <a:rPr lang="en-US" sz="4000" dirty="0">
                <a:solidFill>
                  <a:srgbClr val="0070C0"/>
                </a:solidFill>
              </a:rPr>
              <a:t>)</a:t>
            </a:r>
          </a:p>
          <a:p>
            <a:pPr algn="ctr"/>
            <a:r>
              <a:rPr lang="en-US" sz="4000" dirty="0">
                <a:solidFill>
                  <a:srgbClr val="0070C0"/>
                </a:solidFill>
              </a:rPr>
              <a:t>                                </a:t>
            </a:r>
            <a:r>
              <a:rPr lang="en-US" sz="4000" dirty="0" err="1">
                <a:solidFill>
                  <a:srgbClr val="0070C0"/>
                </a:solidFill>
              </a:rPr>
              <a:t>Đáp</a:t>
            </a:r>
            <a:r>
              <a:rPr lang="en-US" sz="4000" dirty="0">
                <a:solidFill>
                  <a:srgbClr val="0070C0"/>
                </a:solidFill>
              </a:rPr>
              <a:t> </a:t>
            </a:r>
            <a:r>
              <a:rPr lang="en-US" sz="4000" dirty="0" err="1">
                <a:solidFill>
                  <a:srgbClr val="0070C0"/>
                </a:solidFill>
              </a:rPr>
              <a:t>số</a:t>
            </a:r>
            <a:r>
              <a:rPr lang="en-US" sz="4000" dirty="0">
                <a:solidFill>
                  <a:srgbClr val="0070C0"/>
                </a:solidFill>
              </a:rPr>
              <a:t>: 8 831,25 </a:t>
            </a:r>
            <a:r>
              <a:rPr lang="en-US" sz="4000" dirty="0">
                <a:solidFill>
                  <a:srgbClr val="0070C0"/>
                </a:solidFill>
                <a:effectLst/>
                <a:ea typeface="SimSun" panose="02010600030101010101" pitchFamily="2" charset="-122"/>
              </a:rPr>
              <a:t>m</a:t>
            </a:r>
            <a:r>
              <a:rPr lang="en-US" sz="4000" baseline="30000" dirty="0">
                <a:solidFill>
                  <a:srgbClr val="0070C0"/>
                </a:solidFill>
                <a:effectLst/>
                <a:ea typeface="SimSun" panose="02010600030101010101" pitchFamily="2" charset="-122"/>
              </a:rPr>
              <a:t>2</a:t>
            </a:r>
            <a:endParaRPr lang="en-US" sz="4000" dirty="0">
              <a:solidFill>
                <a:srgbClr val="0070C0"/>
              </a:solidFill>
            </a:endParaRPr>
          </a:p>
          <a:p>
            <a:pPr algn="ctr"/>
            <a:endParaRPr lang="en-US" sz="4000" dirty="0">
              <a:solidFill>
                <a:srgbClr val="0070C0"/>
              </a:solidFill>
            </a:endParaRPr>
          </a:p>
        </p:txBody>
      </p:sp>
      <p:sp>
        <p:nvSpPr>
          <p:cNvPr id="6" name="Title 1">
            <a:extLst>
              <a:ext uri="{FF2B5EF4-FFF2-40B4-BE49-F238E27FC236}">
                <a16:creationId xmlns:a16="http://schemas.microsoft.com/office/drawing/2014/main" id="{CE3A5477-C76D-D0CF-9604-7D95BD81100D}"/>
              </a:ext>
            </a:extLst>
          </p:cNvPr>
          <p:cNvSpPr txBox="1">
            <a:spLocks/>
          </p:cNvSpPr>
          <p:nvPr/>
        </p:nvSpPr>
        <p:spPr>
          <a:xfrm>
            <a:off x="553065" y="5506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 </a:t>
            </a:r>
            <a:r>
              <a:rPr lang="en-US" dirty="0" err="1"/>
              <a:t>Tính</a:t>
            </a:r>
            <a:r>
              <a:rPr lang="en-US" dirty="0"/>
              <a:t> </a:t>
            </a:r>
            <a:r>
              <a:rPr lang="en-US" dirty="0" err="1"/>
              <a:t>diện</a:t>
            </a:r>
            <a:r>
              <a:rPr lang="en-US" dirty="0"/>
              <a:t> </a:t>
            </a:r>
            <a:r>
              <a:rPr lang="en-US" dirty="0" err="1"/>
              <a:t>tích</a:t>
            </a:r>
            <a:r>
              <a:rPr lang="en-US" dirty="0"/>
              <a:t> </a:t>
            </a:r>
            <a:r>
              <a:rPr lang="en-US" dirty="0" err="1"/>
              <a:t>mặt</a:t>
            </a:r>
            <a:r>
              <a:rPr lang="en-US" dirty="0"/>
              <a:t> </a:t>
            </a:r>
            <a:r>
              <a:rPr lang="en-US" dirty="0" err="1"/>
              <a:t>nước</a:t>
            </a:r>
            <a:r>
              <a:rPr lang="en-US" dirty="0"/>
              <a:t> </a:t>
            </a:r>
            <a:r>
              <a:rPr lang="en-US" dirty="0" err="1"/>
              <a:t>của</a:t>
            </a:r>
            <a:r>
              <a:rPr lang="en-US" dirty="0"/>
              <a:t> </a:t>
            </a:r>
            <a:r>
              <a:rPr lang="en-US" dirty="0" err="1"/>
              <a:t>hồ</a:t>
            </a:r>
            <a:r>
              <a:rPr lang="en-US" dirty="0"/>
              <a:t>.</a:t>
            </a:r>
          </a:p>
        </p:txBody>
      </p:sp>
    </p:spTree>
    <p:extLst>
      <p:ext uri="{BB962C8B-B14F-4D97-AF65-F5344CB8AC3E}">
        <p14:creationId xmlns:p14="http://schemas.microsoft.com/office/powerpoint/2010/main" val="1450699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AEB2-E0C5-880E-EF0C-B8C47EE0374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A6147BF-156E-E8A4-9D73-0BF7DF32444E}"/>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042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A21B-78F8-3913-0E80-ECD9D0E8D3B5}"/>
              </a:ext>
            </a:extLst>
          </p:cNvPr>
          <p:cNvSpPr>
            <a:spLocks noGrp="1"/>
          </p:cNvSpPr>
          <p:nvPr>
            <p:ph type="title"/>
          </p:nvPr>
        </p:nvSpPr>
        <p:spPr>
          <a:xfrm>
            <a:off x="899652" y="2616712"/>
            <a:ext cx="10899058" cy="1325563"/>
          </a:xfrm>
        </p:spPr>
        <p:txBody>
          <a:bodyPr>
            <a:normAutofit fontScale="90000"/>
          </a:bodyPr>
          <a:lstStyle/>
          <a:p>
            <a:pPr>
              <a:lnSpc>
                <a:spcPct val="100000"/>
              </a:lnSpc>
            </a:pPr>
            <a:r>
              <a:rPr lang="en-US" dirty="0"/>
              <a:t>           </a:t>
            </a:r>
            <a:r>
              <a:rPr lang="en-US" dirty="0" err="1"/>
              <a:t>Viết</a:t>
            </a:r>
            <a:r>
              <a:rPr lang="en-US" dirty="0"/>
              <a:t> </a:t>
            </a:r>
            <a:r>
              <a:rPr lang="en-US" dirty="0" err="1"/>
              <a:t>tiếp</a:t>
            </a:r>
            <a:r>
              <a:rPr lang="en-US" dirty="0"/>
              <a:t> </a:t>
            </a:r>
            <a:r>
              <a:rPr lang="en-US" dirty="0" err="1"/>
              <a:t>vào</a:t>
            </a:r>
            <a:r>
              <a:rPr lang="en-US" dirty="0"/>
              <a:t> </a:t>
            </a:r>
            <a:r>
              <a:rPr lang="en-US" dirty="0" err="1"/>
              <a:t>chỗ</a:t>
            </a:r>
            <a:r>
              <a:rPr lang="en-US" dirty="0"/>
              <a:t> </a:t>
            </a:r>
            <a:r>
              <a:rPr lang="en-US" dirty="0" err="1"/>
              <a:t>chấm</a:t>
            </a:r>
            <a:r>
              <a:rPr lang="en-US" dirty="0"/>
              <a:t> </a:t>
            </a:r>
            <a:r>
              <a:rPr lang="en-US" dirty="0" err="1"/>
              <a:t>cho</a:t>
            </a:r>
            <a:r>
              <a:rPr lang="en-US" dirty="0"/>
              <a:t> </a:t>
            </a:r>
            <a:r>
              <a:rPr lang="en-US" dirty="0" err="1"/>
              <a:t>thích</a:t>
            </a:r>
            <a:r>
              <a:rPr lang="en-US" dirty="0"/>
              <a:t> </a:t>
            </a:r>
            <a:r>
              <a:rPr lang="en-US" dirty="0" err="1"/>
              <a:t>hợp</a:t>
            </a:r>
            <a:r>
              <a:rPr lang="en-US" dirty="0"/>
              <a:t>.</a:t>
            </a:r>
            <a:br>
              <a:rPr lang="en-US" dirty="0"/>
            </a:br>
            <a:r>
              <a:rPr lang="en-US" dirty="0" err="1"/>
              <a:t>Tìm</a:t>
            </a:r>
            <a:r>
              <a:rPr lang="en-US" dirty="0"/>
              <a:t> </a:t>
            </a:r>
            <a:r>
              <a:rPr lang="en-US" dirty="0" err="1"/>
              <a:t>một</a:t>
            </a:r>
            <a:r>
              <a:rPr lang="en-US" dirty="0"/>
              <a:t> </a:t>
            </a:r>
            <a:r>
              <a:rPr lang="en-US" dirty="0" err="1"/>
              <a:t>đồ</a:t>
            </a:r>
            <a:r>
              <a:rPr lang="en-US" dirty="0"/>
              <a:t> </a:t>
            </a:r>
            <a:r>
              <a:rPr lang="en-US" dirty="0" err="1"/>
              <a:t>vật</a:t>
            </a:r>
            <a:r>
              <a:rPr lang="en-US" dirty="0"/>
              <a:t> </a:t>
            </a:r>
            <a:r>
              <a:rPr lang="en-US" dirty="0" err="1"/>
              <a:t>hình</a:t>
            </a:r>
            <a:r>
              <a:rPr lang="en-US" dirty="0"/>
              <a:t> </a:t>
            </a:r>
            <a:r>
              <a:rPr lang="en-US" dirty="0" err="1"/>
              <a:t>tròn</a:t>
            </a:r>
            <a:r>
              <a:rPr lang="en-US" dirty="0"/>
              <a:t> </a:t>
            </a:r>
            <a:r>
              <a:rPr lang="en-US" dirty="0" err="1"/>
              <a:t>hoặc</a:t>
            </a:r>
            <a:r>
              <a:rPr lang="en-US" dirty="0"/>
              <a:t> </a:t>
            </a:r>
            <a:r>
              <a:rPr lang="en-US" dirty="0" err="1"/>
              <a:t>dạng</a:t>
            </a:r>
            <a:r>
              <a:rPr lang="en-US" dirty="0"/>
              <a:t> </a:t>
            </a:r>
            <a:r>
              <a:rPr lang="en-US" dirty="0" err="1"/>
              <a:t>hình</a:t>
            </a:r>
            <a:r>
              <a:rPr lang="en-US" dirty="0"/>
              <a:t> </a:t>
            </a:r>
            <a:r>
              <a:rPr lang="en-US" dirty="0" err="1"/>
              <a:t>tròn</a:t>
            </a:r>
            <a:r>
              <a:rPr lang="en-US" dirty="0"/>
              <a:t> </a:t>
            </a:r>
            <a:r>
              <a:rPr lang="en-US" dirty="0" err="1"/>
              <a:t>trong</a:t>
            </a:r>
            <a:r>
              <a:rPr lang="en-US" dirty="0"/>
              <a:t> </a:t>
            </a:r>
            <a:r>
              <a:rPr lang="en-US" dirty="0" err="1"/>
              <a:t>nhà</a:t>
            </a:r>
            <a:r>
              <a:rPr lang="en-US" dirty="0"/>
              <a:t> </a:t>
            </a:r>
            <a:r>
              <a:rPr lang="en-US" dirty="0" err="1"/>
              <a:t>mình</a:t>
            </a:r>
            <a:r>
              <a:rPr lang="en-US" dirty="0"/>
              <a:t> (</a:t>
            </a:r>
            <a:r>
              <a:rPr lang="en-US" dirty="0" err="1"/>
              <a:t>đĩa</a:t>
            </a:r>
            <a:r>
              <a:rPr lang="en-US" dirty="0"/>
              <a:t>, </a:t>
            </a:r>
            <a:r>
              <a:rPr lang="en-US" dirty="0" err="1"/>
              <a:t>nắp</a:t>
            </a:r>
            <a:r>
              <a:rPr lang="en-US" dirty="0"/>
              <a:t> </a:t>
            </a:r>
            <a:r>
              <a:rPr lang="en-US" dirty="0" err="1"/>
              <a:t>hộp</a:t>
            </a:r>
            <a:r>
              <a:rPr lang="en-US" dirty="0"/>
              <a:t>, bánh,…) </a:t>
            </a:r>
            <a:r>
              <a:rPr lang="en-US" dirty="0" err="1"/>
              <a:t>đo</a:t>
            </a:r>
            <a:r>
              <a:rPr lang="en-US" dirty="0"/>
              <a:t> </a:t>
            </a:r>
            <a:r>
              <a:rPr lang="en-US" dirty="0" err="1"/>
              <a:t>rồi</a:t>
            </a:r>
            <a:r>
              <a:rPr lang="en-US" dirty="0"/>
              <a:t> </a:t>
            </a:r>
            <a:r>
              <a:rPr lang="en-US" dirty="0" err="1"/>
              <a:t>tính</a:t>
            </a:r>
            <a:r>
              <a:rPr lang="en-US" dirty="0"/>
              <a:t> chu vi, </a:t>
            </a:r>
            <a:r>
              <a:rPr lang="en-US" dirty="0" err="1"/>
              <a:t>diện</a:t>
            </a:r>
            <a:r>
              <a:rPr lang="en-US" dirty="0"/>
              <a:t> </a:t>
            </a:r>
            <a:r>
              <a:rPr lang="en-US" dirty="0" err="1"/>
              <a:t>tích</a:t>
            </a:r>
            <a:r>
              <a:rPr lang="en-US" dirty="0"/>
              <a:t> </a:t>
            </a:r>
            <a:r>
              <a:rPr lang="en-US" dirty="0" err="1"/>
              <a:t>đồ</a:t>
            </a:r>
            <a:r>
              <a:rPr lang="en-US" dirty="0"/>
              <a:t> </a:t>
            </a:r>
            <a:r>
              <a:rPr lang="en-US" dirty="0" err="1"/>
              <a:t>vật</a:t>
            </a:r>
            <a:r>
              <a:rPr lang="en-US" dirty="0"/>
              <a:t> </a:t>
            </a:r>
            <a:r>
              <a:rPr lang="en-US" dirty="0" err="1"/>
              <a:t>hình</a:t>
            </a:r>
            <a:r>
              <a:rPr lang="en-US" dirty="0"/>
              <a:t> </a:t>
            </a:r>
            <a:r>
              <a:rPr lang="en-US" dirty="0" err="1"/>
              <a:t>tròn</a:t>
            </a:r>
            <a:r>
              <a:rPr lang="en-US" dirty="0"/>
              <a:t> </a:t>
            </a:r>
            <a:r>
              <a:rPr lang="en-US" dirty="0" err="1"/>
              <a:t>hoặc</a:t>
            </a:r>
            <a:r>
              <a:rPr lang="en-US" dirty="0"/>
              <a:t> </a:t>
            </a:r>
            <a:r>
              <a:rPr lang="en-US" dirty="0" err="1"/>
              <a:t>dạng</a:t>
            </a:r>
            <a:r>
              <a:rPr lang="en-US" dirty="0"/>
              <a:t> </a:t>
            </a:r>
            <a:r>
              <a:rPr lang="en-US" dirty="0" err="1"/>
              <a:t>hình</a:t>
            </a:r>
            <a:r>
              <a:rPr lang="en-US" dirty="0"/>
              <a:t> </a:t>
            </a:r>
            <a:r>
              <a:rPr lang="en-US" dirty="0" err="1"/>
              <a:t>tròn</a:t>
            </a:r>
            <a:r>
              <a:rPr lang="en-US" dirty="0"/>
              <a:t> </a:t>
            </a:r>
            <a:r>
              <a:rPr lang="en-US" dirty="0" err="1"/>
              <a:t>đó</a:t>
            </a:r>
            <a:r>
              <a:rPr lang="en-US" dirty="0"/>
              <a:t>.</a:t>
            </a:r>
            <a:br>
              <a:rPr lang="en-US" dirty="0"/>
            </a:br>
            <a:r>
              <a:rPr lang="en-US" sz="2400" dirty="0"/>
              <a:t> </a:t>
            </a:r>
            <a:br>
              <a:rPr lang="en-US" dirty="0"/>
            </a:br>
            <a:r>
              <a:rPr lang="en-US" dirty="0" err="1"/>
              <a:t>Trả</a:t>
            </a:r>
            <a:r>
              <a:rPr lang="en-US" dirty="0"/>
              <a:t> </a:t>
            </a:r>
            <a:r>
              <a:rPr lang="en-US" dirty="0" err="1"/>
              <a:t>lời</a:t>
            </a:r>
            <a:r>
              <a:rPr lang="en-US" dirty="0"/>
              <a:t>:</a:t>
            </a:r>
            <a:br>
              <a:rPr lang="en-US" dirty="0"/>
            </a:br>
            <a:r>
              <a:rPr lang="en-US" sz="1800" dirty="0"/>
              <a:t> </a:t>
            </a:r>
            <a:br>
              <a:rPr lang="en-US" dirty="0"/>
            </a:br>
            <a:r>
              <a:rPr lang="en-US" dirty="0" err="1"/>
              <a:t>Đồ</a:t>
            </a:r>
            <a:r>
              <a:rPr lang="en-US" dirty="0"/>
              <a:t> </a:t>
            </a:r>
            <a:r>
              <a:rPr lang="en-US" dirty="0" err="1"/>
              <a:t>vật</a:t>
            </a:r>
            <a:r>
              <a:rPr lang="en-US" dirty="0"/>
              <a:t> </a:t>
            </a:r>
            <a:r>
              <a:rPr lang="en-US" dirty="0" err="1"/>
              <a:t>em</a:t>
            </a:r>
            <a:r>
              <a:rPr lang="en-US" dirty="0"/>
              <a:t> </a:t>
            </a:r>
            <a:r>
              <a:rPr lang="en-US" dirty="0" err="1"/>
              <a:t>tìm</a:t>
            </a:r>
            <a:r>
              <a:rPr lang="en-US" dirty="0"/>
              <a:t> </a:t>
            </a:r>
            <a:r>
              <a:rPr lang="en-US" dirty="0" err="1"/>
              <a:t>được</a:t>
            </a:r>
            <a:r>
              <a:rPr lang="en-US" dirty="0"/>
              <a:t> </a:t>
            </a:r>
            <a:r>
              <a:rPr lang="en-US" dirty="0" err="1"/>
              <a:t>là</a:t>
            </a:r>
            <a:r>
              <a:rPr lang="en-US" dirty="0"/>
              <a:t>:…………………………………….</a:t>
            </a:r>
            <a:br>
              <a:rPr lang="en-US" dirty="0"/>
            </a:br>
            <a:r>
              <a:rPr lang="en-US" dirty="0"/>
              <a:t>Chu vi:………………………………………………………….</a:t>
            </a:r>
            <a:br>
              <a:rPr lang="en-US" dirty="0"/>
            </a:br>
            <a:r>
              <a:rPr lang="en-US" dirty="0" err="1"/>
              <a:t>Diện</a:t>
            </a:r>
            <a:r>
              <a:rPr lang="en-US" dirty="0"/>
              <a:t> </a:t>
            </a:r>
            <a:r>
              <a:rPr lang="en-US" dirty="0" err="1"/>
              <a:t>tích</a:t>
            </a:r>
            <a:r>
              <a:rPr lang="en-US" dirty="0"/>
              <a:t>:………………………………………………………</a:t>
            </a:r>
          </a:p>
        </p:txBody>
      </p:sp>
      <p:sp>
        <p:nvSpPr>
          <p:cNvPr id="5" name="TextBox 4">
            <a:extLst>
              <a:ext uri="{FF2B5EF4-FFF2-40B4-BE49-F238E27FC236}">
                <a16:creationId xmlns:a16="http://schemas.microsoft.com/office/drawing/2014/main" id="{5DC8ADBA-CAF3-5EEC-D275-68B6DD747580}"/>
              </a:ext>
            </a:extLst>
          </p:cNvPr>
          <p:cNvSpPr txBox="1"/>
          <p:nvPr/>
        </p:nvSpPr>
        <p:spPr>
          <a:xfrm>
            <a:off x="226143" y="562586"/>
            <a:ext cx="2123768" cy="584775"/>
          </a:xfrm>
          <a:prstGeom prst="rect">
            <a:avLst/>
          </a:prstGeom>
          <a:noFill/>
        </p:spPr>
        <p:txBody>
          <a:bodyPr wrap="square">
            <a:spAutoFit/>
          </a:bodyPr>
          <a:lstStyle/>
          <a:p>
            <a:r>
              <a:rPr lang="en-US" sz="3200" b="1" dirty="0" err="1">
                <a:highlight>
                  <a:srgbClr val="00FFFF"/>
                </a:highlight>
              </a:rPr>
              <a:t>Bài</a:t>
            </a:r>
            <a:r>
              <a:rPr lang="en-US" sz="3200" b="1" dirty="0">
                <a:highlight>
                  <a:srgbClr val="00FFFF"/>
                </a:highlight>
              </a:rPr>
              <a:t> 4/ 49: </a:t>
            </a:r>
            <a:endParaRPr lang="en-US" sz="3200" dirty="0"/>
          </a:p>
        </p:txBody>
      </p:sp>
    </p:spTree>
    <p:extLst>
      <p:ext uri="{BB962C8B-B14F-4D97-AF65-F5344CB8AC3E}">
        <p14:creationId xmlns:p14="http://schemas.microsoft.com/office/powerpoint/2010/main" val="182478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B04BA-242B-C32E-0660-7B77709F3921}"/>
              </a:ext>
            </a:extLst>
          </p:cNvPr>
          <p:cNvPicPr>
            <a:picLocks noChangeAspect="1"/>
          </p:cNvPicPr>
          <p:nvPr/>
        </p:nvPicPr>
        <p:blipFill>
          <a:blip r:embed="rId2"/>
          <a:stretch>
            <a:fillRect/>
          </a:stretch>
        </p:blipFill>
        <p:spPr>
          <a:xfrm>
            <a:off x="-528" y="0"/>
            <a:ext cx="12192000" cy="6858000"/>
          </a:xfrm>
          <a:prstGeom prst="rect">
            <a:avLst/>
          </a:prstGeom>
        </p:spPr>
      </p:pic>
      <p:sp>
        <p:nvSpPr>
          <p:cNvPr id="2" name="Title 1">
            <a:extLst>
              <a:ext uri="{FF2B5EF4-FFF2-40B4-BE49-F238E27FC236}">
                <a16:creationId xmlns:a16="http://schemas.microsoft.com/office/drawing/2014/main" id="{4360A188-0817-8B3A-8CEB-318E4021FBA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33861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FAF36-5359-B76A-924C-DF53C51C1BA2}"/>
              </a:ext>
            </a:extLst>
          </p:cNvPr>
          <p:cNvPicPr>
            <a:picLocks noChangeAspect="1"/>
          </p:cNvPicPr>
          <p:nvPr/>
        </p:nvPicPr>
        <p:blipFill>
          <a:blip r:embed="rId3"/>
          <a:stretch>
            <a:fillRect/>
          </a:stretch>
        </p:blipFill>
        <p:spPr>
          <a:xfrm>
            <a:off x="-528" y="0"/>
            <a:ext cx="12192528" cy="6858297"/>
          </a:xfrm>
          <a:prstGeom prst="rect">
            <a:avLst/>
          </a:prstGeom>
        </p:spPr>
      </p:pic>
    </p:spTree>
    <p:extLst>
      <p:ext uri="{BB962C8B-B14F-4D97-AF65-F5344CB8AC3E}">
        <p14:creationId xmlns:p14="http://schemas.microsoft.com/office/powerpoint/2010/main" val="8324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6"/>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3"/>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7680365" y="4847971"/>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rot="17713130">
            <a:off x="7849702" y="4960649"/>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20">
            <a:clrChange>
              <a:clrFrom>
                <a:srgbClr val="EFE4B0"/>
              </a:clrFrom>
              <a:clrTo>
                <a:srgbClr val="EFE4B0">
                  <a:alpha val="0"/>
                </a:srgbClr>
              </a:clrTo>
            </a:clrChange>
          </a:blip>
          <a:stretch>
            <a:fillRect/>
          </a:stretch>
        </p:blipFill>
        <p:spPr>
          <a:xfrm rot="900000">
            <a:off x="8471613" y="5089147"/>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245496" y="5175911"/>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20">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20">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20">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3951450" y="4856102"/>
            <a:ext cx="1427769" cy="695782"/>
          </a:xfrm>
          <a:prstGeom prst="rect">
            <a:avLst/>
          </a:prstGeom>
        </p:spPr>
      </p:pic>
      <p:pic>
        <p:nvPicPr>
          <p:cNvPr id="42" name="Picture 41">
            <a:extLst>
              <a:ext uri="{FF2B5EF4-FFF2-40B4-BE49-F238E27FC236}">
                <a16:creationId xmlns:a16="http://schemas.microsoft.com/office/drawing/2014/main" id="{4BBBBC41-1924-4D22-BDE4-E17BE5CF58D8}"/>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53769" y="-964562"/>
            <a:ext cx="8121934" cy="5414623"/>
          </a:xfrm>
          <a:prstGeom prst="rect">
            <a:avLst/>
          </a:prstGeom>
        </p:spPr>
      </p:pic>
      <p:sp>
        <p:nvSpPr>
          <p:cNvPr id="45" name="TextBox 44">
            <a:extLst>
              <a:ext uri="{FF2B5EF4-FFF2-40B4-BE49-F238E27FC236}">
                <a16:creationId xmlns:a16="http://schemas.microsoft.com/office/drawing/2014/main" id="{9F44482A-6550-4124-B066-37C65FCFA4B1}"/>
              </a:ext>
            </a:extLst>
          </p:cNvPr>
          <p:cNvSpPr txBox="1"/>
          <p:nvPr/>
        </p:nvSpPr>
        <p:spPr>
          <a:xfrm>
            <a:off x="1091524" y="1146068"/>
            <a:ext cx="47627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Nông</a:t>
            </a:r>
            <a:r>
              <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trại</a:t>
            </a:r>
            <a:endPar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Vui</a:t>
            </a:r>
            <a:r>
              <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vẻ</a:t>
            </a:r>
            <a:endPar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pic>
        <p:nvPicPr>
          <p:cNvPr id="2" name="okCartoon Music (12)">
            <a:hlinkClick r:id="" action="ppaction://media"/>
            <a:extLst>
              <a:ext uri="{FF2B5EF4-FFF2-40B4-BE49-F238E27FC236}">
                <a16:creationId xmlns:a16="http://schemas.microsoft.com/office/drawing/2014/main" id="{5A518A2E-0E19-47D0-A4D1-42B792E9CEB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65769" y="-119155"/>
            <a:ext cx="609600" cy="609600"/>
          </a:xfrm>
          <a:prstGeom prst="rect">
            <a:avLst/>
          </a:prstGeom>
        </p:spPr>
      </p:pic>
      <p:pic>
        <p:nvPicPr>
          <p:cNvPr id="4" name="Picture 3">
            <a:extLst>
              <a:ext uri="{FF2B5EF4-FFF2-40B4-BE49-F238E27FC236}">
                <a16:creationId xmlns:a16="http://schemas.microsoft.com/office/drawing/2014/main" id="{4B5FA493-2FEF-3DBB-A591-529E1C534323}"/>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0154905" y="4176216"/>
            <a:ext cx="1676405" cy="2437016"/>
          </a:xfrm>
          <a:prstGeom prst="rect">
            <a:avLst/>
          </a:prstGeom>
        </p:spPr>
      </p:pic>
      <p:pic>
        <p:nvPicPr>
          <p:cNvPr id="3" name="ghi amm 2">
            <a:hlinkClick r:id="" action="ppaction://media"/>
            <a:extLst>
              <a:ext uri="{FF2B5EF4-FFF2-40B4-BE49-F238E27FC236}">
                <a16:creationId xmlns:a16="http://schemas.microsoft.com/office/drawing/2014/main" id="{21F7180F-55F6-4AAD-B338-147D0E84E3FE}"/>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9589457" y="6104286"/>
            <a:ext cx="487363" cy="487363"/>
          </a:xfrm>
          <a:prstGeom prst="rect">
            <a:avLst/>
          </a:prstGeom>
        </p:spPr>
      </p:pic>
    </p:spTree>
    <p:extLst>
      <p:ext uri="{BB962C8B-B14F-4D97-AF65-F5344CB8AC3E}">
        <p14:creationId xmlns:p14="http://schemas.microsoft.com/office/powerpoint/2010/main" val="1134253598"/>
      </p:ext>
    </p:extLst>
  </p:cSld>
  <p:clrMapOvr>
    <a:masterClrMapping/>
  </p:clrMapOvr>
  <mc:AlternateContent xmlns:mc="http://schemas.openxmlformats.org/markup-compatibility/2006" xmlns:p14="http://schemas.microsoft.com/office/powerpoint/2010/main">
    <mc:Choice Requires="p14">
      <p:transition p14:dur="100" advTm="20349">
        <p:cut/>
      </p:transition>
    </mc:Choice>
    <mc:Fallback xmlns="">
      <p:transition advTm="2034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9328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p:cTn id="9" dur="500" fill="hold"/>
                                        <p:tgtEl>
                                          <p:spTgt spid="45"/>
                                        </p:tgtEl>
                                        <p:attrNameLst>
                                          <p:attrName>ppt_w</p:attrName>
                                        </p:attrNameLst>
                                      </p:cBhvr>
                                      <p:tavLst>
                                        <p:tav tm="0">
                                          <p:val>
                                            <p:fltVal val="0"/>
                                          </p:val>
                                        </p:tav>
                                        <p:tav tm="100000">
                                          <p:val>
                                            <p:strVal val="#ppt_w"/>
                                          </p:val>
                                        </p:tav>
                                      </p:tavLst>
                                    </p:anim>
                                    <p:anim calcmode="lin" valueType="num">
                                      <p:cBhvr>
                                        <p:cTn id="10" dur="500" fill="hold"/>
                                        <p:tgtEl>
                                          <p:spTgt spid="45"/>
                                        </p:tgtEl>
                                        <p:attrNameLst>
                                          <p:attrName>ppt_h</p:attrName>
                                        </p:attrNameLst>
                                      </p:cBhvr>
                                      <p:tavLst>
                                        <p:tav tm="0">
                                          <p:val>
                                            <p:fltVal val="0"/>
                                          </p:val>
                                        </p:tav>
                                        <p:tav tm="100000">
                                          <p:val>
                                            <p:strVal val="#ppt_h"/>
                                          </p:val>
                                        </p:tav>
                                      </p:tavLst>
                                    </p:anim>
                                    <p:animEffect transition="in" filter="fade">
                                      <p:cBhvr>
                                        <p:cTn id="11" dur="500"/>
                                        <p:tgtEl>
                                          <p:spTgt spid="45"/>
                                        </p:tgtEl>
                                      </p:cBhvr>
                                    </p:animEffect>
                                  </p:childTnLst>
                                </p:cTn>
                              </p:par>
                            </p:childTnLst>
                          </p:cTn>
                        </p:par>
                        <p:par>
                          <p:cTn id="12" fill="hold">
                            <p:stCondLst>
                              <p:cond delay="98281"/>
                            </p:stCondLst>
                            <p:childTnLst>
                              <p:par>
                                <p:cTn id="13" presetID="1" presetClass="mediacall" presetSubtype="0" fill="hold" nodeType="afterEffect">
                                  <p:stCondLst>
                                    <p:cond delay="0"/>
                                  </p:stCondLst>
                                  <p:childTnLst>
                                    <p:cmd type="call" cmd="playFrom(0.0)">
                                      <p:cBhvr>
                                        <p:cTn id="14" dur="20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5" repeatCount="indefinite"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0"/>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47" name="5 Ghé thăm Fb.com/nkpowerskills">
            <a:hlinkClick r:id="rId15" action="ppaction://hlinksldjump"/>
            <a:extLst>
              <a:ext uri="{FF2B5EF4-FFF2-40B4-BE49-F238E27FC236}">
                <a16:creationId xmlns:a16="http://schemas.microsoft.com/office/drawing/2014/main" id="{87663DDE-D071-4232-9ABE-45F18C0A0FA4}"/>
              </a:ext>
            </a:extLst>
          </p:cNvPr>
          <p:cNvPicPr>
            <a:picLocks noChangeAspect="1"/>
          </p:cNvPicPr>
          <p:nvPr/>
        </p:nvPicPr>
        <p:blipFill>
          <a:blip r:embed="rId16">
            <a:clrChange>
              <a:clrFrom>
                <a:srgbClr val="FFAEC9"/>
              </a:clrFrom>
              <a:clrTo>
                <a:srgbClr val="FFAEC9">
                  <a:alpha val="0"/>
                </a:srgbClr>
              </a:clrTo>
            </a:clrChange>
          </a:blip>
          <a:stretch>
            <a:fillRect/>
          </a:stretch>
        </p:blipFill>
        <p:spPr>
          <a:xfrm>
            <a:off x="8252257" y="2229945"/>
            <a:ext cx="662946" cy="714301"/>
          </a:xfrm>
          <a:prstGeom prst="rect">
            <a:avLst/>
          </a:prstGeom>
        </p:spPr>
      </p:pic>
      <p:pic>
        <p:nvPicPr>
          <p:cNvPr id="51" name="1 Ghé thăm Fb.com/nkpowerskills">
            <a:hlinkClick r:id="rId17" action="ppaction://hlinksldjump"/>
            <a:extLst>
              <a:ext uri="{FF2B5EF4-FFF2-40B4-BE49-F238E27FC236}">
                <a16:creationId xmlns:a16="http://schemas.microsoft.com/office/drawing/2014/main" id="{82A172DA-4077-47CF-9BC9-7229515E914B}"/>
              </a:ext>
            </a:extLst>
          </p:cNvPr>
          <p:cNvPicPr>
            <a:picLocks noChangeAspect="1"/>
          </p:cNvPicPr>
          <p:nvPr/>
        </p:nvPicPr>
        <p:blipFill>
          <a:blip r:embed="rId18">
            <a:clrChange>
              <a:clrFrom>
                <a:srgbClr val="FFAEC9"/>
              </a:clrFrom>
              <a:clrTo>
                <a:srgbClr val="FFAEC9">
                  <a:alpha val="0"/>
                </a:srgbClr>
              </a:clrTo>
            </a:clrChange>
          </a:blip>
          <a:stretch>
            <a:fillRect/>
          </a:stretch>
        </p:blipFill>
        <p:spPr>
          <a:xfrm>
            <a:off x="10220406" y="2004305"/>
            <a:ext cx="735860" cy="764666"/>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22">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DF726854-7103-446D-B0C7-A3006310A36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rot="245214">
            <a:off x="8127060" y="2561525"/>
            <a:ext cx="905062" cy="6398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Milk carton - Cool Milk">
            <a:extLst>
              <a:ext uri="{FF2B5EF4-FFF2-40B4-BE49-F238E27FC236}">
                <a16:creationId xmlns:a16="http://schemas.microsoft.com/office/drawing/2014/main" id="{EA05189F-8631-4B5D-80F5-83024FB9D315}"/>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10833467" y="28514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Káº¿t quáº£ hÃ¬nh áº£nh cho win text gif">
            <a:extLst>
              <a:ext uri="{FF2B5EF4-FFF2-40B4-BE49-F238E27FC236}">
                <a16:creationId xmlns:a16="http://schemas.microsoft.com/office/drawing/2014/main" id="{8F1CC257-044F-4836-8840-34AC0A69B916}"/>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3125239" y="-248527"/>
            <a:ext cx="3538343" cy="3538343"/>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380307" y="1397569"/>
            <a:ext cx="436221" cy="441264"/>
          </a:xfrm>
          <a:prstGeom prst="rect">
            <a:avLst/>
          </a:prstGeom>
        </p:spPr>
      </p:pic>
      <p:sp>
        <p:nvSpPr>
          <p:cNvPr id="2" name="Rectangle: Rounded Corners 1">
            <a:hlinkClick r:id="rId26" action="ppaction://hlinksldjump"/>
            <a:extLst>
              <a:ext uri="{FF2B5EF4-FFF2-40B4-BE49-F238E27FC236}">
                <a16:creationId xmlns:a16="http://schemas.microsoft.com/office/drawing/2014/main" id="{D189E68E-5760-5576-62C2-C5259106EB12}"/>
              </a:ext>
            </a:extLst>
          </p:cNvPr>
          <p:cNvSpPr/>
          <p:nvPr/>
        </p:nvSpPr>
        <p:spPr>
          <a:xfrm>
            <a:off x="314325" y="209550"/>
            <a:ext cx="1371600" cy="419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80534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1"/>
                                        </p:tgtEl>
                                        <p:attrNameLst>
                                          <p:attrName>r</p:attrName>
                                        </p:attrNameLst>
                                      </p:cBhvr>
                                    </p:animRot>
                                    <p:animRot by="-240000">
                                      <p:cBhvr>
                                        <p:cTn id="13" dur="200" fill="hold">
                                          <p:stCondLst>
                                            <p:cond delay="200"/>
                                          </p:stCondLst>
                                        </p:cTn>
                                        <p:tgtEl>
                                          <p:spTgt spid="51"/>
                                        </p:tgtEl>
                                        <p:attrNameLst>
                                          <p:attrName>r</p:attrName>
                                        </p:attrNameLst>
                                      </p:cBhvr>
                                    </p:animRot>
                                    <p:animRot by="240000">
                                      <p:cBhvr>
                                        <p:cTn id="14" dur="200" fill="hold">
                                          <p:stCondLst>
                                            <p:cond delay="400"/>
                                          </p:stCondLst>
                                        </p:cTn>
                                        <p:tgtEl>
                                          <p:spTgt spid="51"/>
                                        </p:tgtEl>
                                        <p:attrNameLst>
                                          <p:attrName>r</p:attrName>
                                        </p:attrNameLst>
                                      </p:cBhvr>
                                    </p:animRot>
                                    <p:animRot by="-240000">
                                      <p:cBhvr>
                                        <p:cTn id="15" dur="200" fill="hold">
                                          <p:stCondLst>
                                            <p:cond delay="600"/>
                                          </p:stCondLst>
                                        </p:cTn>
                                        <p:tgtEl>
                                          <p:spTgt spid="51"/>
                                        </p:tgtEl>
                                        <p:attrNameLst>
                                          <p:attrName>r</p:attrName>
                                        </p:attrNameLst>
                                      </p:cBhvr>
                                    </p:animRot>
                                    <p:animRot by="120000">
                                      <p:cBhvr>
                                        <p:cTn id="16" dur="200" fill="hold">
                                          <p:stCondLst>
                                            <p:cond delay="800"/>
                                          </p:stCondLst>
                                        </p:cTn>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par>
                          <p:cTn id="41" fill="hold">
                            <p:stCondLst>
                              <p:cond delay="1000"/>
                            </p:stCondLst>
                            <p:childTnLst>
                              <p:par>
                                <p:cTn id="42" presetID="0" presetClass="path" presetSubtype="0" accel="50000" decel="50000" fill="hold" nodeType="afterEffect">
                                  <p:stCondLst>
                                    <p:cond delay="0"/>
                                  </p:stCondLst>
                                  <p:childTnLst>
                                    <p:animMotion origin="layout" path="M 0.01211 -4.07407E-6 L 0.01211 -4.07407E-6 C 0.00924 0.00324 0.00677 0.00764 0.00377 0.01019 C 0.0026 0.01135 0.00143 0.01181 0.00039 0.0132 C -0.00091 0.01482 -0.00169 0.01737 -0.003 0.01922 C -0.00391 0.02037 -0.00521 0.02084 -0.00625 0.02223 C -0.01354 0.0301 -0.00534 0.02269 -0.0138 0.03403 C -0.01446 0.03496 -0.0155 0.03496 -0.01628 0.03542 C -0.01745 0.0375 -0.01849 0.03959 -0.01966 0.04144 C -0.02044 0.0426 -0.02136 0.04329 -0.02214 0.04445 C -0.02383 0.04676 -0.02539 0.04931 -0.02709 0.05186 C -0.02787 0.05278 -0.02891 0.05348 -0.02956 0.05463 C -0.0405 0.07199 -0.02774 0.05533 -0.04297 0.07408 L -0.053 0.08588 L -0.05794 0.09167 C -0.06172 0.10162 -0.0569 0.09051 -0.0655 0.10209 C -0.07409 0.11389 -0.06706 0.10903 -0.07292 0.1125 C -0.07565 0.11899 -0.07578 0.11968 -0.07956 0.12593 C -0.0806 0.12755 -0.0819 0.12848 -0.08294 0.13033 C -0.0836 0.13149 -0.08399 0.13334 -0.08464 0.13473 C -0.08568 0.13727 -0.08698 0.13959 -0.08789 0.14213 C -0.08893 0.14445 -0.08946 0.14723 -0.0905 0.14954 C -0.09141 0.15186 -0.09271 0.15348 -0.09375 0.15556 C -0.09792 0.16412 -0.09948 0.16945 -0.10378 0.17616 C -0.10482 0.17778 -0.10612 0.17917 -0.10716 0.18079 C -0.10834 0.18241 -0.10925 0.18496 -0.11042 0.18658 C -0.11172 0.18843 -0.11328 0.18936 -0.11459 0.19098 C -0.11589 0.19283 -0.11667 0.19537 -0.11797 0.19699 C -0.12214 0.20278 -0.12136 0.2 -0.12539 0.2044 C -0.12656 0.20579 -0.12761 0.20741 -0.12878 0.2088 C -0.13008 0.21042 -0.13164 0.21158 -0.13294 0.2132 C -0.13412 0.21459 -0.13516 0.21644 -0.13633 0.21783 L -0.14623 0.22963 C -0.14714 0.23056 -0.14792 0.23149 -0.14883 0.23264 C -0.15964 0.24699 -0.1461 0.22917 -0.15456 0.24005 C -0.15573 0.24144 -0.15677 0.24306 -0.15794 0.24445 C -0.15873 0.24537 -0.15964 0.2463 -0.16042 0.24746 C -0.16159 0.24885 -0.16263 0.25047 -0.1638 0.25186 C -0.16511 0.25348 -0.16667 0.25463 -0.16797 0.25625 C -0.1694 0.25811 -0.17071 0.26042 -0.17214 0.26227 C -0.17344 0.26389 -0.17487 0.26505 -0.1763 0.26667 C -0.17878 0.26945 -0.18125 0.27246 -0.18373 0.27547 L -0.19623 0.29028 L -0.2013 0.2963 C -0.20209 0.29723 -0.20287 0.29862 -0.20378 0.29931 C -0.20456 0.29977 -0.20547 0.3 -0.20625 0.3007 C -0.20807 0.30255 -0.20964 0.30463 -0.21133 0.30672 C -0.21211 0.30764 -0.21276 0.30973 -0.2138 0.30973 L -0.21537 0.30973 " pathEditMode="relative" ptsTypes="AAAAAAAAAAAAAAAAAAAAAAAAAAAAAAAAAAAAAAAAAAAAAAAAA">
                                      <p:cBhvr>
                                        <p:cTn id="43" dur="2000" fill="hold"/>
                                        <p:tgtEl>
                                          <p:spTgt spid="57"/>
                                        </p:tgtEl>
                                        <p:attrNameLst>
                                          <p:attrName>ppt_x</p:attrName>
                                          <p:attrName>ppt_y</p:attrName>
                                        </p:attrNameLst>
                                      </p:cBhvr>
                                    </p:animMotion>
                                  </p:childTnLst>
                                </p:cTn>
                              </p:par>
                            </p:childTnLst>
                          </p:cTn>
                        </p:par>
                        <p:par>
                          <p:cTn id="44" fill="hold">
                            <p:stCondLst>
                              <p:cond delay="3000"/>
                            </p:stCondLst>
                            <p:childTnLst>
                              <p:par>
                                <p:cTn id="45" presetID="10" presetClass="exit" presetSubtype="0" fill="hold" nodeType="after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8" restart="whenNotActive" fill="hold" evtFilter="cancelBubble" nodeType="interactiveSeq">
                <p:stCondLst>
                  <p:cond evt="onClick" delay="0">
                    <p:tgtEl>
                      <p:spTgt spid="4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after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500"/>
                                        <p:tgtEl>
                                          <p:spTgt spid="1026"/>
                                        </p:tgtEl>
                                      </p:cBhvr>
                                    </p:animEffect>
                                  </p:childTnLst>
                                  <p:subTnLst>
                                    <p:audio>
                                      <p:cMediaNode>
                                        <p:cTn display="0" masterRel="sameClick">
                                          <p:stCondLst>
                                            <p:cond evt="begin" delay="0">
                                              <p:tn val="51"/>
                                            </p:cond>
                                          </p:stCondLst>
                                          <p:endCondLst>
                                            <p:cond evt="onStopAudio" delay="0">
                                              <p:tgtEl>
                                                <p:sldTgt/>
                                              </p:tgtEl>
                                            </p:cond>
                                          </p:endCondLst>
                                        </p:cTn>
                                        <p:tgtEl>
                                          <p:sndTgt r:embed="rId2" name="Am-thanh-phep-thuat-www_nhacchuongvui_com.wav"/>
                                        </p:tgtEl>
                                      </p:cMediaNode>
                                    </p:audio>
                                  </p:sub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par>
                          <p:cTn id="58" fill="hold">
                            <p:stCondLst>
                              <p:cond delay="1000"/>
                            </p:stCondLst>
                            <p:childTnLst>
                              <p:par>
                                <p:cTn id="59" presetID="0" presetClass="path" presetSubtype="0" accel="50000" decel="50000" fill="hold" nodeType="afterEffect">
                                  <p:stCondLst>
                                    <p:cond delay="0"/>
                                  </p:stCondLst>
                                  <p:childTnLst>
                                    <p:animMotion origin="layout" path="M 0.01016 0.01042 L 0.01016 0.01042 C 0.00899 0.01435 0.00795 0.01829 0.00678 0.02223 C 0.00626 0.02361 0.00533 0.025 0.00508 0.02662 C 0.00482 0.02824 0.00352 0.04792 0.00338 0.04885 C 0.003 0.05324 0.00222 0.05764 0.00183 0.06227 C 5E-6 0.07986 0.00196 0.06852 0.00013 0.07848 C -0.00013 0.08542 -0.00026 0.09236 -0.00065 0.09931 C -0.00078 0.10116 -0.0013 0.10324 -0.00157 0.1051 C -0.00182 0.10764 -0.00208 0.10996 -0.00234 0.1125 C -0.0026 0.12199 -0.00273 0.13125 -0.00325 0.14074 C -0.00325 0.14213 -0.0039 0.14352 -0.00403 0.14514 C -0.00442 0.15209 -0.00455 0.15903 -0.00481 0.16598 C -0.0052 0.18473 -0.0052 0.20348 -0.00572 0.22223 C -0.00572 0.22523 -0.00624 0.22801 -0.00651 0.23102 C -0.00716 0.23773 -0.00768 0.24028 -0.0082 0.24746 C -0.00859 0.25232 -0.00859 0.25718 -0.00898 0.26227 C -0.00924 0.26412 -0.00963 0.26621 -0.00989 0.26806 C -0.01015 0.27107 -0.01028 0.27408 -0.01067 0.27709 C -0.01093 0.27848 -0.01132 0.27986 -0.01145 0.28148 C -0.01249 0.28866 -0.01263 0.29306 -0.01315 0.3007 C -0.01341 0.30417 -0.0138 0.30764 -0.01406 0.31111 C -0.01432 0.31505 -0.01445 0.31898 -0.01484 0.32292 C -0.01679 0.34167 -0.01445 0.30394 -0.01653 0.33635 C -0.01692 0.34213 -0.01692 0.34815 -0.01731 0.35394 C -0.01744 0.35648 -0.01809 0.36158 -0.01809 0.36158 " pathEditMode="relative" ptsTypes="AAAAAAAAAAAAAAAAAAAAAAAAAA">
                                      <p:cBhvr>
                                        <p:cTn id="60" dur="2000" fill="hold"/>
                                        <p:tgtEl>
                                          <p:spTgt spid="56"/>
                                        </p:tgtEl>
                                        <p:attrNameLst>
                                          <p:attrName>ppt_x</p:attrName>
                                          <p:attrName>ppt_y</p:attrName>
                                        </p:attrNameLst>
                                      </p:cBhvr>
                                    </p:animMotion>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500"/>
                                        <p:tgtEl>
                                          <p:spTgt spid="1028"/>
                                        </p:tgtEl>
                                      </p:cBhvr>
                                    </p:animEffect>
                                  </p:childTnLst>
                                  <p:subTnLst>
                                    <p:audio>
                                      <p:cMediaNode>
                                        <p:cTn display="0" masterRel="sameClick">
                                          <p:stCondLst>
                                            <p:cond evt="begin" delay="0">
                                              <p:tn val="6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7"/>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subTnLst>
                                    <p:audio>
                                      <p:cMediaNode>
                                        <p:cTn display="0" masterRel="sameClick">
                                          <p:stCondLst>
                                            <p:cond evt="begin" delay="0">
                                              <p:tn val="7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6"/>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468572"/>
            <a:ext cx="10500851" cy="20787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6581481" y="45100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1210455"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 3,14 x 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1210455" y="45100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 3,14 x d</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575100" y="31207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 3,14 x r x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7"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02766" y="495110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4145" y="353115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02766" y="353569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0919" y="4900153"/>
            <a:ext cx="952912" cy="9529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9023AB3-955F-2403-F6FF-455691B5B9AA}"/>
              </a:ext>
            </a:extLst>
          </p:cNvPr>
          <p:cNvSpPr/>
          <p:nvPr/>
        </p:nvSpPr>
        <p:spPr>
          <a:xfrm>
            <a:off x="2517443" y="5986818"/>
            <a:ext cx="8050939" cy="402609"/>
          </a:xfrm>
          <a:prstGeom prst="roundRect">
            <a:avLst>
              <a:gd name="adj" fmla="val 50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A4397E42-5A98-0482-62D1-8A0504770B11}"/>
              </a:ext>
            </a:extLst>
          </p:cNvPr>
          <p:cNvSpPr/>
          <p:nvPr/>
        </p:nvSpPr>
        <p:spPr>
          <a:xfrm flipH="1">
            <a:off x="10126207" y="5338910"/>
            <a:ext cx="482809" cy="1295815"/>
          </a:xfrm>
          <a:custGeom>
            <a:avLst/>
            <a:gdLst/>
            <a:ahLst/>
            <a:cxnLst/>
            <a:rect l="l" t="t" r="r" b="b"/>
            <a:pathLst>
              <a:path w="4056562" h="4114800">
                <a:moveTo>
                  <a:pt x="0" y="0"/>
                </a:moveTo>
                <a:lnTo>
                  <a:pt x="4056562" y="0"/>
                </a:lnTo>
                <a:lnTo>
                  <a:pt x="405656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tiếng chuông chờ và báo hết giờ(10ss)">
            <a:hlinkClick r:id="" action="ppaction://media"/>
            <a:extLst>
              <a:ext uri="{FF2B5EF4-FFF2-40B4-BE49-F238E27FC236}">
                <a16:creationId xmlns:a16="http://schemas.microsoft.com/office/drawing/2014/main" id="{BEACF592-5A3B-B761-37A7-9C282387073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7443" y="6379238"/>
            <a:ext cx="244475" cy="244475"/>
          </a:xfrm>
          <a:prstGeom prst="rect">
            <a:avLst/>
          </a:prstGeom>
        </p:spPr>
      </p:pic>
      <p:sp>
        <p:nvSpPr>
          <p:cNvPr id="18" name="06 NK PowerSkills">
            <a:extLst>
              <a:ext uri="{FF2B5EF4-FFF2-40B4-BE49-F238E27FC236}">
                <a16:creationId xmlns:a16="http://schemas.microsoft.com/office/drawing/2014/main" id="{0C2C6981-6F28-4701-9A17-02E06EBCEE8A}"/>
              </a:ext>
            </a:extLst>
          </p:cNvPr>
          <p:cNvSpPr txBox="1"/>
          <p:nvPr/>
        </p:nvSpPr>
        <p:spPr>
          <a:xfrm>
            <a:off x="1099410" y="977892"/>
            <a:ext cx="10176387" cy="707886"/>
          </a:xfrm>
          <a:prstGeom prst="rect">
            <a:avLst/>
          </a:prstGeom>
          <a:noFill/>
        </p:spPr>
        <p:txBody>
          <a:bodyPr wrap="square" rtlCol="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4000"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Công</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thức</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tính</a:t>
            </a:r>
            <a:r>
              <a:rPr lang="en-US" sz="4000" b="1" dirty="0">
                <a:solidFill>
                  <a:prstClr val="black"/>
                </a:solidFill>
                <a:latin typeface="Times New Roman" panose="02020603050405020304" pitchFamily="18" charset="0"/>
                <a:ea typeface="Calibri" panose="020F0502020204030204" pitchFamily="34" charset="0"/>
              </a:rPr>
              <a:t> chu vi </a:t>
            </a:r>
            <a:r>
              <a:rPr lang="en-US" sz="4000" b="1" dirty="0" err="1">
                <a:solidFill>
                  <a:prstClr val="black"/>
                </a:solidFill>
                <a:latin typeface="Times New Roman" panose="02020603050405020304" pitchFamily="18" charset="0"/>
                <a:ea typeface="Calibri" panose="020F0502020204030204" pitchFamily="34" charset="0"/>
              </a:rPr>
              <a:t>hình</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tròn</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là</a:t>
            </a:r>
            <a:r>
              <a:rPr lang="vi-VN" sz="4000" b="1" dirty="0">
                <a:solidFill>
                  <a:prstClr val="black"/>
                </a:solidFill>
                <a:latin typeface="Times New Roman" panose="02020603050405020304" pitchFamily="18" charset="0"/>
                <a:ea typeface="Calibri" panose="020F0502020204030204" pitchFamily="34"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06CE33F-E741-C394-197B-9B01E75315C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221032" y="197494"/>
            <a:ext cx="1526689" cy="2294030"/>
          </a:xfrm>
          <a:prstGeom prst="rect">
            <a:avLst/>
          </a:prstGeom>
        </p:spPr>
      </p:pic>
    </p:spTree>
    <p:extLst>
      <p:ext uri="{BB962C8B-B14F-4D97-AF65-F5344CB8AC3E}">
        <p14:creationId xmlns:p14="http://schemas.microsoft.com/office/powerpoint/2010/main" val="185802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6"/>
                                        </p:tgtEl>
                                      </p:cBhvr>
                                    </p:cmd>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42" presetClass="path" presetSubtype="0" accel="50000" decel="50000" fill="hold" grpId="1" nodeType="withEffect">
                                  <p:stCondLst>
                                    <p:cond delay="0"/>
                                  </p:stCondLst>
                                  <p:childTnLst>
                                    <p:animMotion origin="layout" path="M -6.25E-7 3.33333E-6 L -0.6332 0.00694 " pathEditMode="relative" rAng="0" ptsTypes="AA">
                                      <p:cBhvr>
                                        <p:cTn id="10" dur="10000" fill="hold"/>
                                        <p:tgtEl>
                                          <p:spTgt spid="15"/>
                                        </p:tgtEl>
                                        <p:attrNameLst>
                                          <p:attrName>ppt_x</p:attrName>
                                          <p:attrName>ppt_y</p:attrName>
                                        </p:attrNameLst>
                                      </p:cBhvr>
                                      <p:rCtr x="-31667" y="347"/>
                                    </p:animMotion>
                                  </p:childTnLst>
                                </p:cTn>
                              </p:par>
                              <p:par>
                                <p:cTn id="11" presetID="22" presetClass="exit" presetSubtype="2" fill="hold" grpId="0" nodeType="withEffect">
                                  <p:stCondLst>
                                    <p:cond delay="0"/>
                                  </p:stCondLst>
                                  <p:childTnLst>
                                    <p:animEffect transition="out" filter="wipe(right)">
                                      <p:cBhvr>
                                        <p:cTn id="12" dur="10050"/>
                                        <p:tgtEl>
                                          <p:spTgt spid="14"/>
                                        </p:tgtEl>
                                      </p:cBhvr>
                                    </p:animEffect>
                                    <p:set>
                                      <p:cBhvr>
                                        <p:cTn id="13" dur="1" fill="hold">
                                          <p:stCondLst>
                                            <p:cond delay="100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repeatCount="4000" fill="hold" nodeType="clickEffect">
                                  <p:stCondLst>
                                    <p:cond delay="0"/>
                                  </p:stCondLst>
                                  <p:childTnLst>
                                    <p:animClr clrSpc="rgb" dir="cw">
                                      <p:cBhvr>
                                        <p:cTn id="18" dur="200" fill="hold"/>
                                        <p:tgtEl>
                                          <p:spTgt spid="7"/>
                                        </p:tgtEl>
                                        <p:attrNameLst>
                                          <p:attrName>fillcolor</p:attrName>
                                        </p:attrNameLst>
                                      </p:cBhvr>
                                      <p:to>
                                        <a:srgbClr val="FF7C80"/>
                                      </p:to>
                                    </p:animClr>
                                    <p:set>
                                      <p:cBhvr>
                                        <p:cTn id="19" dur="200" fill="hold"/>
                                        <p:tgtEl>
                                          <p:spTgt spid="7"/>
                                        </p:tgtEl>
                                        <p:attrNameLst>
                                          <p:attrName>fill.type</p:attrName>
                                        </p:attrNameLst>
                                      </p:cBhvr>
                                      <p:to>
                                        <p:strVal val="solid"/>
                                      </p:to>
                                    </p:set>
                                    <p:set>
                                      <p:cBhvr>
                                        <p:cTn id="20" dur="200" fill="hold"/>
                                        <p:tgtEl>
                                          <p:spTgt spid="7"/>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
                                        </p:tgtEl>
                                        <p:attrNameLst>
                                          <p:attrName>fillcolor</p:attrName>
                                        </p:attrNameLst>
                                      </p:cBhvr>
                                      <p:to>
                                        <a:srgbClr val="00FF00"/>
                                      </p:to>
                                    </p:animClr>
                                    <p:set>
                                      <p:cBhvr>
                                        <p:cTn id="28" dur="200" fill="hold"/>
                                        <p:tgtEl>
                                          <p:spTgt spid="5"/>
                                        </p:tgtEl>
                                        <p:attrNameLst>
                                          <p:attrName>fill.type</p:attrName>
                                        </p:attrNameLst>
                                      </p:cBhvr>
                                      <p:to>
                                        <p:strVal val="solid"/>
                                      </p:to>
                                    </p:set>
                                    <p:set>
                                      <p:cBhvr>
                                        <p:cTn id="29" dur="20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Am-thanh-tra-loi-dung-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m-thanh-tra-loi-dung-www_nhacchuongvui_com.wav"/>
                                        </p:tgtEl>
                                      </p:cMediaNode>
                                    </p:audio>
                                  </p:subTnLst>
                                </p:cTn>
                              </p:par>
                              <p:par>
                                <p:cTn id="32" presetID="26" presetClass="emph" presetSubtype="0" repeatCount="indefinite"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repeatCount="4000" fill="hold" nodeType="clickEffect">
                                  <p:stCondLst>
                                    <p:cond delay="0"/>
                                  </p:stCondLst>
                                  <p:childTnLst>
                                    <p:animClr clrSpc="rgb" dir="cw">
                                      <p:cBhvr>
                                        <p:cTn id="48" dur="200" fill="hold"/>
                                        <p:tgtEl>
                                          <p:spTgt spid="6"/>
                                        </p:tgtEl>
                                        <p:attrNameLst>
                                          <p:attrName>fillcolor</p:attrName>
                                        </p:attrNameLst>
                                      </p:cBhvr>
                                      <p:to>
                                        <a:srgbClr val="FF7C80"/>
                                      </p:to>
                                    </p:animClr>
                                    <p:set>
                                      <p:cBhvr>
                                        <p:cTn id="49" dur="200" fill="hold"/>
                                        <p:tgtEl>
                                          <p:spTgt spid="6"/>
                                        </p:tgtEl>
                                        <p:attrNameLst>
                                          <p:attrName>fill.type</p:attrName>
                                        </p:attrNameLst>
                                      </p:cBhvr>
                                      <p:to>
                                        <p:strVal val="solid"/>
                                      </p:to>
                                    </p:set>
                                    <p:set>
                                      <p:cBhvr>
                                        <p:cTn id="50" dur="2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6"/>
                </p:tgtEl>
              </p:cMediaNode>
            </p:audio>
          </p:childTnLst>
        </p:cTn>
      </p:par>
    </p:tnLst>
    <p:bldLst>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6"/>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468574"/>
            <a:ext cx="10500851" cy="216712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atin typeface="Times New Roman" panose="02020603050405020304" pitchFamily="18" charset="0"/>
                <a:ea typeface="Calibri" panose="020F0502020204030204" pitchFamily="34" charset="0"/>
              </a:rPr>
              <a:t>Hình</a:t>
            </a:r>
            <a:r>
              <a:rPr lang="en-US" sz="3200" b="1" dirty="0">
                <a:latin typeface="Times New Roman" panose="02020603050405020304" pitchFamily="18" charset="0"/>
                <a:ea typeface="Calibri" panose="020F0502020204030204" pitchFamily="34" charset="0"/>
              </a:rPr>
              <a:t> tr</a:t>
            </a:r>
            <a:r>
              <a:rPr lang="vi-VN" sz="3200" b="1" dirty="0">
                <a:latin typeface="Times New Roman" panose="02020603050405020304" pitchFamily="18" charset="0"/>
                <a:ea typeface="Calibri" panose="020F0502020204030204" pitchFamily="34" charset="0"/>
              </a:rPr>
              <a:t>òn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vuông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latin typeface="Times New Roman" panose="02020603050405020304" pitchFamily="18" charset="0"/>
                <a:ea typeface="Calibri" panose="020F0502020204030204" pitchFamily="34" charset="0"/>
                <a:cs typeface="Times New Roman" panose="02020603050405020304" pitchFamily="18" charset="0"/>
              </a:rPr>
              <a:t> thang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latin typeface="Times New Roman" panose="02020603050405020304" pitchFamily="18" charset="0"/>
                <a:ea typeface="Calibri" panose="020F0502020204030204" pitchFamily="34" charset="0"/>
                <a:cs typeface="Times New Roman" panose="02020603050405020304" pitchFamily="18" charset="0"/>
              </a:rPr>
              <a:t> tam </a:t>
            </a:r>
            <a:r>
              <a:rPr lang="vi-VN" sz="3200" b="1" dirty="0">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7"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EC63AEB-8D33-9F66-8DD6-D1AF10F7EE70}"/>
              </a:ext>
            </a:extLst>
          </p:cNvPr>
          <p:cNvSpPr/>
          <p:nvPr/>
        </p:nvSpPr>
        <p:spPr>
          <a:xfrm>
            <a:off x="2517443" y="5986818"/>
            <a:ext cx="8050939" cy="402609"/>
          </a:xfrm>
          <a:prstGeom prst="roundRect">
            <a:avLst>
              <a:gd name="adj" fmla="val 50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893D054B-915E-AF87-9969-C416152DD2C2}"/>
              </a:ext>
            </a:extLst>
          </p:cNvPr>
          <p:cNvSpPr/>
          <p:nvPr/>
        </p:nvSpPr>
        <p:spPr>
          <a:xfrm flipH="1">
            <a:off x="10126207" y="5338910"/>
            <a:ext cx="482809" cy="1295815"/>
          </a:xfrm>
          <a:custGeom>
            <a:avLst/>
            <a:gdLst/>
            <a:ahLst/>
            <a:cxnLst/>
            <a:rect l="l" t="t" r="r" b="b"/>
            <a:pathLst>
              <a:path w="4056562" h="4114800">
                <a:moveTo>
                  <a:pt x="0" y="0"/>
                </a:moveTo>
                <a:lnTo>
                  <a:pt x="4056562" y="0"/>
                </a:lnTo>
                <a:lnTo>
                  <a:pt x="405656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tiếng chuông chờ và báo hết giờ(10ss)">
            <a:hlinkClick r:id="" action="ppaction://media"/>
            <a:extLst>
              <a:ext uri="{FF2B5EF4-FFF2-40B4-BE49-F238E27FC236}">
                <a16:creationId xmlns:a16="http://schemas.microsoft.com/office/drawing/2014/main" id="{ABFF5191-8846-80E5-8A88-E078EEA74B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7443" y="6379238"/>
            <a:ext cx="244475" cy="244475"/>
          </a:xfrm>
          <a:prstGeom prst="rect">
            <a:avLst/>
          </a:prstGeom>
        </p:spPr>
      </p:pic>
      <p:sp>
        <p:nvSpPr>
          <p:cNvPr id="17" name="06 NK PowerSkills">
            <a:extLst>
              <a:ext uri="{FF2B5EF4-FFF2-40B4-BE49-F238E27FC236}">
                <a16:creationId xmlns:a16="http://schemas.microsoft.com/office/drawing/2014/main" id="{F193ABEB-EB39-3FBD-8A97-4692703836EA}"/>
              </a:ext>
            </a:extLst>
          </p:cNvPr>
          <p:cNvSpPr txBox="1"/>
          <p:nvPr/>
        </p:nvSpPr>
        <p:spPr>
          <a:xfrm>
            <a:off x="1711141" y="920092"/>
            <a:ext cx="9570199" cy="1340495"/>
          </a:xfrm>
          <a:prstGeom prst="rect">
            <a:avLst/>
          </a:prstGeom>
          <a:noFill/>
        </p:spPr>
        <p:txBody>
          <a:bodyPr wrap="square" rtlCol="0">
            <a:spAutoFit/>
          </a:bodyPr>
          <a:lstStyle/>
          <a:p>
            <a:pPr algn="ctr">
              <a:lnSpc>
                <a:spcPct val="107000"/>
              </a:lnSpc>
              <a:spcAft>
                <a:spcPts val="800"/>
              </a:spcAft>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2: S = 3,14 x r x r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latin typeface="Times New Roman" panose="02020603050405020304" pitchFamily="18" charset="0"/>
                <a:ea typeface="Calibri" panose="020F0502020204030204" pitchFamily="34" charset="0"/>
                <a:cs typeface="Times New Roman" panose="02020603050405020304" pitchFamily="18" charset="0"/>
              </a:rPr>
              <a:t> ? </a:t>
            </a:r>
          </a:p>
        </p:txBody>
      </p:sp>
    </p:spTree>
    <p:extLst>
      <p:ext uri="{BB962C8B-B14F-4D97-AF65-F5344CB8AC3E}">
        <p14:creationId xmlns:p14="http://schemas.microsoft.com/office/powerpoint/2010/main" val="2187805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6"/>
                                        </p:tgtEl>
                                      </p:cBhvr>
                                    </p:cmd>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42" presetClass="path" presetSubtype="0" accel="50000" decel="50000" fill="hold" grpId="1" nodeType="withEffect">
                                  <p:stCondLst>
                                    <p:cond delay="0"/>
                                  </p:stCondLst>
                                  <p:childTnLst>
                                    <p:animMotion origin="layout" path="M -6.25E-7 3.33333E-6 L -0.6332 0.00694 " pathEditMode="relative" rAng="0" ptsTypes="AA">
                                      <p:cBhvr>
                                        <p:cTn id="10" dur="10000" fill="hold"/>
                                        <p:tgtEl>
                                          <p:spTgt spid="15"/>
                                        </p:tgtEl>
                                        <p:attrNameLst>
                                          <p:attrName>ppt_x</p:attrName>
                                          <p:attrName>ppt_y</p:attrName>
                                        </p:attrNameLst>
                                      </p:cBhvr>
                                      <p:rCtr x="-31667" y="347"/>
                                    </p:animMotion>
                                  </p:childTnLst>
                                </p:cTn>
                              </p:par>
                              <p:par>
                                <p:cTn id="11" presetID="22" presetClass="exit" presetSubtype="2" fill="hold" grpId="0" nodeType="withEffect">
                                  <p:stCondLst>
                                    <p:cond delay="0"/>
                                  </p:stCondLst>
                                  <p:childTnLst>
                                    <p:animEffect transition="out" filter="wipe(right)">
                                      <p:cBhvr>
                                        <p:cTn id="12" dur="10050"/>
                                        <p:tgtEl>
                                          <p:spTgt spid="14"/>
                                        </p:tgtEl>
                                      </p:cBhvr>
                                    </p:animEffect>
                                    <p:set>
                                      <p:cBhvr>
                                        <p:cTn id="13" dur="1" fill="hold">
                                          <p:stCondLst>
                                            <p:cond delay="100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repeatCount="4000" fill="hold" nodeType="clickEffect">
                                  <p:stCondLst>
                                    <p:cond delay="0"/>
                                  </p:stCondLst>
                                  <p:childTnLst>
                                    <p:animClr clrSpc="rgb" dir="cw">
                                      <p:cBhvr>
                                        <p:cTn id="18" dur="200" fill="hold"/>
                                        <p:tgtEl>
                                          <p:spTgt spid="7"/>
                                        </p:tgtEl>
                                        <p:attrNameLst>
                                          <p:attrName>fillcolor</p:attrName>
                                        </p:attrNameLst>
                                      </p:cBhvr>
                                      <p:to>
                                        <a:srgbClr val="FF7C80"/>
                                      </p:to>
                                    </p:animClr>
                                    <p:set>
                                      <p:cBhvr>
                                        <p:cTn id="19" dur="200" fill="hold"/>
                                        <p:tgtEl>
                                          <p:spTgt spid="7"/>
                                        </p:tgtEl>
                                        <p:attrNameLst>
                                          <p:attrName>fill.type</p:attrName>
                                        </p:attrNameLst>
                                      </p:cBhvr>
                                      <p:to>
                                        <p:strVal val="solid"/>
                                      </p:to>
                                    </p:set>
                                    <p:set>
                                      <p:cBhvr>
                                        <p:cTn id="20" dur="200" fill="hold"/>
                                        <p:tgtEl>
                                          <p:spTgt spid="7"/>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
                                        </p:tgtEl>
                                        <p:attrNameLst>
                                          <p:attrName>fillcolor</p:attrName>
                                        </p:attrNameLst>
                                      </p:cBhvr>
                                      <p:to>
                                        <a:srgbClr val="00FF00"/>
                                      </p:to>
                                    </p:animClr>
                                    <p:set>
                                      <p:cBhvr>
                                        <p:cTn id="28" dur="200" fill="hold"/>
                                        <p:tgtEl>
                                          <p:spTgt spid="5"/>
                                        </p:tgtEl>
                                        <p:attrNameLst>
                                          <p:attrName>fill.type</p:attrName>
                                        </p:attrNameLst>
                                      </p:cBhvr>
                                      <p:to>
                                        <p:strVal val="solid"/>
                                      </p:to>
                                    </p:set>
                                    <p:set>
                                      <p:cBhvr>
                                        <p:cTn id="29" dur="20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Am-thanh-tra-loi-dung-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m-thanh-tra-loi-dung-www_nhacchuongvui_com.wav"/>
                                        </p:tgtEl>
                                      </p:cMediaNode>
                                    </p:audio>
                                  </p:subTnLst>
                                </p:cTn>
                              </p:par>
                              <p:par>
                                <p:cTn id="32" presetID="26" presetClass="emph" presetSubtype="0" repeatCount="indefinite"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repeatCount="4000" fill="hold" nodeType="clickEffect">
                                  <p:stCondLst>
                                    <p:cond delay="0"/>
                                  </p:stCondLst>
                                  <p:childTnLst>
                                    <p:animClr clrSpc="rgb" dir="cw">
                                      <p:cBhvr>
                                        <p:cTn id="48" dur="200" fill="hold"/>
                                        <p:tgtEl>
                                          <p:spTgt spid="6"/>
                                        </p:tgtEl>
                                        <p:attrNameLst>
                                          <p:attrName>fillcolor</p:attrName>
                                        </p:attrNameLst>
                                      </p:cBhvr>
                                      <p:to>
                                        <a:srgbClr val="FF7C80"/>
                                      </p:to>
                                    </p:animClr>
                                    <p:set>
                                      <p:cBhvr>
                                        <p:cTn id="49" dur="200" fill="hold"/>
                                        <p:tgtEl>
                                          <p:spTgt spid="6"/>
                                        </p:tgtEl>
                                        <p:attrNameLst>
                                          <p:attrName>fill.type</p:attrName>
                                        </p:attrNameLst>
                                      </p:cBhvr>
                                      <p:to>
                                        <p:strVal val="solid"/>
                                      </p:to>
                                    </p:set>
                                    <p:set>
                                      <p:cBhvr>
                                        <p:cTn id="50" dur="2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6"/>
                </p:tgtEl>
              </p:cMediaNode>
            </p:audio>
          </p:childTnLst>
        </p:cTn>
      </p:par>
    </p:tnLst>
    <p:bldLst>
      <p:bldP spid="14"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95DB2-ACB6-85AC-A709-B17FA9A8FF8A}"/>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45103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FA2F7D9-6DFC-BC40-7C2A-7AABD7430B99}"/>
              </a:ext>
            </a:extLst>
          </p:cNvPr>
          <p:cNvSpPr/>
          <p:nvPr/>
        </p:nvSpPr>
        <p:spPr>
          <a:xfrm>
            <a:off x="4041058" y="1536078"/>
            <a:ext cx="2880000" cy="2880000"/>
          </a:xfrm>
          <a:prstGeom prst="flowChartConnector">
            <a:avLst/>
          </a:prstGeom>
          <a:solidFill>
            <a:schemeClr val="tx2">
              <a:lumMod val="10000"/>
              <a:lumOff val="90000"/>
            </a:schemeClr>
          </a:solidFill>
          <a:ln>
            <a:solidFill>
              <a:schemeClr val="tx2">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DC90F38-3826-2D04-9CE6-596C45409E08}"/>
              </a:ext>
            </a:extLst>
          </p:cNvPr>
          <p:cNvCxnSpPr>
            <a:cxnSpLocks/>
            <a:stCxn id="4" idx="2"/>
            <a:endCxn id="4" idx="6"/>
          </p:cNvCxnSpPr>
          <p:nvPr/>
        </p:nvCxnSpPr>
        <p:spPr>
          <a:xfrm>
            <a:off x="4041058" y="2976078"/>
            <a:ext cx="2880000"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Flowchart: Connector 8">
            <a:extLst>
              <a:ext uri="{FF2B5EF4-FFF2-40B4-BE49-F238E27FC236}">
                <a16:creationId xmlns:a16="http://schemas.microsoft.com/office/drawing/2014/main" id="{24EDB5DE-751D-1650-0375-ED222F87F446}"/>
              </a:ext>
            </a:extLst>
          </p:cNvPr>
          <p:cNvSpPr/>
          <p:nvPr/>
        </p:nvSpPr>
        <p:spPr>
          <a:xfrm>
            <a:off x="6921058" y="2076078"/>
            <a:ext cx="1800000" cy="1800000"/>
          </a:xfrm>
          <a:prstGeom prst="flowChartConnector">
            <a:avLst/>
          </a:prstGeom>
          <a:solidFill>
            <a:schemeClr val="tx2">
              <a:lumMod val="10000"/>
              <a:lumOff val="90000"/>
            </a:schemeClr>
          </a:solidFill>
          <a:ln>
            <a:solidFill>
              <a:schemeClr val="tx2">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itle 1">
            <a:extLst>
              <a:ext uri="{FF2B5EF4-FFF2-40B4-BE49-F238E27FC236}">
                <a16:creationId xmlns:a16="http://schemas.microsoft.com/office/drawing/2014/main" id="{E82B7ADF-235B-63A8-726D-699086CB3ED6}"/>
              </a:ext>
            </a:extLst>
          </p:cNvPr>
          <p:cNvSpPr txBox="1">
            <a:spLocks/>
          </p:cNvSpPr>
          <p:nvPr/>
        </p:nvSpPr>
        <p:spPr>
          <a:xfrm>
            <a:off x="5360343" y="2615388"/>
            <a:ext cx="666831" cy="570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t>
            </a:r>
          </a:p>
        </p:txBody>
      </p:sp>
      <p:cxnSp>
        <p:nvCxnSpPr>
          <p:cNvPr id="15" name="Straight Connector 14">
            <a:extLst>
              <a:ext uri="{FF2B5EF4-FFF2-40B4-BE49-F238E27FC236}">
                <a16:creationId xmlns:a16="http://schemas.microsoft.com/office/drawing/2014/main" id="{F92940BD-5F82-9995-9240-619CCD58E618}"/>
              </a:ext>
            </a:extLst>
          </p:cNvPr>
          <p:cNvCxnSpPr>
            <a:stCxn id="4" idx="6"/>
            <a:endCxn id="9" idx="6"/>
          </p:cNvCxnSpPr>
          <p:nvPr/>
        </p:nvCxnSpPr>
        <p:spPr>
          <a:xfrm>
            <a:off x="6921058" y="2976078"/>
            <a:ext cx="1800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itle 1">
            <a:extLst>
              <a:ext uri="{FF2B5EF4-FFF2-40B4-BE49-F238E27FC236}">
                <a16:creationId xmlns:a16="http://schemas.microsoft.com/office/drawing/2014/main" id="{DC5D0EA7-60B3-3383-0F91-D5C289FD5D11}"/>
              </a:ext>
            </a:extLst>
          </p:cNvPr>
          <p:cNvSpPr txBox="1">
            <a:spLocks/>
          </p:cNvSpPr>
          <p:nvPr/>
        </p:nvSpPr>
        <p:spPr>
          <a:xfrm>
            <a:off x="7675840" y="2615388"/>
            <a:ext cx="666831" cy="570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t>
            </a:r>
          </a:p>
        </p:txBody>
      </p:sp>
      <p:sp>
        <p:nvSpPr>
          <p:cNvPr id="21" name="Title 1">
            <a:extLst>
              <a:ext uri="{FF2B5EF4-FFF2-40B4-BE49-F238E27FC236}">
                <a16:creationId xmlns:a16="http://schemas.microsoft.com/office/drawing/2014/main" id="{3C854C6B-3557-FBF4-C8DE-DDDFA600BB5D}"/>
              </a:ext>
            </a:extLst>
          </p:cNvPr>
          <p:cNvSpPr txBox="1">
            <a:spLocks/>
          </p:cNvSpPr>
          <p:nvPr/>
        </p:nvSpPr>
        <p:spPr>
          <a:xfrm>
            <a:off x="5043737" y="2468947"/>
            <a:ext cx="1320677" cy="570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5 dm</a:t>
            </a:r>
          </a:p>
        </p:txBody>
      </p:sp>
      <p:sp>
        <p:nvSpPr>
          <p:cNvPr id="22" name="Title 1">
            <a:extLst>
              <a:ext uri="{FF2B5EF4-FFF2-40B4-BE49-F238E27FC236}">
                <a16:creationId xmlns:a16="http://schemas.microsoft.com/office/drawing/2014/main" id="{00B7D873-AC5E-C318-A29B-AD4FDE6AD8C4}"/>
              </a:ext>
            </a:extLst>
          </p:cNvPr>
          <p:cNvSpPr txBox="1">
            <a:spLocks/>
          </p:cNvSpPr>
          <p:nvPr/>
        </p:nvSpPr>
        <p:spPr>
          <a:xfrm>
            <a:off x="7400381" y="2468947"/>
            <a:ext cx="1320677" cy="570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3 dm</a:t>
            </a:r>
          </a:p>
        </p:txBody>
      </p:sp>
      <p:sp>
        <p:nvSpPr>
          <p:cNvPr id="23" name="Title 1">
            <a:extLst>
              <a:ext uri="{FF2B5EF4-FFF2-40B4-BE49-F238E27FC236}">
                <a16:creationId xmlns:a16="http://schemas.microsoft.com/office/drawing/2014/main" id="{0F4345C8-B93D-4408-C5A7-C2FF6D0690C5}"/>
              </a:ext>
            </a:extLst>
          </p:cNvPr>
          <p:cNvSpPr txBox="1">
            <a:spLocks/>
          </p:cNvSpPr>
          <p:nvPr/>
        </p:nvSpPr>
        <p:spPr>
          <a:xfrm>
            <a:off x="392545" y="63732"/>
            <a:ext cx="12153415" cy="142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b="1" dirty="0" err="1">
                <a:highlight>
                  <a:srgbClr val="00FFFF"/>
                </a:highlight>
              </a:rPr>
              <a:t>Bài</a:t>
            </a:r>
            <a:r>
              <a:rPr lang="en-US" sz="3200" b="1" dirty="0">
                <a:highlight>
                  <a:srgbClr val="00FFFF"/>
                </a:highlight>
              </a:rPr>
              <a:t> 5/ 47: </a:t>
            </a:r>
            <a:r>
              <a:rPr lang="en-US" sz="3200" dirty="0" err="1"/>
              <a:t>Khoanh</a:t>
            </a:r>
            <a:r>
              <a:rPr lang="en-US" sz="3200" dirty="0"/>
              <a:t> </a:t>
            </a:r>
            <a:r>
              <a:rPr lang="en-US" sz="3200" dirty="0" err="1"/>
              <a:t>tròn</a:t>
            </a:r>
            <a:r>
              <a:rPr lang="en-US" sz="3200" dirty="0"/>
              <a:t> </a:t>
            </a:r>
            <a:r>
              <a:rPr lang="en-US" sz="3200" dirty="0" err="1"/>
              <a:t>vào</a:t>
            </a:r>
            <a:r>
              <a:rPr lang="en-US" sz="3200" dirty="0"/>
              <a:t> </a:t>
            </a:r>
            <a:r>
              <a:rPr lang="en-US" sz="3200" dirty="0" err="1"/>
              <a:t>chữ</a:t>
            </a:r>
            <a:r>
              <a:rPr lang="en-US" sz="3200" dirty="0"/>
              <a:t> </a:t>
            </a:r>
            <a:r>
              <a:rPr lang="en-US" sz="3200" dirty="0" err="1"/>
              <a:t>đặt</a:t>
            </a:r>
            <a:r>
              <a:rPr lang="en-US" sz="3200" dirty="0"/>
              <a:t> </a:t>
            </a:r>
            <a:r>
              <a:rPr lang="en-US" sz="3200" dirty="0" err="1"/>
              <a:t>trước</a:t>
            </a:r>
            <a:r>
              <a:rPr lang="en-US" sz="3200" dirty="0"/>
              <a:t> </a:t>
            </a:r>
            <a:r>
              <a:rPr lang="en-US" sz="3200" dirty="0" err="1"/>
              <a:t>câu</a:t>
            </a:r>
            <a:r>
              <a:rPr lang="en-US" sz="3200" dirty="0"/>
              <a:t> </a:t>
            </a:r>
            <a:r>
              <a:rPr lang="en-US" sz="3200" dirty="0" err="1"/>
              <a:t>trả</a:t>
            </a:r>
            <a:r>
              <a:rPr lang="en-US" sz="3200" dirty="0"/>
              <a:t> </a:t>
            </a:r>
            <a:r>
              <a:rPr lang="en-US" sz="3200" dirty="0" err="1"/>
              <a:t>lời</a:t>
            </a:r>
            <a:r>
              <a:rPr lang="en-US" sz="3200" dirty="0"/>
              <a:t> </a:t>
            </a:r>
            <a:r>
              <a:rPr lang="en-US" sz="3200" dirty="0" err="1"/>
              <a:t>đúng</a:t>
            </a:r>
            <a:r>
              <a:rPr lang="en-US" sz="3200" dirty="0"/>
              <a:t>.</a:t>
            </a:r>
          </a:p>
          <a:p>
            <a:pPr>
              <a:lnSpc>
                <a:spcPct val="120000"/>
              </a:lnSpc>
            </a:pPr>
            <a:r>
              <a:rPr lang="en-US" sz="3200" dirty="0" err="1"/>
              <a:t>Chú</a:t>
            </a:r>
            <a:r>
              <a:rPr lang="en-US" sz="3200" dirty="0"/>
              <a:t> Ba </a:t>
            </a:r>
            <a:r>
              <a:rPr lang="en-US" sz="3200" dirty="0" err="1"/>
              <a:t>uốn</a:t>
            </a:r>
            <a:r>
              <a:rPr lang="en-US" sz="3200" dirty="0"/>
              <a:t> </a:t>
            </a:r>
            <a:r>
              <a:rPr lang="en-US" sz="3200" dirty="0" err="1"/>
              <a:t>sợi</a:t>
            </a:r>
            <a:r>
              <a:rPr lang="en-US" sz="3200" dirty="0"/>
              <a:t> </a:t>
            </a:r>
            <a:r>
              <a:rPr lang="en-US" sz="3200" dirty="0" err="1"/>
              <a:t>dây</a:t>
            </a:r>
            <a:r>
              <a:rPr lang="en-US" sz="3200" dirty="0"/>
              <a:t> </a:t>
            </a:r>
            <a:r>
              <a:rPr lang="en-US" sz="3200" dirty="0" err="1"/>
              <a:t>thép</a:t>
            </a:r>
            <a:r>
              <a:rPr lang="en-US" sz="3200" dirty="0"/>
              <a:t> </a:t>
            </a:r>
            <a:r>
              <a:rPr lang="en-US" sz="3200" dirty="0" err="1"/>
              <a:t>thành</a:t>
            </a:r>
            <a:r>
              <a:rPr lang="en-US" sz="3200" dirty="0"/>
              <a:t> </a:t>
            </a:r>
            <a:r>
              <a:rPr lang="en-US" sz="3200" dirty="0" err="1"/>
              <a:t>hình</a:t>
            </a:r>
            <a:r>
              <a:rPr lang="en-US" sz="3200" dirty="0"/>
              <a:t> </a:t>
            </a:r>
            <a:r>
              <a:rPr lang="en-US" sz="3200" dirty="0" err="1"/>
              <a:t>gồm</a:t>
            </a:r>
            <a:r>
              <a:rPr lang="en-US" sz="3200" dirty="0"/>
              <a:t> </a:t>
            </a:r>
            <a:r>
              <a:rPr lang="en-US" sz="3200" dirty="0" err="1"/>
              <a:t>hai</a:t>
            </a:r>
            <a:r>
              <a:rPr lang="en-US" sz="3200" dirty="0"/>
              <a:t> </a:t>
            </a:r>
            <a:r>
              <a:rPr lang="en-US" sz="3200" dirty="0" err="1"/>
              <a:t>hình</a:t>
            </a:r>
            <a:r>
              <a:rPr lang="en-US" sz="3200" dirty="0"/>
              <a:t> </a:t>
            </a:r>
            <a:r>
              <a:rPr lang="en-US" sz="3200" dirty="0" err="1"/>
              <a:t>tròn</a:t>
            </a:r>
            <a:r>
              <a:rPr lang="en-US" sz="3200" dirty="0"/>
              <a:t> </a:t>
            </a:r>
            <a:r>
              <a:rPr lang="en-US" sz="3200" dirty="0" err="1"/>
              <a:t>như</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a:t>
            </a:r>
          </a:p>
        </p:txBody>
      </p:sp>
      <p:sp>
        <p:nvSpPr>
          <p:cNvPr id="25" name="Title 1">
            <a:extLst>
              <a:ext uri="{FF2B5EF4-FFF2-40B4-BE49-F238E27FC236}">
                <a16:creationId xmlns:a16="http://schemas.microsoft.com/office/drawing/2014/main" id="{FCBD5C01-97DD-0FE6-0454-6DE72780FB1E}"/>
              </a:ext>
            </a:extLst>
          </p:cNvPr>
          <p:cNvSpPr txBox="1">
            <a:spLocks/>
          </p:cNvSpPr>
          <p:nvPr/>
        </p:nvSpPr>
        <p:spPr>
          <a:xfrm>
            <a:off x="287706" y="4808947"/>
            <a:ext cx="12153415" cy="142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    </a:t>
            </a:r>
            <a:r>
              <a:rPr lang="en-US" sz="3200" dirty="0" err="1"/>
              <a:t>Độ</a:t>
            </a:r>
            <a:r>
              <a:rPr lang="en-US" sz="3200" dirty="0"/>
              <a:t> </a:t>
            </a:r>
            <a:r>
              <a:rPr lang="en-US" sz="3200" dirty="0" err="1"/>
              <a:t>dài</a:t>
            </a:r>
            <a:r>
              <a:rPr lang="en-US" sz="3200" dirty="0"/>
              <a:t> </a:t>
            </a:r>
            <a:r>
              <a:rPr lang="en-US" sz="3200" dirty="0" err="1"/>
              <a:t>sợi</a:t>
            </a:r>
            <a:r>
              <a:rPr lang="en-US" sz="3200" dirty="0"/>
              <a:t> </a:t>
            </a:r>
            <a:r>
              <a:rPr lang="en-US" sz="3200" dirty="0" err="1"/>
              <a:t>dây</a:t>
            </a:r>
            <a:r>
              <a:rPr lang="en-US" sz="3200" dirty="0"/>
              <a:t> </a:t>
            </a:r>
            <a:r>
              <a:rPr lang="en-US" sz="3200" dirty="0" err="1"/>
              <a:t>thép</a:t>
            </a:r>
            <a:r>
              <a:rPr lang="en-US" sz="3200" dirty="0"/>
              <a:t> </a:t>
            </a:r>
            <a:r>
              <a:rPr lang="en-US" sz="3200" dirty="0" err="1"/>
              <a:t>đó</a:t>
            </a:r>
            <a:r>
              <a:rPr lang="en-US" sz="3200" dirty="0"/>
              <a:t> </a:t>
            </a:r>
            <a:r>
              <a:rPr lang="en-US" sz="3200" dirty="0" err="1"/>
              <a:t>là</a:t>
            </a:r>
            <a:r>
              <a:rPr lang="en-US" sz="3200" dirty="0"/>
              <a:t>:</a:t>
            </a:r>
          </a:p>
          <a:p>
            <a:pPr>
              <a:lnSpc>
                <a:spcPct val="120000"/>
              </a:lnSpc>
            </a:pPr>
            <a:r>
              <a:rPr lang="en-US" sz="3200" dirty="0"/>
              <a:t>A. 9,42 dm              B. 15,7dm                 C. 25,12 dm             D. 10,99 dm</a:t>
            </a:r>
          </a:p>
        </p:txBody>
      </p:sp>
      <p:sp>
        <p:nvSpPr>
          <p:cNvPr id="2" name="Oval 1">
            <a:extLst>
              <a:ext uri="{FF2B5EF4-FFF2-40B4-BE49-F238E27FC236}">
                <a16:creationId xmlns:a16="http://schemas.microsoft.com/office/drawing/2014/main" id="{A41D4AB3-9B0C-D6CC-91B5-A5D194632FD0}"/>
              </a:ext>
            </a:extLst>
          </p:cNvPr>
          <p:cNvSpPr/>
          <p:nvPr/>
        </p:nvSpPr>
        <p:spPr>
          <a:xfrm>
            <a:off x="5830529" y="5466735"/>
            <a:ext cx="855406" cy="71933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C.</a:t>
            </a:r>
          </a:p>
        </p:txBody>
      </p:sp>
    </p:spTree>
    <p:extLst>
      <p:ext uri="{BB962C8B-B14F-4D97-AF65-F5344CB8AC3E}">
        <p14:creationId xmlns:p14="http://schemas.microsoft.com/office/powerpoint/2010/main" val="378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20ADFFAF-F4D1-CAC5-7BB4-4A4B3BEC6033}"/>
              </a:ext>
            </a:extLst>
          </p:cNvPr>
          <p:cNvSpPr/>
          <p:nvPr/>
        </p:nvSpPr>
        <p:spPr>
          <a:xfrm>
            <a:off x="6194454" y="4226323"/>
            <a:ext cx="1946787" cy="184846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8ADF4B41-C49C-0C43-36E0-54B8EDA1203A}"/>
              </a:ext>
            </a:extLst>
          </p:cNvPr>
          <p:cNvSpPr/>
          <p:nvPr/>
        </p:nvSpPr>
        <p:spPr>
          <a:xfrm>
            <a:off x="1031541" y="946561"/>
            <a:ext cx="2307600" cy="2210400"/>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86CBEC9B-5DFA-42D9-6DFB-2F8990ACC7E1}"/>
              </a:ext>
            </a:extLst>
          </p:cNvPr>
          <p:cNvSpPr/>
          <p:nvPr/>
        </p:nvSpPr>
        <p:spPr>
          <a:xfrm>
            <a:off x="4084763" y="2139381"/>
            <a:ext cx="1440000" cy="1440000"/>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0E1B106-5B0F-D863-03DC-952156712ED9}"/>
              </a:ext>
            </a:extLst>
          </p:cNvPr>
          <p:cNvSpPr/>
          <p:nvPr/>
        </p:nvSpPr>
        <p:spPr>
          <a:xfrm>
            <a:off x="6627847" y="783213"/>
            <a:ext cx="1080000" cy="1080000"/>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914C6DA-9132-448D-FCB6-1948B1D55C63}"/>
              </a:ext>
            </a:extLst>
          </p:cNvPr>
          <p:cNvSpPr/>
          <p:nvPr/>
        </p:nvSpPr>
        <p:spPr>
          <a:xfrm>
            <a:off x="1529092" y="3917348"/>
            <a:ext cx="1966452" cy="184846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8694EEF6-A10A-CA3F-0841-EB2755EA5CD4}"/>
              </a:ext>
            </a:extLst>
          </p:cNvPr>
          <p:cNvSpPr/>
          <p:nvPr/>
        </p:nvSpPr>
        <p:spPr>
          <a:xfrm>
            <a:off x="8141241" y="1323213"/>
            <a:ext cx="2880000" cy="2880000"/>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B4E3859-9DB8-2913-CE3D-ABA017319A77}"/>
              </a:ext>
            </a:extLst>
          </p:cNvPr>
          <p:cNvCxnSpPr>
            <a:cxnSpLocks/>
            <a:endCxn id="8" idx="6"/>
          </p:cNvCxnSpPr>
          <p:nvPr/>
        </p:nvCxnSpPr>
        <p:spPr>
          <a:xfrm>
            <a:off x="2512318" y="4841580"/>
            <a:ext cx="9832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5E3D365-9FB4-8B1F-6933-E85AA2F4595C}"/>
              </a:ext>
            </a:extLst>
          </p:cNvPr>
          <p:cNvCxnSpPr>
            <a:stCxn id="5" idx="2"/>
            <a:endCxn id="5" idx="6"/>
          </p:cNvCxnSpPr>
          <p:nvPr/>
        </p:nvCxnSpPr>
        <p:spPr>
          <a:xfrm>
            <a:off x="1031541" y="2051761"/>
            <a:ext cx="230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91FA9F0-46FC-0657-777A-B83171520A39}"/>
              </a:ext>
            </a:extLst>
          </p:cNvPr>
          <p:cNvCxnSpPr>
            <a:stCxn id="6" idx="2"/>
            <a:endCxn id="6" idx="6"/>
          </p:cNvCxnSpPr>
          <p:nvPr/>
        </p:nvCxnSpPr>
        <p:spPr>
          <a:xfrm>
            <a:off x="4084763" y="2859381"/>
            <a:ext cx="144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A6CFB5F-6EC4-8B31-41D8-1B99E467B1BD}"/>
              </a:ext>
            </a:extLst>
          </p:cNvPr>
          <p:cNvCxnSpPr>
            <a:stCxn id="7" idx="2"/>
          </p:cNvCxnSpPr>
          <p:nvPr/>
        </p:nvCxnSpPr>
        <p:spPr>
          <a:xfrm>
            <a:off x="6627847" y="1323213"/>
            <a:ext cx="54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7A1C5B2-B33D-EC13-C6DE-A18E78B5344C}"/>
              </a:ext>
            </a:extLst>
          </p:cNvPr>
          <p:cNvCxnSpPr>
            <a:cxnSpLocks/>
          </p:cNvCxnSpPr>
          <p:nvPr/>
        </p:nvCxnSpPr>
        <p:spPr>
          <a:xfrm>
            <a:off x="8141241" y="2743897"/>
            <a:ext cx="144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66AFC4A-64C6-7C04-50D4-718A3C24F94F}"/>
              </a:ext>
            </a:extLst>
          </p:cNvPr>
          <p:cNvCxnSpPr>
            <a:stCxn id="4" idx="2"/>
            <a:endCxn id="4" idx="6"/>
          </p:cNvCxnSpPr>
          <p:nvPr/>
        </p:nvCxnSpPr>
        <p:spPr>
          <a:xfrm>
            <a:off x="6194454" y="5150555"/>
            <a:ext cx="194678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Title 1">
            <a:extLst>
              <a:ext uri="{FF2B5EF4-FFF2-40B4-BE49-F238E27FC236}">
                <a16:creationId xmlns:a16="http://schemas.microsoft.com/office/drawing/2014/main" id="{F7B78367-840A-DFE7-8B20-7437F6E3CB64}"/>
              </a:ext>
            </a:extLst>
          </p:cNvPr>
          <p:cNvSpPr txBox="1">
            <a:spLocks/>
          </p:cNvSpPr>
          <p:nvPr/>
        </p:nvSpPr>
        <p:spPr>
          <a:xfrm>
            <a:off x="1989943" y="1838632"/>
            <a:ext cx="522375" cy="276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37" name="Title 1">
            <a:extLst>
              <a:ext uri="{FF2B5EF4-FFF2-40B4-BE49-F238E27FC236}">
                <a16:creationId xmlns:a16="http://schemas.microsoft.com/office/drawing/2014/main" id="{8EDE3019-7562-44F5-D5BD-ABC7A29E21F8}"/>
              </a:ext>
            </a:extLst>
          </p:cNvPr>
          <p:cNvSpPr txBox="1">
            <a:spLocks/>
          </p:cNvSpPr>
          <p:nvPr/>
        </p:nvSpPr>
        <p:spPr>
          <a:xfrm>
            <a:off x="7014227" y="1120876"/>
            <a:ext cx="540000" cy="217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38" name="Title 1">
            <a:extLst>
              <a:ext uri="{FF2B5EF4-FFF2-40B4-BE49-F238E27FC236}">
                <a16:creationId xmlns:a16="http://schemas.microsoft.com/office/drawing/2014/main" id="{1A0AB51F-B26F-7450-C9FC-2358F54496CE}"/>
              </a:ext>
            </a:extLst>
          </p:cNvPr>
          <p:cNvSpPr txBox="1">
            <a:spLocks/>
          </p:cNvSpPr>
          <p:nvPr/>
        </p:nvSpPr>
        <p:spPr>
          <a:xfrm>
            <a:off x="7014227" y="4955458"/>
            <a:ext cx="468121" cy="205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39" name="Title 1">
            <a:extLst>
              <a:ext uri="{FF2B5EF4-FFF2-40B4-BE49-F238E27FC236}">
                <a16:creationId xmlns:a16="http://schemas.microsoft.com/office/drawing/2014/main" id="{FC4AACBA-B6B8-369A-BBA1-B110CF7BEE0A}"/>
              </a:ext>
            </a:extLst>
          </p:cNvPr>
          <p:cNvSpPr txBox="1">
            <a:spLocks/>
          </p:cNvSpPr>
          <p:nvPr/>
        </p:nvSpPr>
        <p:spPr>
          <a:xfrm>
            <a:off x="4629904" y="2625129"/>
            <a:ext cx="522375" cy="276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40" name="Title 1">
            <a:extLst>
              <a:ext uri="{FF2B5EF4-FFF2-40B4-BE49-F238E27FC236}">
                <a16:creationId xmlns:a16="http://schemas.microsoft.com/office/drawing/2014/main" id="{0D6D5B31-DE30-BD8E-675C-5B3E20BDF548}"/>
              </a:ext>
            </a:extLst>
          </p:cNvPr>
          <p:cNvSpPr txBox="1">
            <a:spLocks/>
          </p:cNvSpPr>
          <p:nvPr/>
        </p:nvSpPr>
        <p:spPr>
          <a:xfrm>
            <a:off x="2369574" y="4640825"/>
            <a:ext cx="546675" cy="2212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41" name="Title 1">
            <a:extLst>
              <a:ext uri="{FF2B5EF4-FFF2-40B4-BE49-F238E27FC236}">
                <a16:creationId xmlns:a16="http://schemas.microsoft.com/office/drawing/2014/main" id="{96771F46-C5F8-58CB-50DA-B79EF340EEE8}"/>
              </a:ext>
            </a:extLst>
          </p:cNvPr>
          <p:cNvSpPr txBox="1">
            <a:spLocks/>
          </p:cNvSpPr>
          <p:nvPr/>
        </p:nvSpPr>
        <p:spPr>
          <a:xfrm>
            <a:off x="9432004" y="2369464"/>
            <a:ext cx="738456" cy="531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t>
            </a:r>
          </a:p>
        </p:txBody>
      </p:sp>
      <p:sp>
        <p:nvSpPr>
          <p:cNvPr id="43" name="Title 1">
            <a:extLst>
              <a:ext uri="{FF2B5EF4-FFF2-40B4-BE49-F238E27FC236}">
                <a16:creationId xmlns:a16="http://schemas.microsoft.com/office/drawing/2014/main" id="{D0EA3D98-39D3-B7AD-49B3-80D618E45AFE}"/>
              </a:ext>
            </a:extLst>
          </p:cNvPr>
          <p:cNvSpPr txBox="1">
            <a:spLocks/>
          </p:cNvSpPr>
          <p:nvPr/>
        </p:nvSpPr>
        <p:spPr>
          <a:xfrm>
            <a:off x="1856330" y="1584670"/>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6 cm</a:t>
            </a:r>
          </a:p>
        </p:txBody>
      </p:sp>
      <p:sp>
        <p:nvSpPr>
          <p:cNvPr id="44" name="Title 1">
            <a:extLst>
              <a:ext uri="{FF2B5EF4-FFF2-40B4-BE49-F238E27FC236}">
                <a16:creationId xmlns:a16="http://schemas.microsoft.com/office/drawing/2014/main" id="{32F26125-2CD7-0F64-EDA3-C3CC768E9595}"/>
              </a:ext>
            </a:extLst>
          </p:cNvPr>
          <p:cNvSpPr txBox="1">
            <a:spLocks/>
          </p:cNvSpPr>
          <p:nvPr/>
        </p:nvSpPr>
        <p:spPr>
          <a:xfrm>
            <a:off x="4497800" y="2402802"/>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3 cm</a:t>
            </a:r>
          </a:p>
        </p:txBody>
      </p:sp>
      <p:sp>
        <p:nvSpPr>
          <p:cNvPr id="45" name="Title 1">
            <a:extLst>
              <a:ext uri="{FF2B5EF4-FFF2-40B4-BE49-F238E27FC236}">
                <a16:creationId xmlns:a16="http://schemas.microsoft.com/office/drawing/2014/main" id="{C9354D38-B832-73B9-E276-76D76E713659}"/>
              </a:ext>
            </a:extLst>
          </p:cNvPr>
          <p:cNvSpPr txBox="1">
            <a:spLocks/>
          </p:cNvSpPr>
          <p:nvPr/>
        </p:nvSpPr>
        <p:spPr>
          <a:xfrm>
            <a:off x="6627847" y="946561"/>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1 cm</a:t>
            </a:r>
          </a:p>
        </p:txBody>
      </p:sp>
      <p:sp>
        <p:nvSpPr>
          <p:cNvPr id="47" name="Title 1">
            <a:extLst>
              <a:ext uri="{FF2B5EF4-FFF2-40B4-BE49-F238E27FC236}">
                <a16:creationId xmlns:a16="http://schemas.microsoft.com/office/drawing/2014/main" id="{D2025F03-E069-8459-0AA4-2E5BE336906F}"/>
              </a:ext>
            </a:extLst>
          </p:cNvPr>
          <p:cNvSpPr txBox="1">
            <a:spLocks/>
          </p:cNvSpPr>
          <p:nvPr/>
        </p:nvSpPr>
        <p:spPr>
          <a:xfrm>
            <a:off x="2581003" y="4376399"/>
            <a:ext cx="983226"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2,5 cm</a:t>
            </a:r>
          </a:p>
        </p:txBody>
      </p:sp>
      <p:sp>
        <p:nvSpPr>
          <p:cNvPr id="48" name="Title 1">
            <a:extLst>
              <a:ext uri="{FF2B5EF4-FFF2-40B4-BE49-F238E27FC236}">
                <a16:creationId xmlns:a16="http://schemas.microsoft.com/office/drawing/2014/main" id="{FC55DD04-112D-9574-15D7-EF0F2A7B380F}"/>
              </a:ext>
            </a:extLst>
          </p:cNvPr>
          <p:cNvSpPr txBox="1">
            <a:spLocks/>
          </p:cNvSpPr>
          <p:nvPr/>
        </p:nvSpPr>
        <p:spPr>
          <a:xfrm>
            <a:off x="6842434" y="4697950"/>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4 cm</a:t>
            </a:r>
          </a:p>
        </p:txBody>
      </p:sp>
      <p:sp>
        <p:nvSpPr>
          <p:cNvPr id="49" name="Title 1">
            <a:extLst>
              <a:ext uri="{FF2B5EF4-FFF2-40B4-BE49-F238E27FC236}">
                <a16:creationId xmlns:a16="http://schemas.microsoft.com/office/drawing/2014/main" id="{44D23BC1-C9F8-C4EF-92D0-7770F871F1FE}"/>
              </a:ext>
            </a:extLst>
          </p:cNvPr>
          <p:cNvSpPr txBox="1">
            <a:spLocks/>
          </p:cNvSpPr>
          <p:nvPr/>
        </p:nvSpPr>
        <p:spPr>
          <a:xfrm>
            <a:off x="8449494" y="2323532"/>
            <a:ext cx="786581" cy="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4 cm</a:t>
            </a:r>
          </a:p>
        </p:txBody>
      </p:sp>
    </p:spTree>
    <p:extLst>
      <p:ext uri="{BB962C8B-B14F-4D97-AF65-F5344CB8AC3E}">
        <p14:creationId xmlns:p14="http://schemas.microsoft.com/office/powerpoint/2010/main" val="349678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TotalTime>
  <Words>645</Words>
  <Application>Microsoft Office PowerPoint</Application>
  <PresentationFormat>Màn hình rộng</PresentationFormat>
  <Paragraphs>88</Paragraphs>
  <Slides>19</Slides>
  <Notes>1</Notes>
  <HiddenSlides>0</HiddenSlides>
  <MMClips>4</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19</vt:i4>
      </vt:variant>
    </vt:vector>
  </HeadingPairs>
  <TitlesOfParts>
    <vt:vector size="28" baseType="lpstr">
      <vt:lpstr>SimSun</vt:lpstr>
      <vt:lpstr>Aptos</vt:lpstr>
      <vt:lpstr>Aptos Display</vt:lpstr>
      <vt:lpstr>Arial</vt:lpstr>
      <vt:lpstr>Calibri</vt:lpstr>
      <vt:lpstr>Cambria</vt:lpstr>
      <vt:lpstr>Times New Roman</vt:lpstr>
      <vt:lpstr>UTM Showcard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Viết tiếp vào chỗ chấm cho thích hợp. a) Quan sát rồi viết kết quả tính chu vi của từng hình dưới đây: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Viết tiếp vào chỗ chấm cho thích hợp. Tìm một đồ vật hình tròn hoặc dạng hình tròn trong nhà mình (đĩa, nắp hộp, bánh,…) đo rồi tính chu vi, diện tích đồ vật hình tròn hoặc dạng hình tròn đó.   Trả lời:   Đồ vật em tìm được là:……………………………………. Chu vi:…………………………………………………………. Diện tích:………………………………………………………</vt:lpstr>
      <vt:lpstr>Bản trình bày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 Thinh</dc:creator>
  <cp:lastModifiedBy>Administrator</cp:lastModifiedBy>
  <cp:revision>20</cp:revision>
  <dcterms:created xsi:type="dcterms:W3CDTF">2025-12-06T03:31:00Z</dcterms:created>
  <dcterms:modified xsi:type="dcterms:W3CDTF">2025-12-26T22:26:02Z</dcterms:modified>
</cp:coreProperties>
</file>