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9" r:id="rId3"/>
    <p:sldId id="261" r:id="rId4"/>
    <p:sldId id="274" r:id="rId5"/>
    <p:sldId id="275" r:id="rId6"/>
    <p:sldId id="258" r:id="rId7"/>
    <p:sldId id="277" r:id="rId8"/>
    <p:sldId id="278" r:id="rId9"/>
    <p:sldId id="280" r:id="rId10"/>
    <p:sldId id="279" r:id="rId11"/>
    <p:sldId id="281" r:id="rId12"/>
    <p:sldId id="282" r:id="rId13"/>
    <p:sldId id="283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66BE258-D2BB-44F0-B2EC-679290EF0D43}">
          <p14:sldIdLst>
            <p14:sldId id="256"/>
            <p14:sldId id="269"/>
            <p14:sldId id="261"/>
            <p14:sldId id="274"/>
            <p14:sldId id="275"/>
            <p14:sldId id="258"/>
            <p14:sldId id="277"/>
            <p14:sldId id="278"/>
            <p14:sldId id="280"/>
            <p14:sldId id="279"/>
            <p14:sldId id="28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782" y="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12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9.png"/><Relationship Id="rId5" Type="http://schemas.openxmlformats.org/officeDocument/2006/relationships/image" Target="../media/image2.png"/><Relationship Id="rId10" Type="http://schemas.openxmlformats.org/officeDocument/2006/relationships/image" Target="../media/image13.svg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54.jpeg"/><Relationship Id="rId5" Type="http://schemas.openxmlformats.org/officeDocument/2006/relationships/image" Target="../media/image2.png"/><Relationship Id="rId10" Type="http://schemas.openxmlformats.org/officeDocument/2006/relationships/image" Target="../media/image13.svg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5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12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9.png"/><Relationship Id="rId5" Type="http://schemas.openxmlformats.org/officeDocument/2006/relationships/image" Target="../media/image2.png"/><Relationship Id="rId10" Type="http://schemas.openxmlformats.org/officeDocument/2006/relationships/image" Target="../media/image13.svg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13.svg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2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3.svg"/><Relationship Id="rId5" Type="http://schemas.openxmlformats.org/officeDocument/2006/relationships/image" Target="../media/image21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20.png"/><Relationship Id="rId9" Type="http://schemas.openxmlformats.org/officeDocument/2006/relationships/image" Target="../media/image11.sv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4.png"/><Relationship Id="rId18" Type="http://schemas.openxmlformats.org/officeDocument/2006/relationships/image" Target="../media/image35.svg"/><Relationship Id="rId3" Type="http://schemas.openxmlformats.org/officeDocument/2006/relationships/image" Target="../media/image2.png"/><Relationship Id="rId21" Type="http://schemas.openxmlformats.org/officeDocument/2006/relationships/image" Target="../media/image30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34.png"/><Relationship Id="rId2" Type="http://schemas.openxmlformats.org/officeDocument/2006/relationships/image" Target="../media/image1.png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32.png"/><Relationship Id="rId10" Type="http://schemas.openxmlformats.org/officeDocument/2006/relationships/image" Target="../media/image11.svg"/><Relationship Id="rId19" Type="http://schemas.openxmlformats.org/officeDocument/2006/relationships/image" Target="../media/image36.pn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25.svg"/><Relationship Id="rId22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0.svg"/><Relationship Id="rId3" Type="http://schemas.openxmlformats.org/officeDocument/2006/relationships/image" Target="../media/image38.png"/><Relationship Id="rId7" Type="http://schemas.openxmlformats.org/officeDocument/2006/relationships/image" Target="../media/image5.svg"/><Relationship Id="rId12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svg"/><Relationship Id="rId5" Type="http://schemas.openxmlformats.org/officeDocument/2006/relationships/image" Target="../media/image3.sv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42.png"/><Relationship Id="rId2" Type="http://schemas.openxmlformats.org/officeDocument/2006/relationships/image" Target="../media/image1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41.png"/><Relationship Id="rId5" Type="http://schemas.openxmlformats.org/officeDocument/2006/relationships/image" Target="../media/image4.png"/><Relationship Id="rId15" Type="http://schemas.openxmlformats.org/officeDocument/2006/relationships/image" Target="../media/image45.jpeg"/><Relationship Id="rId10" Type="http://schemas.openxmlformats.org/officeDocument/2006/relationships/image" Target="../media/image13.svg"/><Relationship Id="rId4" Type="http://schemas.openxmlformats.org/officeDocument/2006/relationships/image" Target="../media/image3.svg"/><Relationship Id="rId9" Type="http://schemas.openxmlformats.org/officeDocument/2006/relationships/image" Target="../media/image12.png"/><Relationship Id="rId14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47.png"/><Relationship Id="rId18" Type="http://schemas.openxmlformats.org/officeDocument/2006/relationships/image" Target="../media/image31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25.svg"/><Relationship Id="rId20" Type="http://schemas.openxmlformats.org/officeDocument/2006/relationships/image" Target="../media/image5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24.png"/><Relationship Id="rId10" Type="http://schemas.openxmlformats.org/officeDocument/2006/relationships/image" Target="../media/image11.svg"/><Relationship Id="rId19" Type="http://schemas.openxmlformats.org/officeDocument/2006/relationships/image" Target="../media/image49.pn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4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51.png"/><Relationship Id="rId5" Type="http://schemas.openxmlformats.org/officeDocument/2006/relationships/image" Target="../media/image4.png"/><Relationship Id="rId10" Type="http://schemas.openxmlformats.org/officeDocument/2006/relationships/image" Target="../media/image13.svg"/><Relationship Id="rId4" Type="http://schemas.openxmlformats.org/officeDocument/2006/relationships/image" Target="../media/image3.sv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5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52.png"/><Relationship Id="rId5" Type="http://schemas.openxmlformats.org/officeDocument/2006/relationships/image" Target="../media/image4.png"/><Relationship Id="rId10" Type="http://schemas.openxmlformats.org/officeDocument/2006/relationships/image" Target="../media/image13.svg"/><Relationship Id="rId4" Type="http://schemas.openxmlformats.org/officeDocument/2006/relationships/image" Target="../media/image3.sv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4.png"/><Relationship Id="rId18" Type="http://schemas.openxmlformats.org/officeDocument/2006/relationships/image" Target="../media/image35.svg"/><Relationship Id="rId3" Type="http://schemas.openxmlformats.org/officeDocument/2006/relationships/image" Target="../media/image2.png"/><Relationship Id="rId21" Type="http://schemas.openxmlformats.org/officeDocument/2006/relationships/image" Target="../media/image30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34.png"/><Relationship Id="rId2" Type="http://schemas.openxmlformats.org/officeDocument/2006/relationships/image" Target="../media/image1.png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32.png"/><Relationship Id="rId10" Type="http://schemas.openxmlformats.org/officeDocument/2006/relationships/image" Target="../media/image11.svg"/><Relationship Id="rId19" Type="http://schemas.openxmlformats.org/officeDocument/2006/relationships/image" Target="../media/image36.pn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25.svg"/><Relationship Id="rId22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0178" y="1017193"/>
            <a:ext cx="16266179" cy="84739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765355">
            <a:off x="-2520484" y="6150691"/>
            <a:ext cx="7914977" cy="68563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801016">
            <a:off x="-1591514" y="7822231"/>
            <a:ext cx="5240428" cy="35132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63796" y="5662331"/>
            <a:ext cx="2062410" cy="33197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534068">
            <a:off x="13651365" y="-4513560"/>
            <a:ext cx="7215869" cy="85521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794448" y="2257458"/>
            <a:ext cx="1918563" cy="185381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239263" y="-1361457"/>
            <a:ext cx="6040073" cy="411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106805" y="7322218"/>
            <a:ext cx="1114394" cy="204008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185747" y="1438135"/>
            <a:ext cx="11494156" cy="2184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000" b="1">
                <a:solidFill>
                  <a:srgbClr val="A84200"/>
                </a:solidFill>
              </a:rPr>
              <a:t>CHỦ ĐỀ 4: ĐẠO ĐỨC, PHÁP LUẬT VÀ VĂN HÓA</a:t>
            </a:r>
            <a:r>
              <a:rPr lang="en-US" sz="5000" b="1">
                <a:solidFill>
                  <a:srgbClr val="A84200"/>
                </a:solidFill>
              </a:rPr>
              <a:t> </a:t>
            </a:r>
            <a:r>
              <a:rPr lang="vi-VN" sz="5000" b="1">
                <a:solidFill>
                  <a:srgbClr val="A84200"/>
                </a:solidFill>
              </a:rPr>
              <a:t>TRONG MÔI TRƯỜNG SỐ</a:t>
            </a:r>
            <a:endParaRPr lang="en-US" sz="5000" b="1">
              <a:solidFill>
                <a:srgbClr val="A84200"/>
              </a:solidFill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-1191516" y="-344275"/>
            <a:ext cx="3342753" cy="309761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8985073">
            <a:off x="15430500" y="8818450"/>
            <a:ext cx="3657600" cy="155295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C08069D-BE9B-74B4-42C9-5C19E8D2B57A}"/>
              </a:ext>
            </a:extLst>
          </p:cNvPr>
          <p:cNvSpPr txBox="1"/>
          <p:nvPr/>
        </p:nvSpPr>
        <p:spPr>
          <a:xfrm>
            <a:off x="2518022" y="4326217"/>
            <a:ext cx="12829606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BÀI 6: SỬ DỤNG PHẦN MỀM KHI ĐƯỢC PHÉP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500" y="311830"/>
            <a:ext cx="17145000" cy="10367765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3E609476-A640-1051-7402-1335AE8027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004055">
            <a:off x="14262574" y="-4179164"/>
            <a:ext cx="5874395" cy="696224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369302">
            <a:off x="-4189319" y="7661206"/>
            <a:ext cx="7914977" cy="68563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833221">
            <a:off x="-2048714" y="8322769"/>
            <a:ext cx="5240428" cy="35132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99123">
            <a:off x="15109973" y="-1649457"/>
            <a:ext cx="4842440" cy="329891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9E30825-5282-4F96-B9D6-223EEC35C146}"/>
              </a:ext>
            </a:extLst>
          </p:cNvPr>
          <p:cNvGrpSpPr/>
          <p:nvPr/>
        </p:nvGrpSpPr>
        <p:grpSpPr>
          <a:xfrm>
            <a:off x="343813" y="472451"/>
            <a:ext cx="16534217" cy="2289646"/>
            <a:chOff x="343813" y="472451"/>
            <a:chExt cx="16534217" cy="228964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953C3C-D338-C7B4-FAEA-551F2F64CF23}"/>
                </a:ext>
              </a:extLst>
            </p:cNvPr>
            <p:cNvGrpSpPr/>
            <p:nvPr/>
          </p:nvGrpSpPr>
          <p:grpSpPr>
            <a:xfrm>
              <a:off x="343813" y="472451"/>
              <a:ext cx="5789748" cy="1518872"/>
              <a:chOff x="-152400" y="288823"/>
              <a:chExt cx="5789748" cy="151887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0280A09-D52D-BC9B-3CC2-B926AF15B2B5}"/>
                  </a:ext>
                </a:extLst>
              </p:cNvPr>
              <p:cNvSpPr/>
              <p:nvPr/>
            </p:nvSpPr>
            <p:spPr>
              <a:xfrm>
                <a:off x="-152400" y="495299"/>
                <a:ext cx="4914900" cy="109186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2">
                <a:extLst>
                  <a:ext uri="{FF2B5EF4-FFF2-40B4-BE49-F238E27FC236}">
                    <a16:creationId xmlns:a16="http://schemas.microsoft.com/office/drawing/2014/main" id="{40881302-4C6F-E252-7B46-29AE8C3449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037006" y="288823"/>
                <a:ext cx="1600342" cy="1518872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CFA1F9-25A9-D05C-EC4D-A26AF75ADF14}"/>
                  </a:ext>
                </a:extLst>
              </p:cNvPr>
              <p:cNvSpPr txBox="1"/>
              <p:nvPr/>
            </p:nvSpPr>
            <p:spPr>
              <a:xfrm>
                <a:off x="249987" y="707302"/>
                <a:ext cx="387973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Arial" panose="020B0604020202020204" pitchFamily="34" charset="0"/>
                    <a:cs typeface="Arial" panose="020B0604020202020204" pitchFamily="34" charset="0"/>
                  </a:rPr>
                  <a:t>HOẠT ĐỘNG 2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1BC492-830C-CDAB-40F4-459411773AB3}"/>
                </a:ext>
              </a:extLst>
            </p:cNvPr>
            <p:cNvSpPr txBox="1"/>
            <p:nvPr/>
          </p:nvSpPr>
          <p:spPr>
            <a:xfrm>
              <a:off x="2514330" y="1977267"/>
              <a:ext cx="143637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 sử dụng trái phép phần mềm có bản quyền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7C9F1A7-021B-0084-A6F8-B35B12DF6307}"/>
              </a:ext>
            </a:extLst>
          </p:cNvPr>
          <p:cNvSpPr txBox="1"/>
          <p:nvPr/>
        </p:nvSpPr>
        <p:spPr>
          <a:xfrm>
            <a:off x="2286000" y="3311403"/>
            <a:ext cx="1303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256EAD4-DC96-D202-078A-463A17CFC6B7}"/>
              </a:ext>
            </a:extLst>
          </p:cNvPr>
          <p:cNvSpPr/>
          <p:nvPr/>
        </p:nvSpPr>
        <p:spPr>
          <a:xfrm>
            <a:off x="1371600" y="4555592"/>
            <a:ext cx="15544800" cy="31408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kể những ví dụ cụ thể, làm rõ tại sao không nên sử dụng trái phép phần mềm có bản quyền.</a:t>
            </a:r>
          </a:p>
        </p:txBody>
      </p:sp>
    </p:spTree>
    <p:extLst>
      <p:ext uri="{BB962C8B-B14F-4D97-AF65-F5344CB8AC3E}">
        <p14:creationId xmlns:p14="http://schemas.microsoft.com/office/powerpoint/2010/main" val="31961123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500" y="311830"/>
            <a:ext cx="17145000" cy="10367765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3E609476-A640-1051-7402-1335AE8027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004055">
            <a:off x="14262574" y="-4179164"/>
            <a:ext cx="5874395" cy="696224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369302">
            <a:off x="-4189319" y="7661206"/>
            <a:ext cx="7914977" cy="68563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833221">
            <a:off x="-2048714" y="8322769"/>
            <a:ext cx="5240428" cy="35132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99123">
            <a:off x="15109973" y="-1649457"/>
            <a:ext cx="4842440" cy="3298912"/>
          </a:xfrm>
          <a:prstGeom prst="rect">
            <a:avLst/>
          </a:prstGeom>
        </p:spPr>
      </p:pic>
      <p:pic>
        <p:nvPicPr>
          <p:cNvPr id="5124" name="Picture 4" descr="Mối nguy hiểm từ phần mềm crack">
            <a:extLst>
              <a:ext uri="{FF2B5EF4-FFF2-40B4-BE49-F238E27FC236}">
                <a16:creationId xmlns:a16="http://schemas.microsoft.com/office/drawing/2014/main" id="{10E4AA5B-2E46-3F80-44CC-E50AA3C4C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201417"/>
            <a:ext cx="7429501" cy="588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9FA596-BE1E-F1F0-D4AD-AF7FE1FB3011}"/>
              </a:ext>
            </a:extLst>
          </p:cNvPr>
          <p:cNvSpPr txBox="1"/>
          <p:nvPr/>
        </p:nvSpPr>
        <p:spPr>
          <a:xfrm>
            <a:off x="8466535" y="1638300"/>
            <a:ext cx="878443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Không nên sử dụng các phần mềm bản quyền trái phép vì: 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45F7B06-7FD6-EA14-054B-A5DE1DEFBD77}"/>
              </a:ext>
            </a:extLst>
          </p:cNvPr>
          <p:cNvSpPr/>
          <p:nvPr/>
        </p:nvSpPr>
        <p:spPr>
          <a:xfrm>
            <a:off x="8686800" y="3834143"/>
            <a:ext cx="7954565" cy="1248043"/>
          </a:xfrm>
          <a:prstGeom prst="wedgeRoundRectCallout">
            <a:avLst>
              <a:gd name="adj1" fmla="val -55944"/>
              <a:gd name="adj2" fmla="val 4045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 sử dụng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2101A2C-D470-0F4A-6E2E-9311BFF5858D}"/>
              </a:ext>
            </a:extLst>
          </p:cNvPr>
          <p:cNvSpPr/>
          <p:nvPr/>
        </p:nvSpPr>
        <p:spPr>
          <a:xfrm>
            <a:off x="8686799" y="5419768"/>
            <a:ext cx="7954565" cy="1248043"/>
          </a:xfrm>
          <a:prstGeom prst="wedgeRoundRectCallout">
            <a:avLst>
              <a:gd name="adj1" fmla="val -54866"/>
              <a:gd name="adj2" fmla="val -3739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phạm pháp luật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3A9CD1A-E8AD-84A1-4811-77CB92BA7987}"/>
              </a:ext>
            </a:extLst>
          </p:cNvPr>
          <p:cNvSpPr/>
          <p:nvPr/>
        </p:nvSpPr>
        <p:spPr>
          <a:xfrm>
            <a:off x="8686798" y="7038731"/>
            <a:ext cx="7954565" cy="1248043"/>
          </a:xfrm>
          <a:prstGeom prst="wedgeRoundRectCallout">
            <a:avLst>
              <a:gd name="adj1" fmla="val -54148"/>
              <a:gd name="adj2" fmla="val -1564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 an toàn đối với máy tính</a:t>
            </a:r>
          </a:p>
        </p:txBody>
      </p:sp>
    </p:spTree>
    <p:extLst>
      <p:ext uri="{BB962C8B-B14F-4D97-AF65-F5344CB8AC3E}">
        <p14:creationId xmlns:p14="http://schemas.microsoft.com/office/powerpoint/2010/main" val="34623660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500" y="311830"/>
            <a:ext cx="17145000" cy="10367765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3E609476-A640-1051-7402-1335AE8027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004055">
            <a:off x="14262574" y="-4179164"/>
            <a:ext cx="5874395" cy="696224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369302">
            <a:off x="-4189319" y="7661206"/>
            <a:ext cx="7914977" cy="68563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833221">
            <a:off x="-2048714" y="8322769"/>
            <a:ext cx="5240428" cy="35132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99123">
            <a:off x="15109973" y="-1649457"/>
            <a:ext cx="4842440" cy="329891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0CEE89C-9FB9-7F7A-D630-601E62B9283E}"/>
              </a:ext>
            </a:extLst>
          </p:cNvPr>
          <p:cNvGrpSpPr/>
          <p:nvPr/>
        </p:nvGrpSpPr>
        <p:grpSpPr>
          <a:xfrm>
            <a:off x="571500" y="816068"/>
            <a:ext cx="6629471" cy="1518872"/>
            <a:chOff x="-152400" y="288823"/>
            <a:chExt cx="6629471" cy="151887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0629F0-6A34-0B5B-62F2-6ED36EE3D801}"/>
                </a:ext>
              </a:extLst>
            </p:cNvPr>
            <p:cNvSpPr/>
            <p:nvPr/>
          </p:nvSpPr>
          <p:spPr>
            <a:xfrm>
              <a:off x="-152400" y="495299"/>
              <a:ext cx="5829300" cy="10918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A7BB8693-87F9-9DCD-EC50-512A6D584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4876729" y="288823"/>
              <a:ext cx="1600342" cy="151887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F6F31A-9696-181C-CE94-8E2A94F990CD}"/>
                </a:ext>
              </a:extLst>
            </p:cNvPr>
            <p:cNvSpPr txBox="1"/>
            <p:nvPr/>
          </p:nvSpPr>
          <p:spPr>
            <a:xfrm>
              <a:off x="190500" y="707302"/>
              <a:ext cx="480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HOẠT ĐỘNG ĐỌC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675CA87-F853-4F61-F4A3-1DA7F308F193}"/>
              </a:ext>
            </a:extLst>
          </p:cNvPr>
          <p:cNvSpPr txBox="1"/>
          <p:nvPr/>
        </p:nvSpPr>
        <p:spPr>
          <a:xfrm>
            <a:off x="1219200" y="2405561"/>
            <a:ext cx="158496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i="1">
                <a:latin typeface="Arial" panose="020B0604020202020204" pitchFamily="34" charset="0"/>
                <a:cs typeface="Arial" panose="020B0604020202020204" pitchFamily="34" charset="0"/>
              </a:rPr>
              <a:t>Em hãy đọc thông tin trong sách giáo khoa trang 28, 29 và thực hiện yêu cầu: 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8C7448E-52E8-AA96-A60F-975E24493FDA}"/>
              </a:ext>
            </a:extLst>
          </p:cNvPr>
          <p:cNvSpPr/>
          <p:nvPr/>
        </p:nvSpPr>
        <p:spPr>
          <a:xfrm>
            <a:off x="1219200" y="5011925"/>
            <a:ext cx="8458200" cy="32257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nêu lí do nên sử dụng phần mềm có bản quyền.</a:t>
            </a: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45A9F9FF-1A3F-B514-58EC-CB58EFB253A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0563129" y="4012555"/>
            <a:ext cx="7140545" cy="564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059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500" y="311830"/>
            <a:ext cx="17145000" cy="10367765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3E609476-A640-1051-7402-1335AE8027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004055">
            <a:off x="14262574" y="-4179164"/>
            <a:ext cx="5874395" cy="696224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369302">
            <a:off x="-4189319" y="7661206"/>
            <a:ext cx="7914977" cy="68563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833221">
            <a:off x="-2048714" y="8322769"/>
            <a:ext cx="5240428" cy="35132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99123">
            <a:off x="15109973" y="-1649457"/>
            <a:ext cx="4842440" cy="32989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DBCC3B-5DCD-9030-B5E3-2D1901B22938}"/>
              </a:ext>
            </a:extLst>
          </p:cNvPr>
          <p:cNvSpPr txBox="1"/>
          <p:nvPr/>
        </p:nvSpPr>
        <p:spPr>
          <a:xfrm>
            <a:off x="1758987" y="1655737"/>
            <a:ext cx="14770025" cy="45855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Chúng ta nên sử dụng phần mềm có bản quyền vì: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Bảo vệ an toàn máy tính.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Tránh được nguy cơ vi phạm pháp luật.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Nhận được sự hỗ trợ từ nhà sản xuất nếu gặp các lỗi kĩ thuật.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Bảo vệ quyền lợi của người làm ra sản phẩm có ích cho xã hội.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0EFCEF-D16F-F2D8-9BDF-195F9A548814}"/>
              </a:ext>
            </a:extLst>
          </p:cNvPr>
          <p:cNvGrpSpPr/>
          <p:nvPr/>
        </p:nvGrpSpPr>
        <p:grpSpPr>
          <a:xfrm>
            <a:off x="1758987" y="7308121"/>
            <a:ext cx="13176213" cy="994607"/>
            <a:chOff x="1956098" y="6991350"/>
            <a:chExt cx="13176213" cy="994607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B29FAC02-F177-DC7E-DF8C-E50DEBDB8CC1}"/>
                </a:ext>
              </a:extLst>
            </p:cNvPr>
            <p:cNvSpPr/>
            <p:nvPr/>
          </p:nvSpPr>
          <p:spPr>
            <a:xfrm>
              <a:off x="1956098" y="6991350"/>
              <a:ext cx="908013" cy="99460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3DC32C-C69B-50F6-FAB1-01BCFC3C481F}"/>
                </a:ext>
              </a:extLst>
            </p:cNvPr>
            <p:cNvSpPr txBox="1"/>
            <p:nvPr/>
          </p:nvSpPr>
          <p:spPr>
            <a:xfrm>
              <a:off x="3556299" y="7134710"/>
              <a:ext cx="115760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>
                  <a:solidFill>
                    <a:srgbClr val="FF0000"/>
                  </a:solidFill>
                  <a:effectLst/>
                  <a:ea typeface="Calibri" panose="020F0502020204030204" pitchFamily="34" charset="0"/>
                </a:rPr>
                <a:t>Chỉ được sử dụng phần mềm có bản quyền</a:t>
              </a:r>
              <a:r>
                <a:rPr lang="en-US" sz="4000">
                  <a:solidFill>
                    <a:srgbClr val="FF0000"/>
                  </a:solidFill>
                  <a:effectLst/>
                  <a:ea typeface="Calibri" panose="020F0502020204030204" pitchFamily="34" charset="0"/>
                </a:rPr>
                <a:t>.</a:t>
              </a:r>
              <a:endParaRPr lang="en-US" sz="40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11198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632356">
            <a:off x="-4468737" y="5830126"/>
            <a:ext cx="7914977" cy="68563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012840">
            <a:off x="-3104348" y="8903598"/>
            <a:ext cx="6322255" cy="42385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321012">
            <a:off x="14117338" y="-4380843"/>
            <a:ext cx="7215869" cy="85521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470971">
            <a:off x="16087064" y="8810512"/>
            <a:ext cx="2417460" cy="23358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91082">
            <a:off x="15267963" y="-267559"/>
            <a:ext cx="6040073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4714611">
            <a:off x="-537528" y="-641090"/>
            <a:ext cx="2324673" cy="317904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48283C2-A92B-081B-2D8E-E2B323626160}"/>
              </a:ext>
            </a:extLst>
          </p:cNvPr>
          <p:cNvGrpSpPr/>
          <p:nvPr/>
        </p:nvGrpSpPr>
        <p:grpSpPr>
          <a:xfrm>
            <a:off x="4270226" y="723900"/>
            <a:ext cx="9747548" cy="2717671"/>
            <a:chOff x="4535232" y="528434"/>
            <a:chExt cx="9747548" cy="2717671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4535232" y="1440584"/>
              <a:ext cx="9677400" cy="180552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8610600" y="528434"/>
              <a:ext cx="1526665" cy="1261407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5450952" y="1846990"/>
              <a:ext cx="7845959" cy="9927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508"/>
                </a:lnSpc>
              </a:pPr>
              <a:r>
                <a:rPr lang="en-US" sz="6000" b="1">
                  <a:solidFill>
                    <a:srgbClr val="A842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 BÀI HỌC </a:t>
              </a: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5585187">
              <a:off x="13022063" y="1905719"/>
              <a:ext cx="1705112" cy="816322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4BB91B-F74C-748C-5ED2-E40DBF2C51FC}"/>
              </a:ext>
            </a:extLst>
          </p:cNvPr>
          <p:cNvGrpSpPr/>
          <p:nvPr/>
        </p:nvGrpSpPr>
        <p:grpSpPr>
          <a:xfrm>
            <a:off x="1404401" y="4148372"/>
            <a:ext cx="15356826" cy="1397868"/>
            <a:chOff x="1404401" y="3833452"/>
            <a:chExt cx="15356826" cy="139786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2914AB0-08AD-0D9A-8EC2-F3A44632A85D}"/>
                </a:ext>
              </a:extLst>
            </p:cNvPr>
            <p:cNvSpPr/>
            <p:nvPr/>
          </p:nvSpPr>
          <p:spPr>
            <a:xfrm>
              <a:off x="1902227" y="3833452"/>
              <a:ext cx="14859000" cy="13978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C1DEBF-2381-A0EF-9C2C-7A9872FE72FF}"/>
                </a:ext>
              </a:extLst>
            </p:cNvPr>
            <p:cNvSpPr txBox="1"/>
            <p:nvPr/>
          </p:nvSpPr>
          <p:spPr>
            <a:xfrm>
              <a:off x="3022499" y="4149354"/>
              <a:ext cx="1333612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Phần mềm miễn phí và phần mềm không miễn phí 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8EE0FA6-C4FE-459A-35DF-962EAF92A7D4}"/>
                </a:ext>
              </a:extLst>
            </p:cNvPr>
            <p:cNvSpPr/>
            <p:nvPr/>
          </p:nvSpPr>
          <p:spPr>
            <a:xfrm>
              <a:off x="1404401" y="4049673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42D736-F3E0-5A83-40E1-180073070E31}"/>
              </a:ext>
            </a:extLst>
          </p:cNvPr>
          <p:cNvGrpSpPr/>
          <p:nvPr/>
        </p:nvGrpSpPr>
        <p:grpSpPr>
          <a:xfrm>
            <a:off x="1404401" y="6458698"/>
            <a:ext cx="15356826" cy="1397868"/>
            <a:chOff x="1404401" y="3833452"/>
            <a:chExt cx="15356826" cy="139786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9D4337F-6B04-2D9D-4F0B-F90B98B9FAF3}"/>
                </a:ext>
              </a:extLst>
            </p:cNvPr>
            <p:cNvSpPr/>
            <p:nvPr/>
          </p:nvSpPr>
          <p:spPr>
            <a:xfrm>
              <a:off x="1902227" y="3833452"/>
              <a:ext cx="14859000" cy="13978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8E242D-1DE5-861E-82E1-376B441D4E00}"/>
                </a:ext>
              </a:extLst>
            </p:cNvPr>
            <p:cNvSpPr txBox="1"/>
            <p:nvPr/>
          </p:nvSpPr>
          <p:spPr>
            <a:xfrm>
              <a:off x="3022499" y="4149354"/>
              <a:ext cx="1333612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Sử dụng phần mềm có bản quyền 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3727F97-029F-13F0-3784-4BE36D802EE1}"/>
                </a:ext>
              </a:extLst>
            </p:cNvPr>
            <p:cNvSpPr/>
            <p:nvPr/>
          </p:nvSpPr>
          <p:spPr>
            <a:xfrm>
              <a:off x="1404401" y="4049673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52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43239" y="1715022"/>
            <a:ext cx="13906322" cy="71617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678131">
            <a:off x="-3214713" y="6300466"/>
            <a:ext cx="7914977" cy="68563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012840">
            <a:off x="-2620214" y="8530365"/>
            <a:ext cx="5240428" cy="35132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785138">
            <a:off x="13485355" y="-3976227"/>
            <a:ext cx="7215869" cy="85521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195659">
            <a:off x="16645072" y="2816450"/>
            <a:ext cx="1918563" cy="18538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450581">
            <a:off x="15119515" y="-128638"/>
            <a:ext cx="6040073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4714611">
            <a:off x="2906758" y="8904706"/>
            <a:ext cx="2092976" cy="28621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920560" y="2557695"/>
            <a:ext cx="8446880" cy="18055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3134470">
            <a:off x="430283" y="2028020"/>
            <a:ext cx="3799509" cy="21324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1834090" y="8039261"/>
            <a:ext cx="5425210" cy="167503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525832" y="2977598"/>
            <a:ext cx="7510301" cy="1109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08"/>
              </a:lnSpc>
            </a:pPr>
            <a:r>
              <a:rPr lang="en-US" sz="7200" b="1">
                <a:solidFill>
                  <a:srgbClr val="A84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35822" y="4684040"/>
            <a:ext cx="12121155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6500">
                <a:latin typeface="Arial" panose="020B0604020202020204" pitchFamily="34" charset="0"/>
                <a:cs typeface="Arial" panose="020B0604020202020204" pitchFamily="34" charset="0"/>
              </a:rPr>
              <a:t>PHẦN MỀM MIỄN PHÍ VÀ PHẦN MỀM KHÔNG MIỄN PHÍ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585187">
            <a:off x="12560770" y="2195649"/>
            <a:ext cx="1705112" cy="81632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500" y="311830"/>
            <a:ext cx="17145000" cy="103677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B20D32-9124-44A9-7AAF-62B2BAC2A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12" y="4859731"/>
            <a:ext cx="15055175" cy="42808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369302">
            <a:off x="-4189319" y="7661206"/>
            <a:ext cx="7914977" cy="68563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833221">
            <a:off x="-2048714" y="8322769"/>
            <a:ext cx="5240428" cy="35132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004055">
            <a:off x="14262574" y="-4179164"/>
            <a:ext cx="5874395" cy="69622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99123">
            <a:off x="15109973" y="-1649457"/>
            <a:ext cx="4842440" cy="329891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64E4567-AA6C-61BE-AAAD-810156AC9BA6}"/>
              </a:ext>
            </a:extLst>
          </p:cNvPr>
          <p:cNvGrpSpPr/>
          <p:nvPr/>
        </p:nvGrpSpPr>
        <p:grpSpPr>
          <a:xfrm>
            <a:off x="571500" y="409477"/>
            <a:ext cx="6629471" cy="1518872"/>
            <a:chOff x="-152400" y="288823"/>
            <a:chExt cx="6629471" cy="151887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00B6681-11E1-7CDF-D9ED-2BFD02776BF9}"/>
                </a:ext>
              </a:extLst>
            </p:cNvPr>
            <p:cNvSpPr/>
            <p:nvPr/>
          </p:nvSpPr>
          <p:spPr>
            <a:xfrm>
              <a:off x="-152400" y="495299"/>
              <a:ext cx="5829300" cy="10918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98341048-C781-6159-E38D-FC4016900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4876729" y="288823"/>
              <a:ext cx="1600342" cy="151887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C3F67B-C036-B964-23AE-F5F7A4F1643D}"/>
                </a:ext>
              </a:extLst>
            </p:cNvPr>
            <p:cNvSpPr txBox="1"/>
            <p:nvPr/>
          </p:nvSpPr>
          <p:spPr>
            <a:xfrm>
              <a:off x="190500" y="707302"/>
              <a:ext cx="480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HOẠT ĐỘNG ĐỌC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7EB4C0A-FD30-249E-C276-C44215B17475}"/>
              </a:ext>
            </a:extLst>
          </p:cNvPr>
          <p:cNvSpPr txBox="1"/>
          <p:nvPr/>
        </p:nvSpPr>
        <p:spPr>
          <a:xfrm>
            <a:off x="1219200" y="2257450"/>
            <a:ext cx="158496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Đọc thông tin trong SGK và thực hiện nhiệm vụ: </a:t>
            </a:r>
            <a:r>
              <a:rPr lang="en-US" sz="40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lấy một số ví dụ về phần mềm miễn phí và phần mềm trả phí.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646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500" y="311830"/>
            <a:ext cx="17145000" cy="103677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369302">
            <a:off x="-4189319" y="7661206"/>
            <a:ext cx="7914977" cy="68563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833221">
            <a:off x="-2048714" y="8322769"/>
            <a:ext cx="5240428" cy="35132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004055">
            <a:off x="14262574" y="-4179164"/>
            <a:ext cx="5874395" cy="69622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99123">
            <a:off x="15109973" y="-1649457"/>
            <a:ext cx="4842440" cy="32989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ACA1E4-3594-030F-3A46-F42C21CF87A4}"/>
              </a:ext>
            </a:extLst>
          </p:cNvPr>
          <p:cNvSpPr txBox="1"/>
          <p:nvPr/>
        </p:nvSpPr>
        <p:spPr>
          <a:xfrm>
            <a:off x="1600200" y="1564881"/>
            <a:ext cx="6014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mềm miễn phí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3B8E09-4B31-E083-0454-30F9DB889518}"/>
              </a:ext>
            </a:extLst>
          </p:cNvPr>
          <p:cNvSpPr txBox="1"/>
          <p:nvPr/>
        </p:nvSpPr>
        <p:spPr>
          <a:xfrm>
            <a:off x="9677399" y="1564881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mềm không miễn phí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1CDCA7D-FC73-4BD2-F5E7-6CCDC88E5AAB}"/>
              </a:ext>
            </a:extLst>
          </p:cNvPr>
          <p:cNvGrpSpPr/>
          <p:nvPr/>
        </p:nvGrpSpPr>
        <p:grpSpPr>
          <a:xfrm>
            <a:off x="1473880" y="2811924"/>
            <a:ext cx="5150327" cy="1585841"/>
            <a:chOff x="1473880" y="3235673"/>
            <a:chExt cx="5150327" cy="158584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8CF61FD-367A-7EFC-00BC-F64565BD6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73880" y="3235673"/>
              <a:ext cx="1599056" cy="1585841"/>
            </a:xfrm>
            <a:prstGeom prst="roundRect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B0E21F-7CB2-78A3-D784-188D0C114228}"/>
                </a:ext>
              </a:extLst>
            </p:cNvPr>
            <p:cNvSpPr txBox="1"/>
            <p:nvPr/>
          </p:nvSpPr>
          <p:spPr>
            <a:xfrm>
              <a:off x="3429000" y="3711177"/>
              <a:ext cx="31952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Bé tô màu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DF1C3B5-3CBD-EB2B-0CDF-484D7EA1169D}"/>
              </a:ext>
            </a:extLst>
          </p:cNvPr>
          <p:cNvGrpSpPr/>
          <p:nvPr/>
        </p:nvGrpSpPr>
        <p:grpSpPr>
          <a:xfrm>
            <a:off x="1397699" y="5014321"/>
            <a:ext cx="5558888" cy="1749829"/>
            <a:chOff x="7171702" y="3131548"/>
            <a:chExt cx="5558888" cy="174982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540FD61-E3F6-917E-A67C-3D06BD86DB1A}"/>
                </a:ext>
              </a:extLst>
            </p:cNvPr>
            <p:cNvSpPr txBox="1"/>
            <p:nvPr/>
          </p:nvSpPr>
          <p:spPr>
            <a:xfrm>
              <a:off x="9146595" y="3751972"/>
              <a:ext cx="3583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Microsoft Edge</a:t>
              </a:r>
            </a:p>
          </p:txBody>
        </p:sp>
        <p:pic>
          <p:nvPicPr>
            <p:cNvPr id="30" name="Picture 4" descr="Trình duyệt Microsoft Edge - Ứng dụng trên Google Play">
              <a:extLst>
                <a:ext uri="{FF2B5EF4-FFF2-40B4-BE49-F238E27FC236}">
                  <a16:creationId xmlns:a16="http://schemas.microsoft.com/office/drawing/2014/main" id="{461E07B9-5FF5-1750-C36C-C9DEF3F04F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8" t="12766" r="10840" b="11486"/>
            <a:stretch/>
          </p:blipFill>
          <p:spPr bwMode="auto">
            <a:xfrm>
              <a:off x="7171702" y="3131548"/>
              <a:ext cx="1768634" cy="174982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4BB9A8-8AB7-8535-2907-FB70E8440F36}"/>
              </a:ext>
            </a:extLst>
          </p:cNvPr>
          <p:cNvGrpSpPr/>
          <p:nvPr/>
        </p:nvGrpSpPr>
        <p:grpSpPr>
          <a:xfrm>
            <a:off x="571500" y="7208586"/>
            <a:ext cx="6570635" cy="1853505"/>
            <a:chOff x="6854567" y="2823859"/>
            <a:chExt cx="6570635" cy="185350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6E24B8B-D323-4CFC-A0B0-B50FDE054CDB}"/>
                </a:ext>
              </a:extLst>
            </p:cNvPr>
            <p:cNvSpPr txBox="1"/>
            <p:nvPr/>
          </p:nvSpPr>
          <p:spPr>
            <a:xfrm>
              <a:off x="9841207" y="3352886"/>
              <a:ext cx="3583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Scratch 3 </a:t>
              </a:r>
            </a:p>
          </p:txBody>
        </p:sp>
        <p:pic>
          <p:nvPicPr>
            <p:cNvPr id="31" name="Picture 2" descr="Microsoft Apps">
              <a:extLst>
                <a:ext uri="{FF2B5EF4-FFF2-40B4-BE49-F238E27FC236}">
                  <a16:creationId xmlns:a16="http://schemas.microsoft.com/office/drawing/2014/main" id="{C4C2BAB1-514A-3F1B-E3CC-1518278BE0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4567" y="2823859"/>
              <a:ext cx="3830577" cy="1853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05D764A-28C3-E8F9-A4B8-EA55E37B38B1}"/>
              </a:ext>
            </a:extLst>
          </p:cNvPr>
          <p:cNvGrpSpPr/>
          <p:nvPr/>
        </p:nvGrpSpPr>
        <p:grpSpPr>
          <a:xfrm>
            <a:off x="9172575" y="2735627"/>
            <a:ext cx="7195269" cy="1743339"/>
            <a:chOff x="9172575" y="2735627"/>
            <a:chExt cx="7195269" cy="1743339"/>
          </a:xfrm>
        </p:grpSpPr>
        <p:pic>
          <p:nvPicPr>
            <p:cNvPr id="3082" name="Picture 10" descr="Adobe Photoshop CC Logo PNG vector in SVG, PDF, AI, CDR format">
              <a:extLst>
                <a:ext uri="{FF2B5EF4-FFF2-40B4-BE49-F238E27FC236}">
                  <a16:creationId xmlns:a16="http://schemas.microsoft.com/office/drawing/2014/main" id="{B68EFF2B-15A4-16D1-EE31-9A6B65A56C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0" t="7849" r="13919" b="6182"/>
            <a:stretch/>
          </p:blipFill>
          <p:spPr bwMode="auto">
            <a:xfrm>
              <a:off x="9172575" y="2735627"/>
              <a:ext cx="1905000" cy="1743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67EF2C8-D3A4-F4E0-A58B-81CE2EAE10A4}"/>
                </a:ext>
              </a:extLst>
            </p:cNvPr>
            <p:cNvSpPr txBox="1"/>
            <p:nvPr/>
          </p:nvSpPr>
          <p:spPr>
            <a:xfrm>
              <a:off x="11489308" y="3281678"/>
              <a:ext cx="48785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Adobe Photoshop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FB5814B-22D3-2DED-CD55-76120EB7A40A}"/>
              </a:ext>
            </a:extLst>
          </p:cNvPr>
          <p:cNvGrpSpPr/>
          <p:nvPr/>
        </p:nvGrpSpPr>
        <p:grpSpPr>
          <a:xfrm>
            <a:off x="9345911" y="4941114"/>
            <a:ext cx="7021933" cy="1550690"/>
            <a:chOff x="9345911" y="4941114"/>
            <a:chExt cx="7021933" cy="155069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A423AF9-8E06-E723-3B8F-C5F4B05E79A7}"/>
                </a:ext>
              </a:extLst>
            </p:cNvPr>
            <p:cNvSpPr txBox="1"/>
            <p:nvPr/>
          </p:nvSpPr>
          <p:spPr>
            <a:xfrm>
              <a:off x="11489308" y="5259167"/>
              <a:ext cx="48785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123 Numbers: Animal</a:t>
              </a:r>
            </a:p>
          </p:txBody>
        </p:sp>
        <p:pic>
          <p:nvPicPr>
            <p:cNvPr id="3084" name="Picture 12" descr="123 Numbers: Animals For Kids | App Price Intelligence by Qonversion">
              <a:extLst>
                <a:ext uri="{FF2B5EF4-FFF2-40B4-BE49-F238E27FC236}">
                  <a16:creationId xmlns:a16="http://schemas.microsoft.com/office/drawing/2014/main" id="{02D83876-4650-AAFD-744B-D8FC17993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5911" y="4941114"/>
              <a:ext cx="1550690" cy="1550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229D1CD-A084-9EED-F70C-C58148E356E8}"/>
              </a:ext>
            </a:extLst>
          </p:cNvPr>
          <p:cNvGrpSpPr/>
          <p:nvPr/>
        </p:nvGrpSpPr>
        <p:grpSpPr>
          <a:xfrm>
            <a:off x="9285301" y="7059735"/>
            <a:ext cx="7122050" cy="1671909"/>
            <a:chOff x="9285301" y="7059735"/>
            <a:chExt cx="7122050" cy="1671909"/>
          </a:xfrm>
        </p:grpSpPr>
        <p:pic>
          <p:nvPicPr>
            <p:cNvPr id="3086" name="Picture 14" descr="Math Logo png images | PNGWing">
              <a:extLst>
                <a:ext uri="{FF2B5EF4-FFF2-40B4-BE49-F238E27FC236}">
                  <a16:creationId xmlns:a16="http://schemas.microsoft.com/office/drawing/2014/main" id="{DB006026-3A65-F1CF-9DAE-E11330E19A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5301" y="7059735"/>
              <a:ext cx="1671909" cy="1671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37DBD43-7D73-1BA6-E240-53D026CA58E8}"/>
                </a:ext>
              </a:extLst>
            </p:cNvPr>
            <p:cNvSpPr txBox="1"/>
            <p:nvPr/>
          </p:nvSpPr>
          <p:spPr>
            <a:xfrm>
              <a:off x="11528815" y="7489008"/>
              <a:ext cx="48785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Basic Math For Kids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70067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90839" y="1562622"/>
            <a:ext cx="13906322" cy="71617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369302">
            <a:off x="-3384780" y="6858826"/>
            <a:ext cx="7914977" cy="68563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833221">
            <a:off x="-1424800" y="8015413"/>
            <a:ext cx="5240428" cy="35132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004055">
            <a:off x="13596841" y="-3481123"/>
            <a:ext cx="5874395" cy="69622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849280" y="2573600"/>
            <a:ext cx="1918563" cy="18538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99123">
            <a:off x="14428060" y="-1235930"/>
            <a:ext cx="4842440" cy="32989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002240" y="2573600"/>
            <a:ext cx="1300972" cy="12847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371589">
            <a:off x="-818722" y="5002276"/>
            <a:ext cx="2092976" cy="286218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8980302">
            <a:off x="14742027" y="7751016"/>
            <a:ext cx="1702710" cy="81517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AAA3DBF-20F3-6803-30A7-C01E1C8DCB26}"/>
              </a:ext>
            </a:extLst>
          </p:cNvPr>
          <p:cNvGrpSpPr/>
          <p:nvPr/>
        </p:nvGrpSpPr>
        <p:grpSpPr>
          <a:xfrm>
            <a:off x="4570932" y="1936881"/>
            <a:ext cx="8637359" cy="1563624"/>
            <a:chOff x="4616786" y="2554951"/>
            <a:chExt cx="8637359" cy="1563624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5277866" y="2554951"/>
              <a:ext cx="7315200" cy="1563624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4616786" y="2801556"/>
              <a:ext cx="8637359" cy="886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3"/>
                </a:lnSpc>
              </a:pPr>
              <a:r>
                <a:rPr lang="en-US" sz="5000" b="1">
                  <a:solidFill>
                    <a:srgbClr val="A842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 KIẾN THỨC </a:t>
              </a:r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2041990">
            <a:off x="2077601" y="2371068"/>
            <a:ext cx="1702710" cy="81517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826937" y="7973590"/>
            <a:ext cx="1300972" cy="128471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ED03847-574D-B9B0-F2F2-CB57DB1DD999}"/>
              </a:ext>
            </a:extLst>
          </p:cNvPr>
          <p:cNvSpPr txBox="1"/>
          <p:nvPr/>
        </p:nvSpPr>
        <p:spPr>
          <a:xfrm>
            <a:off x="2958647" y="4128635"/>
            <a:ext cx="11861927" cy="30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 những phần mềm được miễn phí sử dụng. Có những phần mềm không được miễn phí sử dụng.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500" y="311830"/>
            <a:ext cx="17145000" cy="103677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369302">
            <a:off x="-4189319" y="7661206"/>
            <a:ext cx="7914977" cy="68563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833221">
            <a:off x="-2048714" y="8322769"/>
            <a:ext cx="5240428" cy="35132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004055">
            <a:off x="14262574" y="-4179164"/>
            <a:ext cx="5874395" cy="69622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99123">
            <a:off x="15109973" y="-1649457"/>
            <a:ext cx="4842440" cy="32989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F0FE3D-6143-DFB7-BB5C-5C2B075E2918}"/>
              </a:ext>
            </a:extLst>
          </p:cNvPr>
          <p:cNvSpPr txBox="1"/>
          <p:nvPr/>
        </p:nvSpPr>
        <p:spPr>
          <a:xfrm>
            <a:off x="5406969" y="1124181"/>
            <a:ext cx="74740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 VUI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6BE959-ECB5-A7AD-31E9-DA951EB152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03" y="4563799"/>
            <a:ext cx="14983394" cy="38997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1A1D40-6097-631A-B005-69AF1E2080D6}"/>
              </a:ext>
            </a:extLst>
          </p:cNvPr>
          <p:cNvSpPr txBox="1"/>
          <p:nvPr/>
        </p:nvSpPr>
        <p:spPr>
          <a:xfrm>
            <a:off x="1295399" y="2073164"/>
            <a:ext cx="15697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hình ảnh và trả lời câu hỏi sau: </a:t>
            </a:r>
            <a:r>
              <a:rPr lang="vi-VN" sz="40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 phần mềm nào sau đây là miễn phí?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A803F14-48E5-145F-1849-F96AAF664665}"/>
              </a:ext>
            </a:extLst>
          </p:cNvPr>
          <p:cNvSpPr/>
          <p:nvPr/>
        </p:nvSpPr>
        <p:spPr>
          <a:xfrm>
            <a:off x="1652303" y="4411102"/>
            <a:ext cx="6815692" cy="19312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D353EA3-7133-910F-3903-6D8DECB21CEC}"/>
              </a:ext>
            </a:extLst>
          </p:cNvPr>
          <p:cNvSpPr/>
          <p:nvPr/>
        </p:nvSpPr>
        <p:spPr>
          <a:xfrm>
            <a:off x="9769149" y="6532373"/>
            <a:ext cx="6815692" cy="19312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308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500" y="311830"/>
            <a:ext cx="17145000" cy="103677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369302">
            <a:off x="-4189319" y="7661206"/>
            <a:ext cx="7914977" cy="68563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833221">
            <a:off x="-2048714" y="8322769"/>
            <a:ext cx="5240428" cy="35132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004055">
            <a:off x="14262574" y="-4179164"/>
            <a:ext cx="5874395" cy="69622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99123">
            <a:off x="15109973" y="-1649457"/>
            <a:ext cx="4842440" cy="32989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AACBA4-696C-4DF0-E851-30915D2239CE}"/>
              </a:ext>
            </a:extLst>
          </p:cNvPr>
          <p:cNvSpPr txBox="1"/>
          <p:nvPr/>
        </p:nvSpPr>
        <p:spPr>
          <a:xfrm>
            <a:off x="1409606" y="1854457"/>
            <a:ext cx="10515600" cy="40621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Em hãy quan sát trên máy tính của mình và cho biết: Phần mềm nào trên máy tính của em là phần mềm miễn phí, phần mềm nào không miễn phí? 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9D2437AB-01EE-0DDF-4C40-CA963C3D3BD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43380" y="5324475"/>
            <a:ext cx="8044620" cy="49625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07E2E9-3951-C5E9-81F6-950A12F23C3A}"/>
              </a:ext>
            </a:extLst>
          </p:cNvPr>
          <p:cNvSpPr txBox="1"/>
          <p:nvPr/>
        </p:nvSpPr>
        <p:spPr>
          <a:xfrm>
            <a:off x="1412691" y="6671881"/>
            <a:ext cx="83820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Gợi ý: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Phần mềm gõ tiếng Việt trên máy tính Unikey </a:t>
            </a:r>
          </a:p>
        </p:txBody>
      </p:sp>
    </p:spTree>
    <p:extLst>
      <p:ext uri="{BB962C8B-B14F-4D97-AF65-F5344CB8AC3E}">
        <p14:creationId xmlns:p14="http://schemas.microsoft.com/office/powerpoint/2010/main" val="37995319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43239" y="1715022"/>
            <a:ext cx="13906322" cy="71617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678131">
            <a:off x="-3214713" y="6300466"/>
            <a:ext cx="7914977" cy="68563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012840">
            <a:off x="-2620214" y="8530365"/>
            <a:ext cx="5240428" cy="35132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785138">
            <a:off x="13485355" y="-3976227"/>
            <a:ext cx="7215869" cy="85521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195659">
            <a:off x="16645072" y="2816450"/>
            <a:ext cx="1918563" cy="18538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450581">
            <a:off x="15119515" y="-128638"/>
            <a:ext cx="6040073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4714611">
            <a:off x="2906758" y="8904706"/>
            <a:ext cx="2092976" cy="28621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920560" y="2557695"/>
            <a:ext cx="8446880" cy="18055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3134470">
            <a:off x="430283" y="2028020"/>
            <a:ext cx="3799509" cy="21324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1834090" y="8039261"/>
            <a:ext cx="5425210" cy="167503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525832" y="2977598"/>
            <a:ext cx="7510301" cy="1109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08"/>
              </a:lnSpc>
            </a:pPr>
            <a:r>
              <a:rPr lang="en-US" sz="7200" b="1">
                <a:solidFill>
                  <a:srgbClr val="A84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35822" y="4684040"/>
            <a:ext cx="12121155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6500">
                <a:latin typeface="Arial" panose="020B0604020202020204" pitchFamily="34" charset="0"/>
                <a:cs typeface="Arial" panose="020B0604020202020204" pitchFamily="34" charset="0"/>
              </a:rPr>
              <a:t>SỬ DỤNG PHẦN MỀM CÓ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6500">
                <a:latin typeface="Arial" panose="020B0604020202020204" pitchFamily="34" charset="0"/>
                <a:cs typeface="Arial" panose="020B0604020202020204" pitchFamily="34" charset="0"/>
              </a:rPr>
              <a:t>BẢN QUYỀN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585187">
            <a:off x="12560770" y="2195649"/>
            <a:ext cx="1705112" cy="81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04125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394</Words>
  <Application>Microsoft Office PowerPoint</Application>
  <PresentationFormat>Custom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Brown Playful Kawaii Hand Drawn Group Presentation</dc:title>
  <cp:lastModifiedBy>duyên nguyễn</cp:lastModifiedBy>
  <cp:revision>5</cp:revision>
  <dcterms:created xsi:type="dcterms:W3CDTF">2006-08-16T00:00:00Z</dcterms:created>
  <dcterms:modified xsi:type="dcterms:W3CDTF">2026-01-06T07:54:20Z</dcterms:modified>
  <dc:identifier>DAFdWHLRCRc</dc:identifier>
</cp:coreProperties>
</file>