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6" r:id="rId2"/>
    <p:sldId id="256" r:id="rId3"/>
    <p:sldId id="257" r:id="rId4"/>
    <p:sldId id="275" r:id="rId5"/>
    <p:sldId id="258" r:id="rId6"/>
    <p:sldId id="277" r:id="rId7"/>
    <p:sldId id="278" r:id="rId8"/>
    <p:sldId id="261" r:id="rId9"/>
    <p:sldId id="279" r:id="rId10"/>
    <p:sldId id="272" r:id="rId11"/>
  </p:sldIdLst>
  <p:sldSz cx="18288000" cy="10287000"/>
  <p:notesSz cx="6858000" cy="9144000"/>
  <p:embeddedFontLst>
    <p:embeddedFont>
      <p:font typeface="Calibri" panose="020F0502020204030204" pitchFamily="34" charset="0"/>
      <p:regular r:id="rId12"/>
      <p:bold r:id="rId13"/>
      <p:italic r:id="rId14"/>
      <p:boldItalic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3670C4-15AB-480F-BD7B-4A9ACD15E3D8}">
          <p14:sldIdLst>
            <p14:sldId id="276"/>
            <p14:sldId id="256"/>
            <p14:sldId id="257"/>
            <p14:sldId id="275"/>
            <p14:sldId id="258"/>
            <p14:sldId id="277"/>
            <p14:sldId id="278"/>
            <p14:sldId id="261"/>
            <p14:sldId id="279"/>
            <p14:sldId id="27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BE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34" y="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4" name="Picture 4"/>
          <p:cNvPicPr>
            <a:picLocks noChangeAspect="1"/>
          </p:cNvPicPr>
          <p:nvPr/>
        </p:nvPicPr>
        <p:blipFill>
          <a:blip r:embed="rId2"/>
          <a:srcRect/>
          <a:stretch>
            <a:fillRect/>
          </a:stretch>
        </p:blipFill>
        <p:spPr>
          <a:xfrm>
            <a:off x="-4871063" y="6856129"/>
            <a:ext cx="7403305" cy="6524163"/>
          </a:xfrm>
          <a:prstGeom prst="rect">
            <a:avLst/>
          </a:prstGeom>
        </p:spPr>
      </p:pic>
      <p:pic>
        <p:nvPicPr>
          <p:cNvPr id="5" name="Picture 5"/>
          <p:cNvPicPr>
            <a:picLocks noChangeAspect="1"/>
          </p:cNvPicPr>
          <p:nvPr/>
        </p:nvPicPr>
        <p:blipFill>
          <a:blip r:embed="rId3"/>
          <a:srcRect/>
          <a:stretch>
            <a:fillRect/>
          </a:stretch>
        </p:blipFill>
        <p:spPr>
          <a:xfrm rot="2454020">
            <a:off x="-1293503" y="6205499"/>
            <a:ext cx="2260835" cy="1879319"/>
          </a:xfrm>
          <a:prstGeom prst="rect">
            <a:avLst/>
          </a:prstGeom>
        </p:spPr>
      </p:pic>
      <p:sp>
        <p:nvSpPr>
          <p:cNvPr id="6" name="TextBox 6"/>
          <p:cNvSpPr txBox="1"/>
          <p:nvPr/>
        </p:nvSpPr>
        <p:spPr>
          <a:xfrm>
            <a:off x="1241317" y="56332"/>
            <a:ext cx="14855626" cy="1512081"/>
          </a:xfrm>
          <a:prstGeom prst="rect">
            <a:avLst/>
          </a:prstGeom>
        </p:spPr>
        <p:txBody>
          <a:bodyPr lIns="0" tIns="0" rIns="0" bIns="0" rtlCol="0" anchor="t">
            <a:spAutoFit/>
          </a:bodyPr>
          <a:lstStyle/>
          <a:p>
            <a:pPr algn="ctr">
              <a:lnSpc>
                <a:spcPts val="13860"/>
              </a:lnSpc>
            </a:pPr>
            <a:r>
              <a:rPr lang="en-US" sz="6000" b="1">
                <a:solidFill>
                  <a:srgbClr val="222222"/>
                </a:solidFill>
                <a:latin typeface="Arial" panose="020B0604020202020204" pitchFamily="34" charset="0"/>
                <a:cs typeface="Arial" panose="020B0604020202020204" pitchFamily="34" charset="0"/>
              </a:rPr>
              <a:t>KHỞI ĐỘNG </a:t>
            </a: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74519">
            <a:off x="16361012" y="209392"/>
            <a:ext cx="1676451" cy="200881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59369">
            <a:off x="222350" y="8207380"/>
            <a:ext cx="1676451" cy="2008819"/>
          </a:xfrm>
          <a:prstGeom prst="rect">
            <a:avLst/>
          </a:prstGeom>
        </p:spPr>
      </p:pic>
      <p:pic>
        <p:nvPicPr>
          <p:cNvPr id="15" name="Picture 15"/>
          <p:cNvPicPr>
            <a:picLocks noChangeAspect="1"/>
          </p:cNvPicPr>
          <p:nvPr/>
        </p:nvPicPr>
        <p:blipFill>
          <a:blip r:embed="rId3"/>
          <a:srcRect/>
          <a:stretch>
            <a:fillRect/>
          </a:stretch>
        </p:blipFill>
        <p:spPr>
          <a:xfrm rot="2454020">
            <a:off x="17083888" y="2524456"/>
            <a:ext cx="2260835" cy="1879319"/>
          </a:xfrm>
          <a:prstGeom prst="rect">
            <a:avLst/>
          </a:prstGeom>
        </p:spPr>
      </p:pic>
      <p:grpSp>
        <p:nvGrpSpPr>
          <p:cNvPr id="23" name="Group 22">
            <a:extLst>
              <a:ext uri="{FF2B5EF4-FFF2-40B4-BE49-F238E27FC236}">
                <a16:creationId xmlns:a16="http://schemas.microsoft.com/office/drawing/2014/main" id="{DC59C20C-EF80-27C2-0851-0BAEE601F12A}"/>
              </a:ext>
            </a:extLst>
          </p:cNvPr>
          <p:cNvGrpSpPr/>
          <p:nvPr/>
        </p:nvGrpSpPr>
        <p:grpSpPr>
          <a:xfrm>
            <a:off x="2580544" y="5853096"/>
            <a:ext cx="13126911" cy="4151295"/>
            <a:chOff x="2160393" y="4477238"/>
            <a:chExt cx="13126911" cy="4151295"/>
          </a:xfrm>
        </p:grpSpPr>
        <p:sp>
          <p:nvSpPr>
            <p:cNvPr id="18" name="Rectangle 17">
              <a:extLst>
                <a:ext uri="{FF2B5EF4-FFF2-40B4-BE49-F238E27FC236}">
                  <a16:creationId xmlns:a16="http://schemas.microsoft.com/office/drawing/2014/main" id="{6860B8C6-70A5-693B-E183-2367DA30A6AC}"/>
                </a:ext>
              </a:extLst>
            </p:cNvPr>
            <p:cNvSpPr/>
            <p:nvPr/>
          </p:nvSpPr>
          <p:spPr>
            <a:xfrm>
              <a:off x="2160393" y="4477238"/>
              <a:ext cx="5657543" cy="2584124"/>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a:solidFill>
                    <a:schemeClr val="tx1"/>
                  </a:solidFill>
                  <a:latin typeface="Arial" panose="020B0604020202020204" pitchFamily="34" charset="0"/>
                  <a:cs typeface="Arial" panose="020B0604020202020204" pitchFamily="34" charset="0"/>
                </a:rPr>
                <a:t>Cảnh đẹp quê hương</a:t>
              </a:r>
            </a:p>
            <a:p>
              <a:pPr>
                <a:lnSpc>
                  <a:spcPct val="150000"/>
                </a:lnSpc>
              </a:pPr>
              <a:r>
                <a:rPr lang="en-US" sz="3600">
                  <a:solidFill>
                    <a:schemeClr val="tx1"/>
                  </a:solidFill>
                  <a:latin typeface="Arial" panose="020B0604020202020204" pitchFamily="34" charset="0"/>
                  <a:cs typeface="Arial" panose="020B0604020202020204" pitchFamily="34" charset="0"/>
                </a:rPr>
                <a:t>Nguyễn Thu An</a:t>
              </a:r>
            </a:p>
            <a:p>
              <a:pPr>
                <a:lnSpc>
                  <a:spcPct val="150000"/>
                </a:lnSpc>
              </a:pPr>
              <a:r>
                <a:rPr lang="en-US" sz="3600">
                  <a:solidFill>
                    <a:schemeClr val="tx1"/>
                  </a:solidFill>
                  <a:latin typeface="Arial" panose="020B0604020202020204" pitchFamily="34" charset="0"/>
                  <a:cs typeface="Arial" panose="020B0604020202020204" pitchFamily="34" charset="0"/>
                </a:rPr>
                <a:t>Lớp 4A2 </a:t>
              </a:r>
            </a:p>
          </p:txBody>
        </p:sp>
        <p:sp>
          <p:nvSpPr>
            <p:cNvPr id="19" name="Rectangle 18">
              <a:extLst>
                <a:ext uri="{FF2B5EF4-FFF2-40B4-BE49-F238E27FC236}">
                  <a16:creationId xmlns:a16="http://schemas.microsoft.com/office/drawing/2014/main" id="{CDCABD9B-F66C-BE17-0CC1-00BD41CC6FA7}"/>
                </a:ext>
              </a:extLst>
            </p:cNvPr>
            <p:cNvSpPr/>
            <p:nvPr/>
          </p:nvSpPr>
          <p:spPr>
            <a:xfrm>
              <a:off x="9629761" y="4477238"/>
              <a:ext cx="5657543" cy="2584124"/>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b="1" i="1">
                  <a:solidFill>
                    <a:srgbClr val="FF0000"/>
                  </a:solidFill>
                  <a:latin typeface="Arial" panose="020B0604020202020204" pitchFamily="34" charset="0"/>
                  <a:cs typeface="Arial" panose="020B0604020202020204" pitchFamily="34" charset="0"/>
                </a:rPr>
                <a:t>Cảnh đẹp quê hương</a:t>
              </a:r>
            </a:p>
            <a:p>
              <a:pPr>
                <a:lnSpc>
                  <a:spcPct val="150000"/>
                </a:lnSpc>
              </a:pPr>
              <a:r>
                <a:rPr lang="en-US" sz="3600">
                  <a:solidFill>
                    <a:srgbClr val="00B0F0"/>
                  </a:solidFill>
                  <a:latin typeface="Arial" panose="020B0604020202020204" pitchFamily="34" charset="0"/>
                  <a:cs typeface="Arial" panose="020B0604020202020204" pitchFamily="34" charset="0"/>
                </a:rPr>
                <a:t>Lê Đăng Khoa </a:t>
              </a:r>
            </a:p>
            <a:p>
              <a:pPr>
                <a:lnSpc>
                  <a:spcPct val="150000"/>
                </a:lnSpc>
              </a:pPr>
              <a:r>
                <a:rPr lang="en-US" sz="3600">
                  <a:solidFill>
                    <a:schemeClr val="tx1"/>
                  </a:solidFill>
                  <a:latin typeface="Arial" panose="020B0604020202020204" pitchFamily="34" charset="0"/>
                  <a:cs typeface="Arial" panose="020B0604020202020204" pitchFamily="34" charset="0"/>
                </a:rPr>
                <a:t>Lớp 4A2 </a:t>
              </a:r>
            </a:p>
          </p:txBody>
        </p:sp>
        <p:sp>
          <p:nvSpPr>
            <p:cNvPr id="20" name="TextBox 19">
              <a:extLst>
                <a:ext uri="{FF2B5EF4-FFF2-40B4-BE49-F238E27FC236}">
                  <a16:creationId xmlns:a16="http://schemas.microsoft.com/office/drawing/2014/main" id="{F19A2BE7-50B2-CC25-3807-81644AB3AFBD}"/>
                </a:ext>
              </a:extLst>
            </p:cNvPr>
            <p:cNvSpPr txBox="1"/>
            <p:nvPr/>
          </p:nvSpPr>
          <p:spPr>
            <a:xfrm>
              <a:off x="4652894" y="7198130"/>
              <a:ext cx="990600"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a. </a:t>
              </a:r>
            </a:p>
          </p:txBody>
        </p:sp>
        <p:sp>
          <p:nvSpPr>
            <p:cNvPr id="21" name="TextBox 20">
              <a:extLst>
                <a:ext uri="{FF2B5EF4-FFF2-40B4-BE49-F238E27FC236}">
                  <a16:creationId xmlns:a16="http://schemas.microsoft.com/office/drawing/2014/main" id="{BFBE568D-805E-201C-19CC-2D2969A9FDB6}"/>
                </a:ext>
              </a:extLst>
            </p:cNvPr>
            <p:cNvSpPr txBox="1"/>
            <p:nvPr/>
          </p:nvSpPr>
          <p:spPr>
            <a:xfrm>
              <a:off x="12308236" y="7198130"/>
              <a:ext cx="990600"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b. </a:t>
              </a:r>
            </a:p>
          </p:txBody>
        </p:sp>
        <p:sp>
          <p:nvSpPr>
            <p:cNvPr id="22" name="TextBox 21">
              <a:extLst>
                <a:ext uri="{FF2B5EF4-FFF2-40B4-BE49-F238E27FC236}">
                  <a16:creationId xmlns:a16="http://schemas.microsoft.com/office/drawing/2014/main" id="{BC4105B4-2F07-200A-9135-F8A7A5FA9EAD}"/>
                </a:ext>
              </a:extLst>
            </p:cNvPr>
            <p:cNvSpPr txBox="1"/>
            <p:nvPr/>
          </p:nvSpPr>
          <p:spPr>
            <a:xfrm>
              <a:off x="4567001" y="7982202"/>
              <a:ext cx="8991600"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Hình 28. </a:t>
              </a:r>
              <a:r>
                <a:rPr lang="en-US" sz="3600">
                  <a:latin typeface="Arial" panose="020B0604020202020204" pitchFamily="34" charset="0"/>
                  <a:cs typeface="Arial" panose="020B0604020202020204" pitchFamily="34" charset="0"/>
                </a:rPr>
                <a:t>Cách trình bày hai trang chiếu </a:t>
              </a:r>
            </a:p>
          </p:txBody>
        </p:sp>
      </p:grpSp>
      <p:sp>
        <p:nvSpPr>
          <p:cNvPr id="25" name="TextBox 24">
            <a:extLst>
              <a:ext uri="{FF2B5EF4-FFF2-40B4-BE49-F238E27FC236}">
                <a16:creationId xmlns:a16="http://schemas.microsoft.com/office/drawing/2014/main" id="{C8F0156B-E648-52C5-7365-712D23CE0563}"/>
              </a:ext>
            </a:extLst>
          </p:cNvPr>
          <p:cNvSpPr txBox="1"/>
          <p:nvPr/>
        </p:nvSpPr>
        <p:spPr>
          <a:xfrm>
            <a:off x="1356689" y="1899387"/>
            <a:ext cx="15574621" cy="3671583"/>
          </a:xfrm>
          <a:prstGeom prst="rect">
            <a:avLst/>
          </a:prstGeom>
          <a:noFill/>
        </p:spPr>
        <p:txBody>
          <a:bodyPr wrap="square">
            <a:spAutoFit/>
          </a:bodyPr>
          <a:lstStyle/>
          <a:p>
            <a:pPr algn="ctr">
              <a:lnSpc>
                <a:spcPct val="150000"/>
              </a:lnSpc>
            </a:pPr>
            <a:r>
              <a:rPr lang="en-US" sz="4000" b="1">
                <a:solidFill>
                  <a:schemeClr val="accent4">
                    <a:lumMod val="75000"/>
                  </a:schemeClr>
                </a:solidFill>
                <a:latin typeface="Arial" panose="020B0604020202020204" pitchFamily="34" charset="0"/>
                <a:cs typeface="Arial" panose="020B0604020202020204" pitchFamily="34" charset="0"/>
              </a:rPr>
              <a:t>THẢO LUẬN NHÓM</a:t>
            </a:r>
          </a:p>
          <a:p>
            <a:pPr algn="just">
              <a:lnSpc>
                <a:spcPct val="150000"/>
              </a:lnSpc>
            </a:pPr>
            <a:r>
              <a:rPr lang="vi-VN" sz="4000">
                <a:latin typeface="Arial" panose="020B0604020202020204" pitchFamily="34" charset="0"/>
                <a:cs typeface="Arial" panose="020B0604020202020204" pitchFamily="34" charset="0"/>
              </a:rPr>
              <a:t>An và Khoa tạo trang đầu tiên của bài trình chiếu "Cảnh đẹp quê hương". Em hãy quan sát và cho biết hai trang chiếu sau có gì khác nhau? Em thích trang chiếu nào hơn? Vì sao?</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229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TextBox 2"/>
          <p:cNvSpPr txBox="1"/>
          <p:nvPr/>
        </p:nvSpPr>
        <p:spPr>
          <a:xfrm>
            <a:off x="1638179" y="3456778"/>
            <a:ext cx="15011641" cy="3465179"/>
          </a:xfrm>
          <a:prstGeom prst="rect">
            <a:avLst/>
          </a:prstGeom>
        </p:spPr>
        <p:txBody>
          <a:bodyPr wrap="square" lIns="0" tIns="0" rIns="0" bIns="0" rtlCol="0" anchor="t">
            <a:spAutoFit/>
          </a:bodyPr>
          <a:lstStyle/>
          <a:p>
            <a:pPr algn="ctr">
              <a:lnSpc>
                <a:spcPct val="150000"/>
              </a:lnSpc>
            </a:pPr>
            <a:r>
              <a:rPr lang="en-US" sz="8000" b="1">
                <a:solidFill>
                  <a:srgbClr val="22423D"/>
                </a:solidFill>
                <a:latin typeface="Arial" panose="020B0604020202020204" pitchFamily="34" charset="0"/>
                <a:cs typeface="Arial" panose="020B0604020202020204" pitchFamily="34" charset="0"/>
              </a:rPr>
              <a:t>CẢM ƠN CÁC EM ĐÃ CHÚ Ý LẮNG NGHE BÀI GIẢNG!</a:t>
            </a:r>
          </a:p>
        </p:txBody>
      </p:sp>
      <p:pic>
        <p:nvPicPr>
          <p:cNvPr id="3" name="Picture 3"/>
          <p:cNvPicPr>
            <a:picLocks noChangeAspect="1"/>
          </p:cNvPicPr>
          <p:nvPr/>
        </p:nvPicPr>
        <p:blipFill>
          <a:blip r:embed="rId2"/>
          <a:srcRect/>
          <a:stretch>
            <a:fillRect/>
          </a:stretch>
        </p:blipFill>
        <p:spPr>
          <a:xfrm rot="-10696810">
            <a:off x="-2418802" y="-723486"/>
            <a:ext cx="6895004" cy="3680208"/>
          </a:xfrm>
          <a:prstGeom prst="rect">
            <a:avLst/>
          </a:prstGeom>
        </p:spPr>
      </p:pic>
      <p:pic>
        <p:nvPicPr>
          <p:cNvPr id="4" name="Picture 4"/>
          <p:cNvPicPr>
            <a:picLocks noChangeAspect="1"/>
          </p:cNvPicPr>
          <p:nvPr/>
        </p:nvPicPr>
        <p:blipFill>
          <a:blip r:embed="rId3"/>
          <a:srcRect/>
          <a:stretch>
            <a:fillRect/>
          </a:stretch>
        </p:blipFill>
        <p:spPr>
          <a:xfrm rot="-1731009">
            <a:off x="-1665278" y="-1245814"/>
            <a:ext cx="5361548" cy="472486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55613">
            <a:off x="519853" y="7935551"/>
            <a:ext cx="1676451" cy="200881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02151">
            <a:off x="16262297" y="484659"/>
            <a:ext cx="1676451" cy="2008819"/>
          </a:xfrm>
          <a:prstGeom prst="rect">
            <a:avLst/>
          </a:prstGeom>
        </p:spPr>
      </p:pic>
      <p:pic>
        <p:nvPicPr>
          <p:cNvPr id="7" name="Picture 7"/>
          <p:cNvPicPr>
            <a:picLocks noChangeAspect="1"/>
          </p:cNvPicPr>
          <p:nvPr/>
        </p:nvPicPr>
        <p:blipFill>
          <a:blip r:embed="rId2"/>
          <a:srcRect/>
          <a:stretch>
            <a:fillRect/>
          </a:stretch>
        </p:blipFill>
        <p:spPr>
          <a:xfrm rot="-10696810">
            <a:off x="13811798" y="7905917"/>
            <a:ext cx="6895004" cy="3680208"/>
          </a:xfrm>
          <a:prstGeom prst="rect">
            <a:avLst/>
          </a:prstGeom>
        </p:spPr>
      </p:pic>
      <p:pic>
        <p:nvPicPr>
          <p:cNvPr id="8" name="Picture 8"/>
          <p:cNvPicPr>
            <a:picLocks noChangeAspect="1"/>
          </p:cNvPicPr>
          <p:nvPr/>
        </p:nvPicPr>
        <p:blipFill>
          <a:blip r:embed="rId3"/>
          <a:srcRect/>
          <a:stretch>
            <a:fillRect/>
          </a:stretch>
        </p:blipFill>
        <p:spPr>
          <a:xfrm rot="-1731009">
            <a:off x="14565322" y="7383589"/>
            <a:ext cx="5361548" cy="4724864"/>
          </a:xfrm>
          <a:prstGeom prst="rect">
            <a:avLst/>
          </a:prstGeom>
        </p:spPr>
      </p:pic>
    </p:spTree>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365666" y="1955219"/>
            <a:ext cx="7235815" cy="6376562"/>
          </a:xfrm>
          <a:prstGeom prst="rect">
            <a:avLst/>
          </a:prstGeom>
        </p:spPr>
      </p:pic>
      <p:pic>
        <p:nvPicPr>
          <p:cNvPr id="3" name="Picture 3"/>
          <p:cNvPicPr>
            <a:picLocks noChangeAspect="1"/>
          </p:cNvPicPr>
          <p:nvPr/>
        </p:nvPicPr>
        <p:blipFill>
          <a:blip r:embed="rId3"/>
          <a:srcRect/>
          <a:stretch>
            <a:fillRect/>
          </a:stretch>
        </p:blipFill>
        <p:spPr>
          <a:xfrm>
            <a:off x="2695575" y="3642081"/>
            <a:ext cx="12203816" cy="3325540"/>
          </a:xfrm>
          <a:prstGeom prst="rect">
            <a:avLst/>
          </a:prstGeom>
        </p:spPr>
      </p:pic>
      <p:grpSp>
        <p:nvGrpSpPr>
          <p:cNvPr id="6" name="Group 6"/>
          <p:cNvGrpSpPr/>
          <p:nvPr/>
        </p:nvGrpSpPr>
        <p:grpSpPr>
          <a:xfrm>
            <a:off x="12096294" y="6721876"/>
            <a:ext cx="1010375" cy="1165272"/>
            <a:chOff x="0" y="0"/>
            <a:chExt cx="1347166" cy="1553696"/>
          </a:xfrm>
        </p:grpSpPr>
        <p:pic>
          <p:nvPicPr>
            <p:cNvPr id="7" name="Picture 7"/>
            <p:cNvPicPr>
              <a:picLocks noChangeAspect="1"/>
            </p:cNvPicPr>
            <p:nvPr/>
          </p:nvPicPr>
          <p:blipFill>
            <a:blip r:embed="rId4"/>
            <a:srcRect/>
            <a:stretch>
              <a:fillRect/>
            </a:stretch>
          </p:blipFill>
          <p:spPr>
            <a:xfrm>
              <a:off x="1133" y="0"/>
              <a:ext cx="739037" cy="614325"/>
            </a:xfrm>
            <a:prstGeom prst="rect">
              <a:avLst/>
            </a:prstGeom>
          </p:spPr>
        </p:pic>
        <p:pic>
          <p:nvPicPr>
            <p:cNvPr id="8" name="Picture 8"/>
            <p:cNvPicPr>
              <a:picLocks noChangeAspect="1"/>
            </p:cNvPicPr>
            <p:nvPr/>
          </p:nvPicPr>
          <p:blipFill>
            <a:blip r:embed="rId4"/>
            <a:srcRect/>
            <a:stretch>
              <a:fillRect/>
            </a:stretch>
          </p:blipFill>
          <p:spPr>
            <a:xfrm rot="-3849135">
              <a:off x="787351" y="417665"/>
              <a:ext cx="512635" cy="426128"/>
            </a:xfrm>
            <a:prstGeom prst="rect">
              <a:avLst/>
            </a:prstGeom>
          </p:spPr>
        </p:pic>
        <p:pic>
          <p:nvPicPr>
            <p:cNvPr id="9" name="Picture 9"/>
            <p:cNvPicPr>
              <a:picLocks noChangeAspect="1"/>
            </p:cNvPicPr>
            <p:nvPr/>
          </p:nvPicPr>
          <p:blipFill>
            <a:blip r:embed="rId4"/>
            <a:srcRect/>
            <a:stretch>
              <a:fillRect/>
            </a:stretch>
          </p:blipFill>
          <p:spPr>
            <a:xfrm rot="-7701299">
              <a:off x="63717" y="1055144"/>
              <a:ext cx="467850" cy="388900"/>
            </a:xfrm>
            <a:prstGeom prst="rect">
              <a:avLst/>
            </a:prstGeom>
          </p:spPr>
        </p:pic>
      </p:grpSp>
      <p:grpSp>
        <p:nvGrpSpPr>
          <p:cNvPr id="10" name="Group 10"/>
          <p:cNvGrpSpPr/>
          <p:nvPr/>
        </p:nvGrpSpPr>
        <p:grpSpPr>
          <a:xfrm>
            <a:off x="5722205" y="2648411"/>
            <a:ext cx="1010375" cy="1165272"/>
            <a:chOff x="0" y="0"/>
            <a:chExt cx="1347166" cy="1553696"/>
          </a:xfrm>
        </p:grpSpPr>
        <p:pic>
          <p:nvPicPr>
            <p:cNvPr id="11" name="Picture 11"/>
            <p:cNvPicPr>
              <a:picLocks noChangeAspect="1"/>
            </p:cNvPicPr>
            <p:nvPr/>
          </p:nvPicPr>
          <p:blipFill>
            <a:blip r:embed="rId4"/>
            <a:srcRect/>
            <a:stretch>
              <a:fillRect/>
            </a:stretch>
          </p:blipFill>
          <p:spPr>
            <a:xfrm>
              <a:off x="1133" y="0"/>
              <a:ext cx="739037" cy="614325"/>
            </a:xfrm>
            <a:prstGeom prst="rect">
              <a:avLst/>
            </a:prstGeom>
          </p:spPr>
        </p:pic>
        <p:pic>
          <p:nvPicPr>
            <p:cNvPr id="12" name="Picture 12"/>
            <p:cNvPicPr>
              <a:picLocks noChangeAspect="1"/>
            </p:cNvPicPr>
            <p:nvPr/>
          </p:nvPicPr>
          <p:blipFill>
            <a:blip r:embed="rId4"/>
            <a:srcRect/>
            <a:stretch>
              <a:fillRect/>
            </a:stretch>
          </p:blipFill>
          <p:spPr>
            <a:xfrm rot="-3849135">
              <a:off x="787351" y="417665"/>
              <a:ext cx="512635" cy="426128"/>
            </a:xfrm>
            <a:prstGeom prst="rect">
              <a:avLst/>
            </a:prstGeom>
          </p:spPr>
        </p:pic>
        <p:pic>
          <p:nvPicPr>
            <p:cNvPr id="13" name="Picture 13"/>
            <p:cNvPicPr>
              <a:picLocks noChangeAspect="1"/>
            </p:cNvPicPr>
            <p:nvPr/>
          </p:nvPicPr>
          <p:blipFill>
            <a:blip r:embed="rId4"/>
            <a:srcRect/>
            <a:stretch>
              <a:fillRect/>
            </a:stretch>
          </p:blipFill>
          <p:spPr>
            <a:xfrm rot="-7701299">
              <a:off x="63717" y="1055144"/>
              <a:ext cx="467850" cy="388900"/>
            </a:xfrm>
            <a:prstGeom prst="rect">
              <a:avLst/>
            </a:prstGeom>
          </p:spPr>
        </p:pic>
      </p:gr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68618">
            <a:off x="565334" y="358936"/>
            <a:ext cx="1676451" cy="2008819"/>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41439">
            <a:off x="15901560" y="7919245"/>
            <a:ext cx="1676451" cy="2008819"/>
          </a:xfrm>
          <a:prstGeom prst="rect">
            <a:avLst/>
          </a:prstGeom>
        </p:spPr>
      </p:pic>
      <p:sp>
        <p:nvSpPr>
          <p:cNvPr id="4" name="TextBox 4"/>
          <p:cNvSpPr txBox="1"/>
          <p:nvPr/>
        </p:nvSpPr>
        <p:spPr>
          <a:xfrm>
            <a:off x="-238727" y="1787141"/>
            <a:ext cx="18440400" cy="5643853"/>
          </a:xfrm>
          <a:prstGeom prst="rect">
            <a:avLst/>
          </a:prstGeom>
        </p:spPr>
        <p:txBody>
          <a:bodyPr wrap="square" lIns="0" tIns="0" rIns="0" bIns="0" rtlCol="0" anchor="t">
            <a:spAutoFit/>
          </a:bodyPr>
          <a:lstStyle/>
          <a:p>
            <a:pPr algn="ctr">
              <a:lnSpc>
                <a:spcPct val="150000"/>
              </a:lnSpc>
            </a:pPr>
            <a:r>
              <a:rPr lang="en-US" sz="8500" b="1" spc="377">
                <a:solidFill>
                  <a:srgbClr val="000000"/>
                </a:solidFill>
                <a:latin typeface="Arial" panose="020B0604020202020204" pitchFamily="34" charset="0"/>
                <a:cs typeface="Arial" panose="020B0604020202020204" pitchFamily="34" charset="0"/>
              </a:rPr>
              <a:t>BÀI 8. </a:t>
            </a:r>
          </a:p>
          <a:p>
            <a:pPr algn="ctr">
              <a:lnSpc>
                <a:spcPct val="150000"/>
              </a:lnSpc>
            </a:pPr>
            <a:r>
              <a:rPr lang="en-US" sz="8500" b="1" spc="377">
                <a:solidFill>
                  <a:srgbClr val="000000"/>
                </a:solidFill>
                <a:latin typeface="Arial" panose="020B0604020202020204" pitchFamily="34" charset="0"/>
                <a:cs typeface="Arial" panose="020B0604020202020204" pitchFamily="34" charset="0"/>
              </a:rPr>
              <a:t>ĐỊNH DẠNG VĂN BẢN TRÊN TRANG TRÌNH CHIẾU</a:t>
            </a:r>
          </a:p>
        </p:txBody>
      </p:sp>
    </p:spTree>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64859">
            <a:off x="14233791" y="6063913"/>
            <a:ext cx="9584311" cy="8446174"/>
          </a:xfrm>
          <a:prstGeom prst="rect">
            <a:avLst/>
          </a:prstGeom>
        </p:spPr>
      </p:pic>
      <p:pic>
        <p:nvPicPr>
          <p:cNvPr id="3" name="Picture 3"/>
          <p:cNvPicPr>
            <a:picLocks noChangeAspect="1"/>
          </p:cNvPicPr>
          <p:nvPr/>
        </p:nvPicPr>
        <p:blipFill>
          <a:blip r:embed="rId3"/>
          <a:srcRect/>
          <a:stretch>
            <a:fillRect/>
          </a:stretch>
        </p:blipFill>
        <p:spPr>
          <a:xfrm>
            <a:off x="13261712" y="8656283"/>
            <a:ext cx="3179655" cy="2643088"/>
          </a:xfrm>
          <a:prstGeom prst="rect">
            <a:avLst/>
          </a:prstGeom>
        </p:spPr>
      </p:pic>
      <p:pic>
        <p:nvPicPr>
          <p:cNvPr id="4" name="Picture 4"/>
          <p:cNvPicPr>
            <a:picLocks noChangeAspect="1"/>
          </p:cNvPicPr>
          <p:nvPr/>
        </p:nvPicPr>
        <p:blipFill>
          <a:blip r:embed="rId4"/>
          <a:srcRect/>
          <a:stretch>
            <a:fillRect/>
          </a:stretch>
        </p:blipFill>
        <p:spPr>
          <a:xfrm rot="-2180721">
            <a:off x="-3039978" y="-1731348"/>
            <a:ext cx="7287742" cy="690513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11017">
            <a:off x="16139117" y="-44639"/>
            <a:ext cx="2240367" cy="2146679"/>
          </a:xfrm>
          <a:prstGeom prst="rect">
            <a:avLst/>
          </a:prstGeom>
        </p:spPr>
      </p:pic>
      <p:sp>
        <p:nvSpPr>
          <p:cNvPr id="7" name="TextBox 7"/>
          <p:cNvSpPr txBox="1"/>
          <p:nvPr/>
        </p:nvSpPr>
        <p:spPr>
          <a:xfrm>
            <a:off x="5109209" y="876300"/>
            <a:ext cx="8069582" cy="1223540"/>
          </a:xfrm>
          <a:prstGeom prst="rect">
            <a:avLst/>
          </a:prstGeom>
        </p:spPr>
        <p:txBody>
          <a:bodyPr wrap="square" lIns="0" tIns="0" rIns="0" bIns="0" rtlCol="0" anchor="t">
            <a:spAutoFit/>
          </a:bodyPr>
          <a:lstStyle/>
          <a:p>
            <a:pPr algn="r">
              <a:lnSpc>
                <a:spcPts val="10911"/>
              </a:lnSpc>
            </a:pPr>
            <a:r>
              <a:rPr lang="en-US" sz="6000" b="1">
                <a:solidFill>
                  <a:srgbClr val="22423D"/>
                </a:solidFill>
                <a:latin typeface="Arial" panose="020B0604020202020204" pitchFamily="34" charset="0"/>
                <a:cs typeface="Arial" panose="020B0604020202020204" pitchFamily="34" charset="0"/>
              </a:rPr>
              <a:t>NỘI DUNG BÀI HỌC </a:t>
            </a:r>
          </a:p>
        </p:txBody>
      </p:sp>
      <p:sp>
        <p:nvSpPr>
          <p:cNvPr id="8" name="AutoShape 8"/>
          <p:cNvSpPr/>
          <p:nvPr/>
        </p:nvSpPr>
        <p:spPr>
          <a:xfrm rot="-5400000">
            <a:off x="3727843" y="5657494"/>
            <a:ext cx="5599989" cy="0"/>
          </a:xfrm>
          <a:prstGeom prst="line">
            <a:avLst/>
          </a:prstGeom>
          <a:ln w="38100" cap="rnd">
            <a:solidFill>
              <a:srgbClr val="000000"/>
            </a:solidFill>
            <a:prstDash val="solid"/>
            <a:headEnd type="none" w="sm" len="sm"/>
            <a:tailEnd type="none" w="sm" len="sm"/>
          </a:ln>
        </p:spPr>
      </p:sp>
      <p:pic>
        <p:nvPicPr>
          <p:cNvPr id="9" name="Picture 4">
            <a:extLst>
              <a:ext uri="{FF2B5EF4-FFF2-40B4-BE49-F238E27FC236}">
                <a16:creationId xmlns:a16="http://schemas.microsoft.com/office/drawing/2014/main" id="{78998419-5F8B-B50E-6D52-3DFC6573BF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368564">
            <a:off x="589418" y="3785490"/>
            <a:ext cx="4688862" cy="3341880"/>
          </a:xfrm>
          <a:prstGeom prst="rect">
            <a:avLst/>
          </a:prstGeom>
        </p:spPr>
      </p:pic>
      <p:grpSp>
        <p:nvGrpSpPr>
          <p:cNvPr id="13" name="Group 12">
            <a:extLst>
              <a:ext uri="{FF2B5EF4-FFF2-40B4-BE49-F238E27FC236}">
                <a16:creationId xmlns:a16="http://schemas.microsoft.com/office/drawing/2014/main" id="{63DBD2E1-12E9-9DBC-FCB6-7FC32B85EE6E}"/>
              </a:ext>
            </a:extLst>
          </p:cNvPr>
          <p:cNvGrpSpPr/>
          <p:nvPr/>
        </p:nvGrpSpPr>
        <p:grpSpPr>
          <a:xfrm>
            <a:off x="6899124" y="3036259"/>
            <a:ext cx="10360176" cy="1142999"/>
            <a:chOff x="6899124" y="3036259"/>
            <a:chExt cx="10360176" cy="1142999"/>
          </a:xfrm>
        </p:grpSpPr>
        <p:sp>
          <p:nvSpPr>
            <p:cNvPr id="10" name="Oval 9">
              <a:extLst>
                <a:ext uri="{FF2B5EF4-FFF2-40B4-BE49-F238E27FC236}">
                  <a16:creationId xmlns:a16="http://schemas.microsoft.com/office/drawing/2014/main" id="{4E0D5201-41CA-C809-7134-F99E0A34DCA8}"/>
                </a:ext>
              </a:extLst>
            </p:cNvPr>
            <p:cNvSpPr/>
            <p:nvPr/>
          </p:nvSpPr>
          <p:spPr>
            <a:xfrm>
              <a:off x="6899124" y="3036259"/>
              <a:ext cx="1142999" cy="1142999"/>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A826B395-BD5B-532E-AC1F-F42494A70646}"/>
                </a:ext>
              </a:extLst>
            </p:cNvPr>
            <p:cNvSpPr txBox="1"/>
            <p:nvPr/>
          </p:nvSpPr>
          <p:spPr>
            <a:xfrm>
              <a:off x="8543491" y="3252402"/>
              <a:ext cx="8715809"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Định dạng văn bản trên trang chiếu </a:t>
              </a:r>
            </a:p>
          </p:txBody>
        </p:sp>
      </p:grpSp>
      <p:grpSp>
        <p:nvGrpSpPr>
          <p:cNvPr id="14" name="Group 13">
            <a:extLst>
              <a:ext uri="{FF2B5EF4-FFF2-40B4-BE49-F238E27FC236}">
                <a16:creationId xmlns:a16="http://schemas.microsoft.com/office/drawing/2014/main" id="{BC9CCED9-32C9-B0BB-865F-567E0365CC42}"/>
              </a:ext>
            </a:extLst>
          </p:cNvPr>
          <p:cNvGrpSpPr/>
          <p:nvPr/>
        </p:nvGrpSpPr>
        <p:grpSpPr>
          <a:xfrm>
            <a:off x="6899124" y="5308964"/>
            <a:ext cx="10360176" cy="1824923"/>
            <a:chOff x="6899124" y="2753007"/>
            <a:chExt cx="10360176" cy="1824923"/>
          </a:xfrm>
        </p:grpSpPr>
        <p:sp>
          <p:nvSpPr>
            <p:cNvPr id="15" name="Oval 14">
              <a:extLst>
                <a:ext uri="{FF2B5EF4-FFF2-40B4-BE49-F238E27FC236}">
                  <a16:creationId xmlns:a16="http://schemas.microsoft.com/office/drawing/2014/main" id="{7F0B774A-CD64-89F7-966D-97D5E69AD72E}"/>
                </a:ext>
              </a:extLst>
            </p:cNvPr>
            <p:cNvSpPr/>
            <p:nvPr/>
          </p:nvSpPr>
          <p:spPr>
            <a:xfrm>
              <a:off x="6899124" y="3036259"/>
              <a:ext cx="1142999" cy="1142999"/>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sp>
          <p:nvSpPr>
            <p:cNvPr id="16" name="TextBox 15">
              <a:extLst>
                <a:ext uri="{FF2B5EF4-FFF2-40B4-BE49-F238E27FC236}">
                  <a16:creationId xmlns:a16="http://schemas.microsoft.com/office/drawing/2014/main" id="{4F14EE62-85F2-23C6-9F20-78D99ADB7800}"/>
                </a:ext>
              </a:extLst>
            </p:cNvPr>
            <p:cNvSpPr txBox="1"/>
            <p:nvPr/>
          </p:nvSpPr>
          <p:spPr>
            <a:xfrm>
              <a:off x="8543491" y="2753007"/>
              <a:ext cx="8715809"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Thực hành định dạng văn bản trên trang chiếu </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460873">
            <a:off x="-2474933" y="-1434334"/>
            <a:ext cx="10256142" cy="962795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75584">
            <a:off x="14873342" y="375289"/>
            <a:ext cx="5691319" cy="334569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774519">
            <a:off x="16639940" y="348632"/>
            <a:ext cx="1238720" cy="1484305"/>
          </a:xfrm>
          <a:prstGeom prst="rect">
            <a:avLst/>
          </a:prstGeom>
        </p:spPr>
      </p:pic>
      <p:sp>
        <p:nvSpPr>
          <p:cNvPr id="5" name="TextBox 5"/>
          <p:cNvSpPr txBox="1"/>
          <p:nvPr/>
        </p:nvSpPr>
        <p:spPr>
          <a:xfrm>
            <a:off x="3443183" y="2677019"/>
            <a:ext cx="12039600" cy="5182701"/>
          </a:xfrm>
          <a:prstGeom prst="rect">
            <a:avLst/>
          </a:prstGeom>
        </p:spPr>
        <p:txBody>
          <a:bodyPr wrap="square" lIns="0" tIns="0" rIns="0" bIns="0" rtlCol="0" anchor="t">
            <a:spAutoFit/>
          </a:bodyPr>
          <a:lstStyle/>
          <a:p>
            <a:pPr algn="ctr">
              <a:lnSpc>
                <a:spcPts val="14140"/>
              </a:lnSpc>
            </a:pPr>
            <a:r>
              <a:rPr lang="en-US" sz="7200" b="1">
                <a:solidFill>
                  <a:srgbClr val="222222"/>
                </a:solidFill>
                <a:latin typeface="Arial" panose="020B0604020202020204" pitchFamily="34" charset="0"/>
                <a:cs typeface="Arial" panose="020B0604020202020204" pitchFamily="34" charset="0"/>
              </a:rPr>
              <a:t>PHẦN 1. </a:t>
            </a:r>
          </a:p>
          <a:p>
            <a:pPr algn="ctr">
              <a:lnSpc>
                <a:spcPts val="14140"/>
              </a:lnSpc>
            </a:pPr>
            <a:r>
              <a:rPr lang="en-US" sz="7200" b="1">
                <a:solidFill>
                  <a:srgbClr val="222222"/>
                </a:solidFill>
                <a:latin typeface="Arial" panose="020B0604020202020204" pitchFamily="34" charset="0"/>
                <a:cs typeface="Arial" panose="020B0604020202020204" pitchFamily="34" charset="0"/>
              </a:rPr>
              <a:t>ĐỊNH DẠNG VĂN BẢN TRÊN TRANG CHIẾU</a:t>
            </a:r>
          </a:p>
        </p:txBody>
      </p:sp>
      <p:pic>
        <p:nvPicPr>
          <p:cNvPr id="10" name="Picture 3">
            <a:extLst>
              <a:ext uri="{FF2B5EF4-FFF2-40B4-BE49-F238E27FC236}">
                <a16:creationId xmlns:a16="http://schemas.microsoft.com/office/drawing/2014/main" id="{D3154F0F-5A21-6CE9-C933-44880ECAA1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00" y="350319"/>
            <a:ext cx="5334000" cy="2873693"/>
          </a:xfrm>
          <a:prstGeom prst="rect">
            <a:avLst/>
          </a:prstGeom>
        </p:spPr>
      </p:pic>
    </p:spTree>
    <p:extLst>
      <p:ext uri="{BB962C8B-B14F-4D97-AF65-F5344CB8AC3E}">
        <p14:creationId xmlns:p14="http://schemas.microsoft.com/office/powerpoint/2010/main" val="1212003175"/>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6" r="196"/>
          <a:stretch>
            <a:fillRect/>
          </a:stretch>
        </p:blipFill>
        <p:spPr>
          <a:xfrm>
            <a:off x="7205034" y="5143500"/>
            <a:ext cx="12487618" cy="546404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2596681" y="283715"/>
            <a:ext cx="5691319" cy="3345696"/>
          </a:xfrm>
          <a:prstGeom prst="rect">
            <a:avLst/>
          </a:prstGeom>
        </p:spPr>
      </p:pic>
      <p:pic>
        <p:nvPicPr>
          <p:cNvPr id="7" name="Picture 7"/>
          <p:cNvPicPr>
            <a:picLocks noChangeAspect="1"/>
          </p:cNvPicPr>
          <p:nvPr/>
        </p:nvPicPr>
        <p:blipFill>
          <a:blip r:embed="rId5"/>
          <a:srcRect/>
          <a:stretch>
            <a:fillRect/>
          </a:stretch>
        </p:blipFill>
        <p:spPr>
          <a:xfrm>
            <a:off x="16442042" y="6242725"/>
            <a:ext cx="2821580" cy="2818053"/>
          </a:xfrm>
          <a:prstGeom prst="rect">
            <a:avLst/>
          </a:prstGeom>
        </p:spPr>
      </p:pic>
      <p:sp>
        <p:nvSpPr>
          <p:cNvPr id="9" name="TextBox 9"/>
          <p:cNvSpPr txBox="1"/>
          <p:nvPr/>
        </p:nvSpPr>
        <p:spPr>
          <a:xfrm>
            <a:off x="990600" y="2933700"/>
            <a:ext cx="8432640" cy="3593933"/>
          </a:xfrm>
          <a:prstGeom prst="rect">
            <a:avLst/>
          </a:prstGeom>
        </p:spPr>
        <p:txBody>
          <a:bodyPr lIns="0" tIns="0" rIns="0" bIns="0" rtlCol="0" anchor="t">
            <a:spAutoFit/>
          </a:bodyPr>
          <a:lstStyle/>
          <a:p>
            <a:pPr algn="just">
              <a:lnSpc>
                <a:spcPct val="150000"/>
              </a:lnSpc>
            </a:pPr>
            <a:r>
              <a:rPr lang="vi-VN" sz="4000">
                <a:solidFill>
                  <a:srgbClr val="222222"/>
                </a:solidFill>
              </a:rPr>
              <a:t>Để trang chiếu </a:t>
            </a:r>
            <a:r>
              <a:rPr lang="vi-VN" sz="4000" b="1">
                <a:solidFill>
                  <a:srgbClr val="FF0000"/>
                </a:solidFill>
              </a:rPr>
              <a:t>dễ đọc</a:t>
            </a:r>
            <a:r>
              <a:rPr lang="vi-VN" sz="4000">
                <a:solidFill>
                  <a:srgbClr val="222222"/>
                </a:solidFill>
              </a:rPr>
              <a:t>, dễ nhớ và đẹp hơn, em có thể </a:t>
            </a:r>
            <a:r>
              <a:rPr lang="vi-VN" sz="4000" b="1">
                <a:solidFill>
                  <a:srgbClr val="FF0000"/>
                </a:solidFill>
              </a:rPr>
              <a:t>thay đổi </a:t>
            </a:r>
            <a:r>
              <a:rPr lang="vi-VN" sz="4000">
                <a:solidFill>
                  <a:srgbClr val="222222"/>
                </a:solidFill>
              </a:rPr>
              <a:t>phông chữ, kiểu chữ, màu chữ và cỡ chữ cho </a:t>
            </a:r>
            <a:r>
              <a:rPr lang="vi-VN" sz="4000" b="1">
                <a:solidFill>
                  <a:srgbClr val="FF0000"/>
                </a:solidFill>
              </a:rPr>
              <a:t>văn bản trên trang chiếu</a:t>
            </a:r>
            <a:r>
              <a:rPr lang="vi-VN" sz="4000">
                <a:solidFill>
                  <a:srgbClr val="222222"/>
                </a:solidFill>
              </a:rPr>
              <a:t>.</a:t>
            </a:r>
            <a:endParaRPr lang="en-US" sz="4000">
              <a:solidFill>
                <a:srgbClr val="222222"/>
              </a:solidFill>
            </a:endParaRPr>
          </a:p>
        </p:txBody>
      </p:sp>
      <p:sp>
        <p:nvSpPr>
          <p:cNvPr id="11" name="Oval 10">
            <a:extLst>
              <a:ext uri="{FF2B5EF4-FFF2-40B4-BE49-F238E27FC236}">
                <a16:creationId xmlns:a16="http://schemas.microsoft.com/office/drawing/2014/main" id="{3DB7FB46-BEC7-07B1-4AA3-48AAF50D7732}"/>
              </a:ext>
            </a:extLst>
          </p:cNvPr>
          <p:cNvSpPr/>
          <p:nvPr/>
        </p:nvSpPr>
        <p:spPr>
          <a:xfrm>
            <a:off x="10280927" y="2467363"/>
            <a:ext cx="5695691" cy="5695691"/>
          </a:xfrm>
          <a:prstGeom prst="ellipse">
            <a:avLst/>
          </a:prstGeom>
          <a:solidFill>
            <a:srgbClr val="F0BEAD"/>
          </a:solidFill>
          <a:ln>
            <a:solidFill>
              <a:srgbClr val="F0BE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43546BED-C3D0-D777-6A79-E3C13A4E2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87174" y="3086100"/>
            <a:ext cx="5734913" cy="4114800"/>
          </a:xfrm>
          <a:prstGeom prst="rect">
            <a:avLst/>
          </a:prstGeom>
        </p:spPr>
      </p:pic>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4" name="Picture 4"/>
          <p:cNvPicPr>
            <a:picLocks noChangeAspect="1"/>
          </p:cNvPicPr>
          <p:nvPr/>
        </p:nvPicPr>
        <p:blipFill>
          <a:blip r:embed="rId2"/>
          <a:srcRect/>
          <a:stretch>
            <a:fillRect/>
          </a:stretch>
        </p:blipFill>
        <p:spPr>
          <a:xfrm>
            <a:off x="-4871063" y="6856129"/>
            <a:ext cx="7403305" cy="6524163"/>
          </a:xfrm>
          <a:prstGeom prst="rect">
            <a:avLst/>
          </a:prstGeom>
        </p:spPr>
      </p:pic>
      <p:pic>
        <p:nvPicPr>
          <p:cNvPr id="5" name="Picture 5"/>
          <p:cNvPicPr>
            <a:picLocks noChangeAspect="1"/>
          </p:cNvPicPr>
          <p:nvPr/>
        </p:nvPicPr>
        <p:blipFill>
          <a:blip r:embed="rId3"/>
          <a:srcRect/>
          <a:stretch>
            <a:fillRect/>
          </a:stretch>
        </p:blipFill>
        <p:spPr>
          <a:xfrm rot="2454020">
            <a:off x="-1293503" y="6205499"/>
            <a:ext cx="2260835" cy="187931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74519">
            <a:off x="16361012" y="209392"/>
            <a:ext cx="1676451" cy="200881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59369">
            <a:off x="222350" y="8207380"/>
            <a:ext cx="1676451" cy="2008819"/>
          </a:xfrm>
          <a:prstGeom prst="rect">
            <a:avLst/>
          </a:prstGeom>
        </p:spPr>
      </p:pic>
      <p:pic>
        <p:nvPicPr>
          <p:cNvPr id="15" name="Picture 15"/>
          <p:cNvPicPr>
            <a:picLocks noChangeAspect="1"/>
          </p:cNvPicPr>
          <p:nvPr/>
        </p:nvPicPr>
        <p:blipFill>
          <a:blip r:embed="rId3"/>
          <a:srcRect/>
          <a:stretch>
            <a:fillRect/>
          </a:stretch>
        </p:blipFill>
        <p:spPr>
          <a:xfrm rot="2454020">
            <a:off x="17083888" y="2524456"/>
            <a:ext cx="2260835" cy="1879319"/>
          </a:xfrm>
          <a:prstGeom prst="rect">
            <a:avLst/>
          </a:prstGeom>
        </p:spPr>
      </p:pic>
      <p:sp>
        <p:nvSpPr>
          <p:cNvPr id="2" name="TextBox 1">
            <a:extLst>
              <a:ext uri="{FF2B5EF4-FFF2-40B4-BE49-F238E27FC236}">
                <a16:creationId xmlns:a16="http://schemas.microsoft.com/office/drawing/2014/main" id="{8CF0466C-1FAD-2501-0A4A-2F8C86E10A46}"/>
              </a:ext>
            </a:extLst>
          </p:cNvPr>
          <p:cNvSpPr txBox="1"/>
          <p:nvPr/>
        </p:nvSpPr>
        <p:spPr>
          <a:xfrm>
            <a:off x="3733799" y="517383"/>
            <a:ext cx="108204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Một số nút lệnh định dạng văn bản </a:t>
            </a:r>
          </a:p>
        </p:txBody>
      </p:sp>
      <p:pic>
        <p:nvPicPr>
          <p:cNvPr id="8" name="Picture 7">
            <a:extLst>
              <a:ext uri="{FF2B5EF4-FFF2-40B4-BE49-F238E27FC236}">
                <a16:creationId xmlns:a16="http://schemas.microsoft.com/office/drawing/2014/main" id="{1CAFFE91-2713-3AFC-8B81-FF6AFB91E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458" y="4536980"/>
            <a:ext cx="15773082" cy="5405959"/>
          </a:xfrm>
          <a:prstGeom prst="rect">
            <a:avLst/>
          </a:prstGeom>
        </p:spPr>
      </p:pic>
      <p:sp>
        <p:nvSpPr>
          <p:cNvPr id="9" name="TextBox 8">
            <a:extLst>
              <a:ext uri="{FF2B5EF4-FFF2-40B4-BE49-F238E27FC236}">
                <a16:creationId xmlns:a16="http://schemas.microsoft.com/office/drawing/2014/main" id="{986C1D75-E2A0-B3A0-5482-E34B9B959B83}"/>
              </a:ext>
            </a:extLst>
          </p:cNvPr>
          <p:cNvSpPr txBox="1"/>
          <p:nvPr/>
        </p:nvSpPr>
        <p:spPr>
          <a:xfrm>
            <a:off x="434147" y="1691464"/>
            <a:ext cx="17419703" cy="2482667"/>
          </a:xfrm>
          <a:prstGeom prst="rect">
            <a:avLst/>
          </a:prstGeom>
          <a:noFill/>
        </p:spPr>
        <p:txBody>
          <a:bodyPr wrap="square" rtlCol="0">
            <a:spAutoFit/>
          </a:bodyPr>
          <a:lstStyle/>
          <a:p>
            <a:pPr marL="742950" indent="-742950">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Để định dạng phông chữ, kiểu chữ, màu chữ, cỡ chữ cho văn bản trên trang trình chiếu em sử dụng nhóm lệnh </a:t>
            </a:r>
            <a:r>
              <a:rPr lang="en-US" sz="3600" b="1">
                <a:latin typeface="Arial" panose="020B0604020202020204" pitchFamily="34" charset="0"/>
                <a:cs typeface="Arial" panose="020B0604020202020204" pitchFamily="34" charset="0"/>
              </a:rPr>
              <a:t>Font</a:t>
            </a:r>
            <a:r>
              <a:rPr lang="en-US" sz="3600">
                <a:latin typeface="Arial" panose="020B0604020202020204" pitchFamily="34" charset="0"/>
                <a:cs typeface="Arial" panose="020B0604020202020204" pitchFamily="34" charset="0"/>
              </a:rPr>
              <a:t> của dải lệnh </a:t>
            </a:r>
            <a:r>
              <a:rPr lang="en-US" sz="3600" b="1">
                <a:latin typeface="Arial" panose="020B0604020202020204" pitchFamily="34" charset="0"/>
                <a:cs typeface="Arial" panose="020B0604020202020204" pitchFamily="34" charset="0"/>
              </a:rPr>
              <a:t>Home.</a:t>
            </a:r>
          </a:p>
          <a:p>
            <a:pPr marL="742950" indent="-742950">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Định dạng dấu đầu dòng, dùng nút lệnh </a:t>
            </a:r>
            <a:r>
              <a:rPr lang="en-US" sz="3600" b="1">
                <a:latin typeface="Arial" panose="020B0604020202020204" pitchFamily="34" charset="0"/>
                <a:cs typeface="Arial" panose="020B0604020202020204" pitchFamily="34" charset="0"/>
              </a:rPr>
              <a:t>Bullets </a:t>
            </a:r>
            <a:r>
              <a:rPr lang="en-US" sz="3600">
                <a:latin typeface="Arial" panose="020B0604020202020204" pitchFamily="34" charset="0"/>
                <a:cs typeface="Arial" panose="020B0604020202020204" pitchFamily="34" charset="0"/>
              </a:rPr>
              <a:t>trong nhóm lệnh </a:t>
            </a:r>
            <a:r>
              <a:rPr lang="en-US" sz="3600" b="1">
                <a:latin typeface="Arial" panose="020B0604020202020204" pitchFamily="34" charset="0"/>
                <a:cs typeface="Arial" panose="020B0604020202020204" pitchFamily="34" charset="0"/>
              </a:rPr>
              <a:t>Paragragh </a:t>
            </a:r>
          </a:p>
        </p:txBody>
      </p:sp>
    </p:spTree>
    <p:extLst>
      <p:ext uri="{BB962C8B-B14F-4D97-AF65-F5344CB8AC3E}">
        <p14:creationId xmlns:p14="http://schemas.microsoft.com/office/powerpoint/2010/main" val="2369015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4" name="Picture 4"/>
          <p:cNvPicPr>
            <a:picLocks noChangeAspect="1"/>
          </p:cNvPicPr>
          <p:nvPr/>
        </p:nvPicPr>
        <p:blipFill>
          <a:blip r:embed="rId2"/>
          <a:srcRect/>
          <a:stretch>
            <a:fillRect/>
          </a:stretch>
        </p:blipFill>
        <p:spPr>
          <a:xfrm>
            <a:off x="-4871063" y="6856129"/>
            <a:ext cx="7403305" cy="6524163"/>
          </a:xfrm>
          <a:prstGeom prst="rect">
            <a:avLst/>
          </a:prstGeom>
        </p:spPr>
      </p:pic>
      <p:pic>
        <p:nvPicPr>
          <p:cNvPr id="5" name="Picture 5"/>
          <p:cNvPicPr>
            <a:picLocks noChangeAspect="1"/>
          </p:cNvPicPr>
          <p:nvPr/>
        </p:nvPicPr>
        <p:blipFill>
          <a:blip r:embed="rId3"/>
          <a:srcRect/>
          <a:stretch>
            <a:fillRect/>
          </a:stretch>
        </p:blipFill>
        <p:spPr>
          <a:xfrm rot="2454020">
            <a:off x="-1293503" y="6205499"/>
            <a:ext cx="2260835" cy="187931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74519">
            <a:off x="16361012" y="209392"/>
            <a:ext cx="1676451" cy="200881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59369">
            <a:off x="222350" y="8207380"/>
            <a:ext cx="1676451" cy="2008819"/>
          </a:xfrm>
          <a:prstGeom prst="rect">
            <a:avLst/>
          </a:prstGeom>
        </p:spPr>
      </p:pic>
      <p:pic>
        <p:nvPicPr>
          <p:cNvPr id="15" name="Picture 15"/>
          <p:cNvPicPr>
            <a:picLocks noChangeAspect="1"/>
          </p:cNvPicPr>
          <p:nvPr/>
        </p:nvPicPr>
        <p:blipFill>
          <a:blip r:embed="rId3"/>
          <a:srcRect/>
          <a:stretch>
            <a:fillRect/>
          </a:stretch>
        </p:blipFill>
        <p:spPr>
          <a:xfrm rot="2454020">
            <a:off x="17083888" y="2524456"/>
            <a:ext cx="2260835" cy="1879319"/>
          </a:xfrm>
          <a:prstGeom prst="rect">
            <a:avLst/>
          </a:prstGeom>
        </p:spPr>
      </p:pic>
      <p:pic>
        <p:nvPicPr>
          <p:cNvPr id="7" name="Picture 6">
            <a:extLst>
              <a:ext uri="{FF2B5EF4-FFF2-40B4-BE49-F238E27FC236}">
                <a16:creationId xmlns:a16="http://schemas.microsoft.com/office/drawing/2014/main" id="{0A91DBB1-FDB3-5E50-FFE1-0050D2C48D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3566" y="1997301"/>
            <a:ext cx="14663577" cy="7728817"/>
          </a:xfrm>
          <a:prstGeom prst="rect">
            <a:avLst/>
          </a:prstGeom>
        </p:spPr>
      </p:pic>
      <p:sp>
        <p:nvSpPr>
          <p:cNvPr id="10" name="TextBox 9">
            <a:extLst>
              <a:ext uri="{FF2B5EF4-FFF2-40B4-BE49-F238E27FC236}">
                <a16:creationId xmlns:a16="http://schemas.microsoft.com/office/drawing/2014/main" id="{6B85BDC0-41DB-4537-43F0-817B24F401E4}"/>
              </a:ext>
            </a:extLst>
          </p:cNvPr>
          <p:cNvSpPr txBox="1"/>
          <p:nvPr/>
        </p:nvSpPr>
        <p:spPr>
          <a:xfrm>
            <a:off x="4114798" y="560882"/>
            <a:ext cx="100584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Một số ví dụ về định dạng văn bản </a:t>
            </a:r>
          </a:p>
        </p:txBody>
      </p:sp>
    </p:spTree>
    <p:extLst>
      <p:ext uri="{BB962C8B-B14F-4D97-AF65-F5344CB8AC3E}">
        <p14:creationId xmlns:p14="http://schemas.microsoft.com/office/powerpoint/2010/main" val="923733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rot="10085861">
            <a:off x="-834937" y="-2119161"/>
            <a:ext cx="9150509" cy="8670108"/>
          </a:xfrm>
          <a:prstGeom prst="rect">
            <a:avLst/>
          </a:prstGeom>
        </p:spPr>
      </p:pic>
      <p:sp>
        <p:nvSpPr>
          <p:cNvPr id="12" name="TextBox 12"/>
          <p:cNvSpPr txBox="1"/>
          <p:nvPr/>
        </p:nvSpPr>
        <p:spPr>
          <a:xfrm>
            <a:off x="9650143" y="1474472"/>
            <a:ext cx="5474949" cy="1482842"/>
          </a:xfrm>
          <a:prstGeom prst="rect">
            <a:avLst/>
          </a:prstGeom>
        </p:spPr>
        <p:txBody>
          <a:bodyPr wrap="square" lIns="0" tIns="0" rIns="0" bIns="0" rtlCol="0" anchor="t">
            <a:spAutoFit/>
          </a:bodyPr>
          <a:lstStyle/>
          <a:p>
            <a:pPr>
              <a:lnSpc>
                <a:spcPts val="13860"/>
              </a:lnSpc>
            </a:pPr>
            <a:r>
              <a:rPr lang="en-US" sz="5000" b="1">
                <a:solidFill>
                  <a:schemeClr val="accent4">
                    <a:lumMod val="75000"/>
                  </a:schemeClr>
                </a:solidFill>
                <a:latin typeface="Arial" panose="020B0604020202020204" pitchFamily="34" charset="0"/>
                <a:cs typeface="Arial" panose="020B0604020202020204" pitchFamily="34" charset="0"/>
              </a:rPr>
              <a:t>HỘP KIẾN THỨC </a:t>
            </a:r>
          </a:p>
        </p:txBody>
      </p:sp>
      <p:pic>
        <p:nvPicPr>
          <p:cNvPr id="17" name="Picture 4">
            <a:extLst>
              <a:ext uri="{FF2B5EF4-FFF2-40B4-BE49-F238E27FC236}">
                <a16:creationId xmlns:a16="http://schemas.microsoft.com/office/drawing/2014/main" id="{0D5592C4-CE8A-119B-D728-444FE45F59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6210300"/>
            <a:ext cx="4495800" cy="3204279"/>
          </a:xfrm>
          <a:prstGeom prst="rect">
            <a:avLst/>
          </a:prstGeom>
        </p:spPr>
      </p:pic>
      <p:sp>
        <p:nvSpPr>
          <p:cNvPr id="19" name="TextBox 18">
            <a:extLst>
              <a:ext uri="{FF2B5EF4-FFF2-40B4-BE49-F238E27FC236}">
                <a16:creationId xmlns:a16="http://schemas.microsoft.com/office/drawing/2014/main" id="{EFA32B82-DF5B-3F73-0092-7B03766CE763}"/>
              </a:ext>
            </a:extLst>
          </p:cNvPr>
          <p:cNvSpPr txBox="1"/>
          <p:nvPr/>
        </p:nvSpPr>
        <p:spPr>
          <a:xfrm>
            <a:off x="6705600" y="3643421"/>
            <a:ext cx="10863618" cy="3686266"/>
          </a:xfrm>
          <a:prstGeom prst="rect">
            <a:avLst/>
          </a:prstGeom>
          <a:noFill/>
        </p:spPr>
        <p:txBody>
          <a:bodyPr wrap="square">
            <a:spAutoFit/>
          </a:bodyPr>
          <a:lstStyle/>
          <a:p>
            <a:pPr algn="just">
              <a:lnSpc>
                <a:spcPct val="150000"/>
              </a:lnSpc>
            </a:pPr>
            <a:r>
              <a:rPr lang="vi-VN" sz="4000"/>
              <a:t>Em có thể thay đổi phông chữ, kiểu chữ, cỡ chữ, màu chữ và định dạng dấu đầu dòng cho phần văn bản đã chọn để trình bày bài trình chiếu rõ ràng và đẹp hơn.</a:t>
            </a:r>
            <a:endParaRPr lang="en-US" sz="4000"/>
          </a:p>
        </p:txBody>
      </p:sp>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74519">
            <a:off x="16361012" y="209392"/>
            <a:ext cx="1676451" cy="2008819"/>
          </a:xfrm>
          <a:prstGeom prst="rect">
            <a:avLst/>
          </a:prstGeom>
        </p:spPr>
      </p:pic>
      <p:pic>
        <p:nvPicPr>
          <p:cNvPr id="15" name="Picture 15"/>
          <p:cNvPicPr>
            <a:picLocks noChangeAspect="1"/>
          </p:cNvPicPr>
          <p:nvPr/>
        </p:nvPicPr>
        <p:blipFill>
          <a:blip r:embed="rId5"/>
          <a:srcRect/>
          <a:stretch>
            <a:fillRect/>
          </a:stretch>
        </p:blipFill>
        <p:spPr>
          <a:xfrm rot="2454020">
            <a:off x="17083888" y="2524456"/>
            <a:ext cx="2260835" cy="1879319"/>
          </a:xfrm>
          <a:prstGeom prst="rect">
            <a:avLst/>
          </a:prstGeom>
        </p:spPr>
      </p:pic>
      <p:sp>
        <p:nvSpPr>
          <p:cNvPr id="2" name="TextBox 1">
            <a:extLst>
              <a:ext uri="{FF2B5EF4-FFF2-40B4-BE49-F238E27FC236}">
                <a16:creationId xmlns:a16="http://schemas.microsoft.com/office/drawing/2014/main" id="{49D28270-15BD-779D-8CA2-14470C90027D}"/>
              </a:ext>
            </a:extLst>
          </p:cNvPr>
          <p:cNvSpPr txBox="1"/>
          <p:nvPr/>
        </p:nvSpPr>
        <p:spPr>
          <a:xfrm>
            <a:off x="4941730" y="298627"/>
            <a:ext cx="8404539" cy="861774"/>
          </a:xfrm>
          <a:prstGeom prst="rect">
            <a:avLst/>
          </a:prstGeom>
          <a:noFill/>
        </p:spPr>
        <p:txBody>
          <a:bodyPr wrap="square" rtlCol="0">
            <a:spAutoFit/>
          </a:bodyPr>
          <a:lstStyle/>
          <a:p>
            <a:pPr algn="ctr"/>
            <a:r>
              <a:rPr lang="en-US" sz="5000" b="1">
                <a:solidFill>
                  <a:schemeClr val="accent2">
                    <a:lumMod val="75000"/>
                  </a:schemeClr>
                </a:solidFill>
                <a:latin typeface="Arial" panose="020B0604020202020204" pitchFamily="34" charset="0"/>
                <a:cs typeface="Arial" panose="020B0604020202020204" pitchFamily="34" charset="0"/>
              </a:rPr>
              <a:t>CÂU HỎI CỦNG CỐ </a:t>
            </a:r>
          </a:p>
        </p:txBody>
      </p:sp>
      <p:sp>
        <p:nvSpPr>
          <p:cNvPr id="8" name="TextBox 7">
            <a:extLst>
              <a:ext uri="{FF2B5EF4-FFF2-40B4-BE49-F238E27FC236}">
                <a16:creationId xmlns:a16="http://schemas.microsoft.com/office/drawing/2014/main" id="{D97F03DD-2995-8932-DB32-FB4C75C842F9}"/>
              </a:ext>
            </a:extLst>
          </p:cNvPr>
          <p:cNvSpPr txBox="1"/>
          <p:nvPr/>
        </p:nvSpPr>
        <p:spPr>
          <a:xfrm>
            <a:off x="1146111" y="1183868"/>
            <a:ext cx="15995776" cy="2019064"/>
          </a:xfrm>
          <a:prstGeom prst="roundRect">
            <a:avLst/>
          </a:prstGeom>
          <a:solidFill>
            <a:schemeClr val="accent6">
              <a:lumMod val="20000"/>
              <a:lumOff val="80000"/>
            </a:schemeClr>
          </a:solidFill>
        </p:spPr>
        <p:txBody>
          <a:bodyPr wrap="square">
            <a:spAutoFit/>
          </a:bodyPr>
          <a:lstStyle/>
          <a:p>
            <a:pPr>
              <a:lnSpc>
                <a:spcPct val="150000"/>
              </a:lnSpc>
            </a:pPr>
            <a:r>
              <a:rPr lang="en-US" sz="4000">
                <a:latin typeface="Arial" panose="020B0604020202020204" pitchFamily="34" charset="0"/>
                <a:cs typeface="Arial" panose="020B0604020202020204" pitchFamily="34" charset="0"/>
              </a:rPr>
              <a:t>Em hãy ghép các Nút lệnh với một mục thích hợp với các Chức năng định dạng.</a:t>
            </a:r>
          </a:p>
        </p:txBody>
      </p:sp>
      <p:pic>
        <p:nvPicPr>
          <p:cNvPr id="11" name="Picture 10">
            <a:extLst>
              <a:ext uri="{FF2B5EF4-FFF2-40B4-BE49-F238E27FC236}">
                <a16:creationId xmlns:a16="http://schemas.microsoft.com/office/drawing/2014/main" id="{426582E9-556D-A541-F253-D81B6E2F3022}"/>
              </a:ext>
            </a:extLst>
          </p:cNvPr>
          <p:cNvPicPr>
            <a:picLocks noChangeAspect="1"/>
          </p:cNvPicPr>
          <p:nvPr/>
        </p:nvPicPr>
        <p:blipFill rotWithShape="1">
          <a:blip r:embed="rId6">
            <a:extLst>
              <a:ext uri="{28A0092B-C50C-407E-A947-70E740481C1C}">
                <a14:useLocalDpi xmlns:a14="http://schemas.microsoft.com/office/drawing/2010/main" val="0"/>
              </a:ext>
            </a:extLst>
          </a:blip>
          <a:srcRect l="2332" t="11621" r="76782" b="74375"/>
          <a:stretch/>
        </p:blipFill>
        <p:spPr>
          <a:xfrm>
            <a:off x="632759" y="4231740"/>
            <a:ext cx="2818232" cy="1091389"/>
          </a:xfrm>
          <a:prstGeom prst="rect">
            <a:avLst/>
          </a:prstGeom>
        </p:spPr>
      </p:pic>
      <p:pic>
        <p:nvPicPr>
          <p:cNvPr id="12" name="Picture 11">
            <a:extLst>
              <a:ext uri="{FF2B5EF4-FFF2-40B4-BE49-F238E27FC236}">
                <a16:creationId xmlns:a16="http://schemas.microsoft.com/office/drawing/2014/main" id="{FBBF62D4-DEA0-95E9-4799-2BC41D54B0AF}"/>
              </a:ext>
            </a:extLst>
          </p:cNvPr>
          <p:cNvPicPr>
            <a:picLocks noChangeAspect="1"/>
          </p:cNvPicPr>
          <p:nvPr/>
        </p:nvPicPr>
        <p:blipFill rotWithShape="1">
          <a:blip r:embed="rId6">
            <a:extLst>
              <a:ext uri="{28A0092B-C50C-407E-A947-70E740481C1C}">
                <a14:useLocalDpi xmlns:a14="http://schemas.microsoft.com/office/drawing/2010/main" val="0"/>
              </a:ext>
            </a:extLst>
          </a:blip>
          <a:srcRect l="2043" t="26408" r="77071" b="59588"/>
          <a:stretch/>
        </p:blipFill>
        <p:spPr>
          <a:xfrm>
            <a:off x="3160538" y="4231739"/>
            <a:ext cx="2818232" cy="1091389"/>
          </a:xfrm>
          <a:prstGeom prst="rect">
            <a:avLst/>
          </a:prstGeom>
        </p:spPr>
      </p:pic>
      <p:pic>
        <p:nvPicPr>
          <p:cNvPr id="16" name="Picture 15">
            <a:extLst>
              <a:ext uri="{FF2B5EF4-FFF2-40B4-BE49-F238E27FC236}">
                <a16:creationId xmlns:a16="http://schemas.microsoft.com/office/drawing/2014/main" id="{86DB09CE-60E8-9CF3-3C92-1A32950B810F}"/>
              </a:ext>
            </a:extLst>
          </p:cNvPr>
          <p:cNvPicPr>
            <a:picLocks noChangeAspect="1"/>
          </p:cNvPicPr>
          <p:nvPr/>
        </p:nvPicPr>
        <p:blipFill rotWithShape="1">
          <a:blip r:embed="rId6">
            <a:extLst>
              <a:ext uri="{28A0092B-C50C-407E-A947-70E740481C1C}">
                <a14:useLocalDpi xmlns:a14="http://schemas.microsoft.com/office/drawing/2010/main" val="0"/>
              </a:ext>
            </a:extLst>
          </a:blip>
          <a:srcRect l="1892" t="40537" r="77222" b="45459"/>
          <a:stretch/>
        </p:blipFill>
        <p:spPr>
          <a:xfrm>
            <a:off x="5670398" y="4125435"/>
            <a:ext cx="2965172" cy="1148293"/>
          </a:xfrm>
          <a:prstGeom prst="rect">
            <a:avLst/>
          </a:prstGeom>
        </p:spPr>
      </p:pic>
      <p:pic>
        <p:nvPicPr>
          <p:cNvPr id="17" name="Picture 16">
            <a:extLst>
              <a:ext uri="{FF2B5EF4-FFF2-40B4-BE49-F238E27FC236}">
                <a16:creationId xmlns:a16="http://schemas.microsoft.com/office/drawing/2014/main" id="{D5135A7E-9596-429B-9631-D6CC45B1B90F}"/>
              </a:ext>
            </a:extLst>
          </p:cNvPr>
          <p:cNvPicPr>
            <a:picLocks noChangeAspect="1"/>
          </p:cNvPicPr>
          <p:nvPr/>
        </p:nvPicPr>
        <p:blipFill rotWithShape="1">
          <a:blip r:embed="rId6">
            <a:extLst>
              <a:ext uri="{28A0092B-C50C-407E-A947-70E740481C1C}">
                <a14:useLocalDpi xmlns:a14="http://schemas.microsoft.com/office/drawing/2010/main" val="0"/>
              </a:ext>
            </a:extLst>
          </a:blip>
          <a:srcRect l="1679" t="56493" r="77435" b="31768"/>
          <a:stretch/>
        </p:blipFill>
        <p:spPr>
          <a:xfrm>
            <a:off x="8183392" y="4176713"/>
            <a:ext cx="3345559" cy="1086065"/>
          </a:xfrm>
          <a:prstGeom prst="rect">
            <a:avLst/>
          </a:prstGeom>
        </p:spPr>
      </p:pic>
      <p:pic>
        <p:nvPicPr>
          <p:cNvPr id="18" name="Picture 17">
            <a:extLst>
              <a:ext uri="{FF2B5EF4-FFF2-40B4-BE49-F238E27FC236}">
                <a16:creationId xmlns:a16="http://schemas.microsoft.com/office/drawing/2014/main" id="{3158A043-F2BF-2F3E-4095-B16BCFFDA51A}"/>
              </a:ext>
            </a:extLst>
          </p:cNvPr>
          <p:cNvPicPr>
            <a:picLocks noChangeAspect="1"/>
          </p:cNvPicPr>
          <p:nvPr/>
        </p:nvPicPr>
        <p:blipFill rotWithShape="1">
          <a:blip r:embed="rId6">
            <a:extLst>
              <a:ext uri="{28A0092B-C50C-407E-A947-70E740481C1C}">
                <a14:useLocalDpi xmlns:a14="http://schemas.microsoft.com/office/drawing/2010/main" val="0"/>
              </a:ext>
            </a:extLst>
          </a:blip>
          <a:srcRect l="1419" t="68744" r="77695" b="17252"/>
          <a:stretch/>
        </p:blipFill>
        <p:spPr>
          <a:xfrm>
            <a:off x="11895598" y="4114485"/>
            <a:ext cx="2965173" cy="1148293"/>
          </a:xfrm>
          <a:prstGeom prst="rect">
            <a:avLst/>
          </a:prstGeom>
        </p:spPr>
      </p:pic>
      <p:pic>
        <p:nvPicPr>
          <p:cNvPr id="19" name="Picture 18">
            <a:extLst>
              <a:ext uri="{FF2B5EF4-FFF2-40B4-BE49-F238E27FC236}">
                <a16:creationId xmlns:a16="http://schemas.microsoft.com/office/drawing/2014/main" id="{A25CA6B2-4096-E099-34E2-C5CC128B650F}"/>
              </a:ext>
            </a:extLst>
          </p:cNvPr>
          <p:cNvPicPr>
            <a:picLocks noChangeAspect="1"/>
          </p:cNvPicPr>
          <p:nvPr/>
        </p:nvPicPr>
        <p:blipFill rotWithShape="1">
          <a:blip r:embed="rId6">
            <a:extLst>
              <a:ext uri="{28A0092B-C50C-407E-A947-70E740481C1C}">
                <a14:useLocalDpi xmlns:a14="http://schemas.microsoft.com/office/drawing/2010/main" val="0"/>
              </a:ext>
            </a:extLst>
          </a:blip>
          <a:srcRect l="1944" t="84000" r="82066" b="1996"/>
          <a:stretch/>
        </p:blipFill>
        <p:spPr>
          <a:xfrm>
            <a:off x="15087600" y="3959551"/>
            <a:ext cx="2576362" cy="1303227"/>
          </a:xfrm>
          <a:prstGeom prst="rect">
            <a:avLst/>
          </a:prstGeom>
        </p:spPr>
      </p:pic>
      <p:sp>
        <p:nvSpPr>
          <p:cNvPr id="22" name="Rectangle: Rounded Corners 21">
            <a:extLst>
              <a:ext uri="{FF2B5EF4-FFF2-40B4-BE49-F238E27FC236}">
                <a16:creationId xmlns:a16="http://schemas.microsoft.com/office/drawing/2014/main" id="{395919D9-E36D-536A-EFC1-254462E0DE52}"/>
              </a:ext>
            </a:extLst>
          </p:cNvPr>
          <p:cNvSpPr/>
          <p:nvPr/>
        </p:nvSpPr>
        <p:spPr>
          <a:xfrm>
            <a:off x="347550" y="6930223"/>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a. Kiểu chữ in nghiêng </a:t>
            </a:r>
          </a:p>
        </p:txBody>
      </p:sp>
      <p:sp>
        <p:nvSpPr>
          <p:cNvPr id="23" name="Rectangle: Rounded Corners 22">
            <a:extLst>
              <a:ext uri="{FF2B5EF4-FFF2-40B4-BE49-F238E27FC236}">
                <a16:creationId xmlns:a16="http://schemas.microsoft.com/office/drawing/2014/main" id="{A3D3C0A6-B8C5-53E9-FBC5-0AECE267F9F7}"/>
              </a:ext>
            </a:extLst>
          </p:cNvPr>
          <p:cNvSpPr/>
          <p:nvPr/>
        </p:nvSpPr>
        <p:spPr>
          <a:xfrm>
            <a:off x="3330260" y="6930223"/>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b. Màu chữ </a:t>
            </a:r>
          </a:p>
        </p:txBody>
      </p:sp>
      <p:sp>
        <p:nvSpPr>
          <p:cNvPr id="24" name="Rectangle: Rounded Corners 23">
            <a:extLst>
              <a:ext uri="{FF2B5EF4-FFF2-40B4-BE49-F238E27FC236}">
                <a16:creationId xmlns:a16="http://schemas.microsoft.com/office/drawing/2014/main" id="{56F2779D-868F-E553-D840-4513CB4F4C2A}"/>
              </a:ext>
            </a:extLst>
          </p:cNvPr>
          <p:cNvSpPr/>
          <p:nvPr/>
        </p:nvSpPr>
        <p:spPr>
          <a:xfrm>
            <a:off x="6452652" y="6930223"/>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c. Kiểu chữ đậm </a:t>
            </a:r>
          </a:p>
        </p:txBody>
      </p:sp>
      <p:sp>
        <p:nvSpPr>
          <p:cNvPr id="25" name="Rectangle: Rounded Corners 24">
            <a:extLst>
              <a:ext uri="{FF2B5EF4-FFF2-40B4-BE49-F238E27FC236}">
                <a16:creationId xmlns:a16="http://schemas.microsoft.com/office/drawing/2014/main" id="{070A010A-1683-7A74-F74B-00289A0EF901}"/>
              </a:ext>
            </a:extLst>
          </p:cNvPr>
          <p:cNvSpPr/>
          <p:nvPr/>
        </p:nvSpPr>
        <p:spPr>
          <a:xfrm>
            <a:off x="9442186" y="6930223"/>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d. Kiểu chữ gạch chân </a:t>
            </a:r>
          </a:p>
        </p:txBody>
      </p:sp>
      <p:sp>
        <p:nvSpPr>
          <p:cNvPr id="26" name="Rectangle: Rounded Corners 25">
            <a:extLst>
              <a:ext uri="{FF2B5EF4-FFF2-40B4-BE49-F238E27FC236}">
                <a16:creationId xmlns:a16="http://schemas.microsoft.com/office/drawing/2014/main" id="{7D59D030-745F-A84E-4E6F-81121E8B98D8}"/>
              </a:ext>
            </a:extLst>
          </p:cNvPr>
          <p:cNvSpPr/>
          <p:nvPr/>
        </p:nvSpPr>
        <p:spPr>
          <a:xfrm>
            <a:off x="12431720" y="6930223"/>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e. Gạch đầu dòng </a:t>
            </a:r>
          </a:p>
        </p:txBody>
      </p:sp>
      <p:sp>
        <p:nvSpPr>
          <p:cNvPr id="27" name="Rectangle: Rounded Corners 26">
            <a:extLst>
              <a:ext uri="{FF2B5EF4-FFF2-40B4-BE49-F238E27FC236}">
                <a16:creationId xmlns:a16="http://schemas.microsoft.com/office/drawing/2014/main" id="{20CE8D4F-5F2B-56FA-FD8F-B72DB32D4A6F}"/>
              </a:ext>
            </a:extLst>
          </p:cNvPr>
          <p:cNvSpPr/>
          <p:nvPr/>
        </p:nvSpPr>
        <p:spPr>
          <a:xfrm>
            <a:off x="15316200" y="6835257"/>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f. Cỡ chữ </a:t>
            </a:r>
          </a:p>
        </p:txBody>
      </p:sp>
      <p:cxnSp>
        <p:nvCxnSpPr>
          <p:cNvPr id="29" name="Straight Connector 28">
            <a:extLst>
              <a:ext uri="{FF2B5EF4-FFF2-40B4-BE49-F238E27FC236}">
                <a16:creationId xmlns:a16="http://schemas.microsoft.com/office/drawing/2014/main" id="{31A4FB2C-D9B0-5009-33E4-80C609671666}"/>
              </a:ext>
            </a:extLst>
          </p:cNvPr>
          <p:cNvCxnSpPr>
            <a:stCxn id="11" idx="2"/>
            <a:endCxn id="24" idx="0"/>
          </p:cNvCxnSpPr>
          <p:nvPr/>
        </p:nvCxnSpPr>
        <p:spPr>
          <a:xfrm>
            <a:off x="2041875" y="5323129"/>
            <a:ext cx="5725175" cy="16070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45CBAA-0D3A-D19E-43D7-0B9799F56F2F}"/>
              </a:ext>
            </a:extLst>
          </p:cNvPr>
          <p:cNvCxnSpPr>
            <a:cxnSpLocks/>
            <a:stCxn id="12" idx="2"/>
            <a:endCxn id="22" idx="0"/>
          </p:cNvCxnSpPr>
          <p:nvPr/>
        </p:nvCxnSpPr>
        <p:spPr>
          <a:xfrm flipH="1">
            <a:off x="1661948" y="5323128"/>
            <a:ext cx="2907706" cy="16070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CDE52FF-06DC-FC02-B921-7460397F381A}"/>
              </a:ext>
            </a:extLst>
          </p:cNvPr>
          <p:cNvCxnSpPr>
            <a:cxnSpLocks/>
            <a:stCxn id="16" idx="2"/>
            <a:endCxn id="25" idx="0"/>
          </p:cNvCxnSpPr>
          <p:nvPr/>
        </p:nvCxnSpPr>
        <p:spPr>
          <a:xfrm>
            <a:off x="7152984" y="5273728"/>
            <a:ext cx="3603600" cy="16564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6DE4FC-8F11-C6F0-42D7-815A32518C94}"/>
              </a:ext>
            </a:extLst>
          </p:cNvPr>
          <p:cNvCxnSpPr>
            <a:cxnSpLocks/>
            <a:stCxn id="17" idx="2"/>
            <a:endCxn id="27" idx="0"/>
          </p:cNvCxnSpPr>
          <p:nvPr/>
        </p:nvCxnSpPr>
        <p:spPr>
          <a:xfrm>
            <a:off x="9856172" y="5262778"/>
            <a:ext cx="6774426" cy="15724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99E94B-26C4-3499-04AC-72A476A991BD}"/>
              </a:ext>
            </a:extLst>
          </p:cNvPr>
          <p:cNvCxnSpPr>
            <a:cxnSpLocks/>
            <a:stCxn id="18" idx="2"/>
            <a:endCxn id="23" idx="0"/>
          </p:cNvCxnSpPr>
          <p:nvPr/>
        </p:nvCxnSpPr>
        <p:spPr>
          <a:xfrm flipH="1">
            <a:off x="4644658" y="5262778"/>
            <a:ext cx="8733527" cy="1667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763D15A-6AD6-8BD0-663B-2662E231D1C1}"/>
              </a:ext>
            </a:extLst>
          </p:cNvPr>
          <p:cNvCxnSpPr>
            <a:cxnSpLocks/>
            <a:stCxn id="19" idx="2"/>
            <a:endCxn id="26" idx="0"/>
          </p:cNvCxnSpPr>
          <p:nvPr/>
        </p:nvCxnSpPr>
        <p:spPr>
          <a:xfrm flipH="1">
            <a:off x="13746118" y="5262778"/>
            <a:ext cx="2629663" cy="1667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306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22" grpId="0" animBg="1"/>
      <p:bldP spid="23" grpId="0" animBg="1"/>
      <p:bldP spid="24" grpId="0" animBg="1"/>
      <p:bldP spid="25" grpId="0" animBg="1"/>
      <p:bldP spid="26"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327</Words>
  <Application>Microsoft Office PowerPoint</Application>
  <PresentationFormat>Custom</PresentationFormat>
  <Paragraphs>37</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Blue Watercolor Aesthetic Company Profile Presentation</dc:title>
  <cp:lastModifiedBy>duyên nguyễn</cp:lastModifiedBy>
  <cp:revision>4</cp:revision>
  <dcterms:created xsi:type="dcterms:W3CDTF">2006-08-16T00:00:00Z</dcterms:created>
  <dcterms:modified xsi:type="dcterms:W3CDTF">2026-02-05T07:54:39Z</dcterms:modified>
  <dc:identifier>DAFd0gLgSPk</dc:identifier>
</cp:coreProperties>
</file>