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71" r:id="rId3"/>
    <p:sldId id="256" r:id="rId4"/>
    <p:sldId id="258" r:id="rId5"/>
    <p:sldId id="269" r:id="rId6"/>
    <p:sldId id="272" r:id="rId7"/>
    <p:sldId id="273" r:id="rId8"/>
    <p:sldId id="274" r:id="rId9"/>
    <p:sldId id="275" r:id="rId10"/>
    <p:sldId id="276" r:id="rId11"/>
    <p:sldId id="263" r:id="rId12"/>
    <p:sldId id="27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8495D-983F-4DDB-B65A-7001AF30C938}">
          <p14:sldIdLst>
            <p14:sldId id="270"/>
            <p14:sldId id="271"/>
            <p14:sldId id="256"/>
            <p14:sldId id="258"/>
            <p14:sldId id="269"/>
            <p14:sldId id="272"/>
            <p14:sldId id="273"/>
            <p14:sldId id="274"/>
            <p14:sldId id="275"/>
            <p14:sldId id="276"/>
            <p14:sldId id="263"/>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svg"/><Relationship Id="rId7" Type="http://schemas.openxmlformats.org/officeDocument/2006/relationships/image" Target="../media/image30.svg"/><Relationship Id="rId12"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13.sv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7.sv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svg"/><Relationship Id="rId10" Type="http://schemas.openxmlformats.org/officeDocument/2006/relationships/image" Target="../media/image19.svg"/><Relationship Id="rId4" Type="http://schemas.openxmlformats.org/officeDocument/2006/relationships/image" Target="../media/image12.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11" name="Group 10">
            <a:extLst>
              <a:ext uri="{FF2B5EF4-FFF2-40B4-BE49-F238E27FC236}">
                <a16:creationId xmlns:a16="http://schemas.microsoft.com/office/drawing/2014/main" id="{56B13158-57CA-1B59-C408-6ACA742C9FA6}"/>
              </a:ext>
            </a:extLst>
          </p:cNvPr>
          <p:cNvGrpSpPr/>
          <p:nvPr/>
        </p:nvGrpSpPr>
        <p:grpSpPr>
          <a:xfrm>
            <a:off x="7324474" y="2050030"/>
            <a:ext cx="10619551" cy="5889901"/>
            <a:chOff x="7324474" y="2050030"/>
            <a:chExt cx="10619551" cy="5889901"/>
          </a:xfrm>
        </p:grpSpPr>
        <p:sp>
          <p:nvSpPr>
            <p:cNvPr id="4" name="Speech Bubble: Rectangle with Corners Rounded 3">
              <a:extLst>
                <a:ext uri="{FF2B5EF4-FFF2-40B4-BE49-F238E27FC236}">
                  <a16:creationId xmlns:a16="http://schemas.microsoft.com/office/drawing/2014/main" id="{3986E829-D38B-1997-9282-6904DF4BA34F}"/>
                </a:ext>
              </a:extLst>
            </p:cNvPr>
            <p:cNvSpPr/>
            <p:nvPr/>
          </p:nvSpPr>
          <p:spPr>
            <a:xfrm>
              <a:off x="7324474" y="2801590"/>
              <a:ext cx="9720355" cy="5138341"/>
            </a:xfrm>
            <a:prstGeom prst="wedgeRoundRectCallout">
              <a:avLst>
                <a:gd name="adj1" fmla="val -56356"/>
                <a:gd name="adj2" fmla="val -6345"/>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Theo em, việc trình bày một văn bản có nhiều thông tin, cần phải giải thích chi tiết các sự việc như một văn bản hay một lá thư thì sử dụng phần mềm trình chiếu còn phù hợp nữa không? </a:t>
              </a:r>
            </a:p>
          </p:txBody>
        </p:sp>
        <p:pic>
          <p:nvPicPr>
            <p:cNvPr id="1030" name="Picture 6" descr="FAQ ">
              <a:extLst>
                <a:ext uri="{FF2B5EF4-FFF2-40B4-BE49-F238E27FC236}">
                  <a16:creationId xmlns:a16="http://schemas.microsoft.com/office/drawing/2014/main" id="{FB32D219-388F-3A17-A4F9-142AFD871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17987">
              <a:off x="16033071" y="214927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Q ">
              <a:extLst>
                <a:ext uri="{FF2B5EF4-FFF2-40B4-BE49-F238E27FC236}">
                  <a16:creationId xmlns:a16="http://schemas.microsoft.com/office/drawing/2014/main" id="{A1D97513-48C5-5680-E537-BDD68B938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42">
              <a:off x="14993801" y="205003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Q ">
              <a:extLst>
                <a:ext uri="{FF2B5EF4-FFF2-40B4-BE49-F238E27FC236}">
                  <a16:creationId xmlns:a16="http://schemas.microsoft.com/office/drawing/2014/main" id="{DCB984E0-2A29-5DFF-D261-6AF6198890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46705">
              <a:off x="16724825" y="2874882"/>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7DADC1A0-A662-DC33-9837-623900D736E9}"/>
              </a:ext>
            </a:extLst>
          </p:cNvPr>
          <p:cNvGrpSpPr/>
          <p:nvPr/>
        </p:nvGrpSpPr>
        <p:grpSpPr>
          <a:xfrm>
            <a:off x="1031991" y="2827102"/>
            <a:ext cx="5974231" cy="5815432"/>
            <a:chOff x="1031991" y="2827102"/>
            <a:chExt cx="5974231" cy="5815432"/>
          </a:xfrm>
        </p:grpSpPr>
        <p:pic>
          <p:nvPicPr>
            <p:cNvPr id="1026" name="Picture 2" descr="Microsoft PowerPoint — Wikipédia">
              <a:extLst>
                <a:ext uri="{FF2B5EF4-FFF2-40B4-BE49-F238E27FC236}">
                  <a16:creationId xmlns:a16="http://schemas.microsoft.com/office/drawing/2014/main" id="{43486D16-EDEF-B864-A810-1B062D412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991" y="2827102"/>
              <a:ext cx="5525304" cy="51383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736261-33AD-850A-DAAF-0A9FB507F901}"/>
                </a:ext>
              </a:extLst>
            </p:cNvPr>
            <p:cNvSpPr txBox="1"/>
            <p:nvPr/>
          </p:nvSpPr>
          <p:spPr>
            <a:xfrm>
              <a:off x="1090521" y="8088536"/>
              <a:ext cx="5915701"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Logo của phần mềm trình chiếu </a:t>
              </a:r>
            </a:p>
          </p:txBody>
        </p:sp>
      </p:grpSp>
    </p:spTree>
    <p:extLst>
      <p:ext uri="{BB962C8B-B14F-4D97-AF65-F5344CB8AC3E}">
        <p14:creationId xmlns:p14="http://schemas.microsoft.com/office/powerpoint/2010/main" val="20197667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6E1705A5-B4DF-A05B-50A0-1A4350A46AC5}"/>
              </a:ext>
            </a:extLst>
          </p:cNvPr>
          <p:cNvSpPr txBox="1"/>
          <p:nvPr/>
        </p:nvSpPr>
        <p:spPr>
          <a:xfrm>
            <a:off x="1676399" y="1030389"/>
            <a:ext cx="149352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Màn hình làm việc của phần mềm soạn thảo văn bản </a:t>
            </a:r>
          </a:p>
        </p:txBody>
      </p:sp>
      <p:pic>
        <p:nvPicPr>
          <p:cNvPr id="15" name="Picture 14">
            <a:extLst>
              <a:ext uri="{FF2B5EF4-FFF2-40B4-BE49-F238E27FC236}">
                <a16:creationId xmlns:a16="http://schemas.microsoft.com/office/drawing/2014/main" id="{E6A2871C-9DB8-37F1-339E-B2A37234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243" y="2254510"/>
            <a:ext cx="15589092" cy="6524365"/>
          </a:xfrm>
          <a:prstGeom prst="rect">
            <a:avLst/>
          </a:prstGeom>
        </p:spPr>
      </p:pic>
    </p:spTree>
    <p:extLst>
      <p:ext uri="{BB962C8B-B14F-4D97-AF65-F5344CB8AC3E}">
        <p14:creationId xmlns:p14="http://schemas.microsoft.com/office/powerpoint/2010/main" val="3285144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2670603"/>
          </a:xfrm>
          <a:prstGeom prst="rect">
            <a:avLst/>
          </a:prstGeom>
        </p:spPr>
        <p:txBody>
          <a:bodyPr wrap="square" lIns="0" tIns="0" rIns="0" bIns="0" rtlCol="0" anchor="t">
            <a:spAutoFit/>
          </a:bodyPr>
          <a:lstStyle/>
          <a:p>
            <a:pPr algn="just">
              <a:lnSpc>
                <a:spcPct val="150000"/>
              </a:lnSpc>
            </a:pPr>
            <a:r>
              <a:rPr lang="vi-VN" sz="4000">
                <a:solidFill>
                  <a:srgbClr val="000000"/>
                </a:solidFill>
              </a:rPr>
              <a:t>Phần mềm soạn thảo văn bản giúp em gõ, chỉnh sửa, trình bày và lưu văn bản. Khi gõ phím, kí tự sẽ xuất hiện tại vị trí con trỏ soạn thảo.</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D955A32E-3B8A-B319-C72C-6F2A9F67F0E6}"/>
              </a:ext>
            </a:extLst>
          </p:cNvPr>
          <p:cNvSpPr txBox="1"/>
          <p:nvPr/>
        </p:nvSpPr>
        <p:spPr>
          <a:xfrm>
            <a:off x="3048000" y="908928"/>
            <a:ext cx="12390773"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CÂU HỎI CỦNG CỐ </a:t>
            </a:r>
          </a:p>
        </p:txBody>
      </p:sp>
      <p:pic>
        <p:nvPicPr>
          <p:cNvPr id="4" name="Picture 5">
            <a:extLst>
              <a:ext uri="{FF2B5EF4-FFF2-40B4-BE49-F238E27FC236}">
                <a16:creationId xmlns:a16="http://schemas.microsoft.com/office/drawing/2014/main" id="{91742224-FF58-1088-DC56-4296894E6449}"/>
              </a:ext>
            </a:extLst>
          </p:cNvPr>
          <p:cNvPicPr>
            <a:picLocks noChangeAspect="1"/>
          </p:cNvPicPr>
          <p:nvPr/>
        </p:nvPicPr>
        <p:blipFill>
          <a:blip r:embed="rId8"/>
          <a:srcRect/>
          <a:stretch>
            <a:fillRect/>
          </a:stretch>
        </p:blipFill>
        <p:spPr>
          <a:xfrm>
            <a:off x="10820793" y="4244168"/>
            <a:ext cx="6877509" cy="5433232"/>
          </a:xfrm>
          <a:prstGeom prst="rect">
            <a:avLst/>
          </a:prstGeom>
        </p:spPr>
      </p:pic>
      <p:sp>
        <p:nvSpPr>
          <p:cNvPr id="8" name="TextBox 7">
            <a:extLst>
              <a:ext uri="{FF2B5EF4-FFF2-40B4-BE49-F238E27FC236}">
                <a16:creationId xmlns:a16="http://schemas.microsoft.com/office/drawing/2014/main" id="{EA2EB8DD-F3E4-27BA-91A1-F1C1203F6CAB}"/>
              </a:ext>
            </a:extLst>
          </p:cNvPr>
          <p:cNvSpPr txBox="1"/>
          <p:nvPr/>
        </p:nvSpPr>
        <p:spPr>
          <a:xfrm>
            <a:off x="2133598" y="1780369"/>
            <a:ext cx="14020801" cy="1839606"/>
          </a:xfrm>
          <a:prstGeom prst="rect">
            <a:avLst/>
          </a:prstGeom>
          <a:noFill/>
        </p:spPr>
        <p:txBody>
          <a:bodyPr wrap="square" rtlCol="0">
            <a:spAutoFit/>
          </a:bodyPr>
          <a:lstStyle/>
          <a:p>
            <a:pPr>
              <a:lnSpc>
                <a:spcPct val="150000"/>
              </a:lnSpc>
            </a:pPr>
            <a:r>
              <a:rPr lang="vi-VN" sz="4000" b="1" i="1">
                <a:effectLst/>
                <a:ea typeface="Calibri" panose="020F0502020204030204" pitchFamily="34" charset="0"/>
              </a:rPr>
              <a:t>Chọn những câu ghép đúng. Trong phần mềm soạn thảo văn bản, em có thể:</a:t>
            </a:r>
            <a:endParaRPr lang="en-US" sz="4000" b="1" i="1"/>
          </a:p>
        </p:txBody>
      </p:sp>
      <p:sp>
        <p:nvSpPr>
          <p:cNvPr id="10" name="Rectangle: Rounded Corners 9">
            <a:extLst>
              <a:ext uri="{FF2B5EF4-FFF2-40B4-BE49-F238E27FC236}">
                <a16:creationId xmlns:a16="http://schemas.microsoft.com/office/drawing/2014/main" id="{8099CECF-CE17-0728-657A-7FED86CFAB35}"/>
              </a:ext>
            </a:extLst>
          </p:cNvPr>
          <p:cNvSpPr/>
          <p:nvPr/>
        </p:nvSpPr>
        <p:spPr>
          <a:xfrm>
            <a:off x="1200346" y="3872168"/>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A. Gõ và chỉnh sửa văn bản</a:t>
            </a:r>
          </a:p>
        </p:txBody>
      </p:sp>
      <p:sp>
        <p:nvSpPr>
          <p:cNvPr id="11" name="Rectangle: Rounded Corners 10">
            <a:extLst>
              <a:ext uri="{FF2B5EF4-FFF2-40B4-BE49-F238E27FC236}">
                <a16:creationId xmlns:a16="http://schemas.microsoft.com/office/drawing/2014/main" id="{C35F7731-6C0F-F54C-1A0C-3FDF8A104972}"/>
              </a:ext>
            </a:extLst>
          </p:cNvPr>
          <p:cNvSpPr/>
          <p:nvPr/>
        </p:nvSpPr>
        <p:spPr>
          <a:xfrm>
            <a:off x="1200346" y="5171912"/>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B. Trình bày văn bản</a:t>
            </a:r>
          </a:p>
        </p:txBody>
      </p:sp>
      <p:sp>
        <p:nvSpPr>
          <p:cNvPr id="17" name="Rectangle: Rounded Corners 16">
            <a:extLst>
              <a:ext uri="{FF2B5EF4-FFF2-40B4-BE49-F238E27FC236}">
                <a16:creationId xmlns:a16="http://schemas.microsoft.com/office/drawing/2014/main" id="{4A373B63-FBD6-5B5C-7BF1-2B813CD9E1DF}"/>
              </a:ext>
            </a:extLst>
          </p:cNvPr>
          <p:cNvSpPr/>
          <p:nvPr/>
        </p:nvSpPr>
        <p:spPr>
          <a:xfrm>
            <a:off x="1200346" y="6471656"/>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a:solidFill>
                  <a:schemeClr val="tx1"/>
                </a:solidFill>
                <a:latin typeface="Arial" panose="020B0604020202020204" pitchFamily="34" charset="0"/>
                <a:cs typeface="Arial" panose="020B0604020202020204" pitchFamily="34" charset="0"/>
              </a:rPr>
              <a:t>C. Lưu văn bản.</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E276908-DF8B-27F7-8261-336392F70DCE}"/>
              </a:ext>
            </a:extLst>
          </p:cNvPr>
          <p:cNvSpPr/>
          <p:nvPr/>
        </p:nvSpPr>
        <p:spPr>
          <a:xfrm>
            <a:off x="1200346" y="7772653"/>
            <a:ext cx="8991600" cy="101319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D. Khám phá thế giới tự nhiên.</a:t>
            </a:r>
          </a:p>
        </p:txBody>
      </p:sp>
    </p:spTree>
    <p:extLst>
      <p:ext uri="{BB962C8B-B14F-4D97-AF65-F5344CB8AC3E}">
        <p14:creationId xmlns:p14="http://schemas.microsoft.com/office/powerpoint/2010/main" val="2366515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5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25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25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25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25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1" presetClass="emph" presetSubtype="2" fill="hold" nodeType="withEffect">
                                  <p:stCondLst>
                                    <p:cond delay="0"/>
                                  </p:stCondLst>
                                  <p:childTnLst>
                                    <p:animClr clrSpc="rgb" dir="cw">
                                      <p:cBhvr>
                                        <p:cTn id="34" dur="2000" fill="hold"/>
                                        <p:tgtEl>
                                          <p:spTgt spid="10"/>
                                        </p:tgtEl>
                                        <p:attrNameLst>
                                          <p:attrName>fillcolor</p:attrName>
                                        </p:attrNameLst>
                                      </p:cBhvr>
                                      <p:to>
                                        <a:srgbClr val="92D05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par>
                                <p:cTn id="37" presetID="26" presetClass="emph" presetSubtype="0" fill="hold" grpId="1" nodeType="with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1" presetClass="emph" presetSubtype="2" fill="hold" nodeType="withEffect">
                                  <p:stCondLst>
                                    <p:cond delay="0"/>
                                  </p:stCondLst>
                                  <p:childTnLst>
                                    <p:animClr clrSpc="rgb" dir="cw">
                                      <p:cBhvr>
                                        <p:cTn id="41" dur="2000" fill="hold"/>
                                        <p:tgtEl>
                                          <p:spTgt spid="11"/>
                                        </p:tgtEl>
                                        <p:attrNameLst>
                                          <p:attrName>fillcolor</p:attrName>
                                        </p:attrNameLst>
                                      </p:cBhvr>
                                      <p:to>
                                        <a:srgbClr val="92D050"/>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17"/>
                                        </p:tgtEl>
                                        <p:attrNameLst>
                                          <p:attrName>fillcolor</p:attrName>
                                        </p:attrNameLst>
                                      </p:cBhvr>
                                      <p:to>
                                        <a:srgbClr val="92D050"/>
                                      </p:to>
                                    </p:animClr>
                                    <p:set>
                                      <p:cBhvr>
                                        <p:cTn id="46" dur="2000" fill="hold"/>
                                        <p:tgtEl>
                                          <p:spTgt spid="17"/>
                                        </p:tgtEl>
                                        <p:attrNameLst>
                                          <p:attrName>fill.type</p:attrName>
                                        </p:attrNameLst>
                                      </p:cBhvr>
                                      <p:to>
                                        <p:strVal val="solid"/>
                                      </p:to>
                                    </p:set>
                                    <p:set>
                                      <p:cBhvr>
                                        <p:cTn id="47" dur="2000" fill="hold"/>
                                        <p:tgtEl>
                                          <p:spTgt spid="17"/>
                                        </p:tgtEl>
                                        <p:attrNameLst>
                                          <p:attrName>fill.on</p:attrName>
                                        </p:attrNameLst>
                                      </p:cBhvr>
                                      <p:to>
                                        <p:strVal val="true"/>
                                      </p:to>
                                    </p:set>
                                  </p:childTnLst>
                                </p:cTn>
                              </p:par>
                              <p:par>
                                <p:cTn id="48" presetID="26" presetClass="emph" presetSubtype="0" fill="hold" grpId="1" nodeType="with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0" grpId="1" animBg="1"/>
      <p:bldP spid="11" grpId="0" animBg="1"/>
      <p:bldP spid="11" grpId="1" animBg="1"/>
      <p:bldP spid="17" grpId="0" animBg="1"/>
      <p:bldP spid="17" grpId="1"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8" name="Group 7">
            <a:extLst>
              <a:ext uri="{FF2B5EF4-FFF2-40B4-BE49-F238E27FC236}">
                <a16:creationId xmlns:a16="http://schemas.microsoft.com/office/drawing/2014/main" id="{370D668E-F4A4-DE58-EE7C-4BDCD175B740}"/>
              </a:ext>
            </a:extLst>
          </p:cNvPr>
          <p:cNvGrpSpPr/>
          <p:nvPr/>
        </p:nvGrpSpPr>
        <p:grpSpPr>
          <a:xfrm>
            <a:off x="949792" y="2406756"/>
            <a:ext cx="6718269" cy="5994938"/>
            <a:chOff x="437519" y="2449838"/>
            <a:chExt cx="6718269" cy="5994938"/>
          </a:xfrm>
        </p:grpSpPr>
        <p:sp>
          <p:nvSpPr>
            <p:cNvPr id="15" name="TextBox 14">
              <a:extLst>
                <a:ext uri="{FF2B5EF4-FFF2-40B4-BE49-F238E27FC236}">
                  <a16:creationId xmlns:a16="http://schemas.microsoft.com/office/drawing/2014/main" id="{60736261-33AD-850A-DAAF-0A9FB507F901}"/>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2050" name="Picture 2" descr="Microsoft Word logo and symbol, meaning, history, PNG">
              <a:extLst>
                <a:ext uri="{FF2B5EF4-FFF2-40B4-BE49-F238E27FC236}">
                  <a16:creationId xmlns:a16="http://schemas.microsoft.com/office/drawing/2014/main" id="{0AEFA855-D45F-38FE-CC03-A081B42B8F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Rounded Corners 11">
            <a:extLst>
              <a:ext uri="{FF2B5EF4-FFF2-40B4-BE49-F238E27FC236}">
                <a16:creationId xmlns:a16="http://schemas.microsoft.com/office/drawing/2014/main" id="{6F34CEB5-330C-F178-FD75-6D6974585372}"/>
              </a:ext>
            </a:extLst>
          </p:cNvPr>
          <p:cNvSpPr/>
          <p:nvPr/>
        </p:nvSpPr>
        <p:spPr>
          <a:xfrm>
            <a:off x="8382212" y="2713428"/>
            <a:ext cx="7983502"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các đoạn văn bản dài </a:t>
            </a:r>
          </a:p>
        </p:txBody>
      </p:sp>
      <p:sp>
        <p:nvSpPr>
          <p:cNvPr id="14" name="Arrow: Down 13">
            <a:extLst>
              <a:ext uri="{FF2B5EF4-FFF2-40B4-BE49-F238E27FC236}">
                <a16:creationId xmlns:a16="http://schemas.microsoft.com/office/drawing/2014/main" id="{9EF0A4BE-71EC-DDE6-F533-5F012A8A734E}"/>
              </a:ext>
            </a:extLst>
          </p:cNvPr>
          <p:cNvSpPr/>
          <p:nvPr/>
        </p:nvSpPr>
        <p:spPr>
          <a:xfrm>
            <a:off x="11953406" y="4652236"/>
            <a:ext cx="838839"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C63FED3-91E4-1AD3-7E3C-0E8D7C293123}"/>
              </a:ext>
            </a:extLst>
          </p:cNvPr>
          <p:cNvSpPr/>
          <p:nvPr/>
        </p:nvSpPr>
        <p:spPr>
          <a:xfrm>
            <a:off x="8381075" y="6087217"/>
            <a:ext cx="7983502" cy="19467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Phần mềm soạn thảo </a:t>
            </a:r>
          </a:p>
          <a:p>
            <a:pPr algn="ctr">
              <a:lnSpc>
                <a:spcPct val="150000"/>
              </a:lnSpc>
            </a:pPr>
            <a:r>
              <a:rPr lang="en-US" sz="4000">
                <a:solidFill>
                  <a:schemeClr val="tx1"/>
                </a:solidFill>
                <a:latin typeface="Arial" panose="020B0604020202020204" pitchFamily="34" charset="0"/>
                <a:cs typeface="Arial" panose="020B0604020202020204" pitchFamily="34" charset="0"/>
              </a:rPr>
              <a:t>Microsoft Word </a:t>
            </a:r>
          </a:p>
        </p:txBody>
      </p:sp>
    </p:spTree>
    <p:extLst>
      <p:ext uri="{BB962C8B-B14F-4D97-AF65-F5344CB8AC3E}">
        <p14:creationId xmlns:p14="http://schemas.microsoft.com/office/powerpoint/2010/main" val="2273736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679">
            <a:off x="518591" y="728094"/>
            <a:ext cx="17081330" cy="77021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8638" y="2188952"/>
            <a:ext cx="3857245" cy="1767319"/>
          </a:xfrm>
          <a:prstGeom prst="rect">
            <a:avLst/>
          </a:prstGeom>
        </p:spPr>
      </p:pic>
      <p:sp>
        <p:nvSpPr>
          <p:cNvPr id="4" name="TextBox 4"/>
          <p:cNvSpPr txBox="1"/>
          <p:nvPr/>
        </p:nvSpPr>
        <p:spPr>
          <a:xfrm>
            <a:off x="-45397" y="2314733"/>
            <a:ext cx="18333397" cy="3465179"/>
          </a:xfrm>
          <a:prstGeom prst="rect">
            <a:avLst/>
          </a:prstGeom>
        </p:spPr>
        <p:txBody>
          <a:bodyPr wrap="square" lIns="0" tIns="0" rIns="0" bIns="0" rtlCol="0" anchor="t">
            <a:spAutoFit/>
          </a:bodyPr>
          <a:lstStyle/>
          <a:p>
            <a:pPr algn="ctr">
              <a:lnSpc>
                <a:spcPct val="150000"/>
              </a:lnSpc>
            </a:pPr>
            <a:r>
              <a:rPr lang="en-US" sz="8000" b="1">
                <a:solidFill>
                  <a:srgbClr val="000000"/>
                </a:solidFill>
                <a:latin typeface="Arial" panose="020B0604020202020204" pitchFamily="34" charset="0"/>
                <a:cs typeface="Arial" panose="020B0604020202020204" pitchFamily="34" charset="0"/>
              </a:rPr>
              <a:t>BÀI 10: PHẦN MỀM </a:t>
            </a:r>
          </a:p>
          <a:p>
            <a:pPr algn="ctr">
              <a:lnSpc>
                <a:spcPct val="150000"/>
              </a:lnSpc>
            </a:pPr>
            <a:r>
              <a:rPr lang="en-US" sz="8000" b="1">
                <a:solidFill>
                  <a:srgbClr val="000000"/>
                </a:solidFill>
                <a:latin typeface="Arial" panose="020B0604020202020204" pitchFamily="34" charset="0"/>
                <a:cs typeface="Arial" panose="020B0604020202020204" pitchFamily="34" charset="0"/>
              </a:rPr>
              <a:t>SOẠN THẢO VĂN BẢN</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358444" y="6853594"/>
            <a:ext cx="9660223" cy="358635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20907" y="2646152"/>
            <a:ext cx="4097760" cy="187751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70370" y="6844646"/>
            <a:ext cx="9660223" cy="3586358"/>
          </a:xfrm>
          <a:prstGeom prst="rect">
            <a:avLst/>
          </a:prstGeom>
        </p:spPr>
      </p:pic>
      <p:pic>
        <p:nvPicPr>
          <p:cNvPr id="13" name="Picture 13"/>
          <p:cNvPicPr>
            <a:picLocks noChangeAspect="1"/>
          </p:cNvPicPr>
          <p:nvPr/>
        </p:nvPicPr>
        <p:blipFill>
          <a:blip r:embed="rId8"/>
          <a:srcRect/>
          <a:stretch>
            <a:fillRect/>
          </a:stretch>
        </p:blipFill>
        <p:spPr>
          <a:xfrm>
            <a:off x="697240" y="5800852"/>
            <a:ext cx="3462117" cy="3649135"/>
          </a:xfrm>
          <a:prstGeom prst="rect">
            <a:avLst/>
          </a:prstGeom>
        </p:spPr>
      </p:pic>
      <p:pic>
        <p:nvPicPr>
          <p:cNvPr id="14" name="Picture 14"/>
          <p:cNvPicPr>
            <a:picLocks noChangeAspect="1"/>
          </p:cNvPicPr>
          <p:nvPr/>
        </p:nvPicPr>
        <p:blipFill>
          <a:blip r:embed="rId9"/>
          <a:srcRect/>
          <a:stretch>
            <a:fillRect/>
          </a:stretch>
        </p:blipFill>
        <p:spPr>
          <a:xfrm>
            <a:off x="13555223" y="5600700"/>
            <a:ext cx="3652012" cy="384928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318076" y="-527614"/>
            <a:ext cx="2303078" cy="105522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46033" y="317813"/>
            <a:ext cx="2687052" cy="1231158"/>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93241" y="1087477"/>
            <a:ext cx="11675079" cy="792841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9681" y="1122164"/>
            <a:ext cx="11675079" cy="792841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230780" y="7464371"/>
            <a:ext cx="8358376" cy="3103047"/>
          </a:xfrm>
          <a:prstGeom prst="rect">
            <a:avLst/>
          </a:prstGeom>
        </p:spPr>
      </p:pic>
      <p:pic>
        <p:nvPicPr>
          <p:cNvPr id="5" name="Picture 5"/>
          <p:cNvPicPr>
            <a:picLocks noChangeAspect="1"/>
          </p:cNvPicPr>
          <p:nvPr/>
        </p:nvPicPr>
        <p:blipFill>
          <a:blip r:embed="rId6"/>
          <a:srcRect/>
          <a:stretch>
            <a:fillRect/>
          </a:stretch>
        </p:blipFill>
        <p:spPr>
          <a:xfrm>
            <a:off x="73319" y="6264124"/>
            <a:ext cx="3739644" cy="3941654"/>
          </a:xfrm>
          <a:prstGeom prst="rect">
            <a:avLst/>
          </a:prstGeom>
        </p:spPr>
      </p:pic>
      <p:sp>
        <p:nvSpPr>
          <p:cNvPr id="6" name="TextBox 6"/>
          <p:cNvSpPr txBox="1"/>
          <p:nvPr/>
        </p:nvSpPr>
        <p:spPr>
          <a:xfrm>
            <a:off x="4959843" y="1737760"/>
            <a:ext cx="8368314" cy="954236"/>
          </a:xfrm>
          <a:prstGeom prst="rect">
            <a:avLst/>
          </a:prstGeom>
        </p:spPr>
        <p:txBody>
          <a:bodyPr lIns="0" tIns="0" rIns="0" bIns="0" rtlCol="0" anchor="t">
            <a:spAutoFit/>
          </a:bodyPr>
          <a:lstStyle/>
          <a:p>
            <a:pPr algn="ctr">
              <a:lnSpc>
                <a:spcPts val="8100"/>
              </a:lnSpc>
            </a:pPr>
            <a:r>
              <a:rPr lang="en-US" sz="6000" b="1">
                <a:solidFill>
                  <a:srgbClr val="000000"/>
                </a:solidFill>
                <a:latin typeface="Arial" panose="020B0604020202020204" pitchFamily="34" charset="0"/>
                <a:cs typeface="Arial" panose="020B0604020202020204" pitchFamily="34" charset="0"/>
              </a:rPr>
              <a:t>NỘI DUNG BÀI HỌC </a:t>
            </a: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82637" y="2546673"/>
            <a:ext cx="3430344" cy="157172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643728" y="3014572"/>
            <a:ext cx="3231145" cy="1480452"/>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852395" y="-576701"/>
            <a:ext cx="2517344" cy="115340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259799" y="228155"/>
            <a:ext cx="2767858" cy="1268182"/>
          </a:xfrm>
          <a:prstGeom prst="rect">
            <a:avLst/>
          </a:prstGeom>
        </p:spPr>
      </p:pic>
      <p:grpSp>
        <p:nvGrpSpPr>
          <p:cNvPr id="22" name="Group 21">
            <a:extLst>
              <a:ext uri="{FF2B5EF4-FFF2-40B4-BE49-F238E27FC236}">
                <a16:creationId xmlns:a16="http://schemas.microsoft.com/office/drawing/2014/main" id="{E848B561-72A6-EF6C-914D-CB0272386D45}"/>
              </a:ext>
            </a:extLst>
          </p:cNvPr>
          <p:cNvGrpSpPr/>
          <p:nvPr/>
        </p:nvGrpSpPr>
        <p:grpSpPr>
          <a:xfrm>
            <a:off x="3518949" y="3244647"/>
            <a:ext cx="11250102" cy="1250377"/>
            <a:chOff x="3415166" y="3519278"/>
            <a:chExt cx="11250102" cy="1250377"/>
          </a:xfrm>
        </p:grpSpPr>
        <p:grpSp>
          <p:nvGrpSpPr>
            <p:cNvPr id="17" name="Group 16">
              <a:extLst>
                <a:ext uri="{FF2B5EF4-FFF2-40B4-BE49-F238E27FC236}">
                  <a16:creationId xmlns:a16="http://schemas.microsoft.com/office/drawing/2014/main" id="{39DC26E6-0872-048F-68A4-6AB991717FA6}"/>
                </a:ext>
              </a:extLst>
            </p:cNvPr>
            <p:cNvGrpSpPr/>
            <p:nvPr/>
          </p:nvGrpSpPr>
          <p:grpSpPr>
            <a:xfrm>
              <a:off x="3415166" y="3519278"/>
              <a:ext cx="1207182" cy="1250377"/>
              <a:chOff x="3771431" y="3493205"/>
              <a:chExt cx="1207182" cy="1250377"/>
            </a:xfrm>
          </p:grpSpPr>
          <p:pic>
            <p:nvPicPr>
              <p:cNvPr id="15" name="Picture 21">
                <a:extLst>
                  <a:ext uri="{FF2B5EF4-FFF2-40B4-BE49-F238E27FC236}">
                    <a16:creationId xmlns:a16="http://schemas.microsoft.com/office/drawing/2014/main" id="{1E64EB60-437E-FBB9-985D-11FAD41229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431" y="3493205"/>
                <a:ext cx="1207182" cy="1250377"/>
              </a:xfrm>
              <a:prstGeom prst="rect">
                <a:avLst/>
              </a:prstGeom>
            </p:spPr>
          </p:pic>
          <p:sp>
            <p:nvSpPr>
              <p:cNvPr id="16" name="TextBox 15">
                <a:extLst>
                  <a:ext uri="{FF2B5EF4-FFF2-40B4-BE49-F238E27FC236}">
                    <a16:creationId xmlns:a16="http://schemas.microsoft.com/office/drawing/2014/main" id="{4FC5957B-F2AF-9A09-5C92-09CC14E80E2C}"/>
                  </a:ext>
                </a:extLst>
              </p:cNvPr>
              <p:cNvSpPr txBox="1"/>
              <p:nvPr/>
            </p:nvSpPr>
            <p:spPr>
              <a:xfrm>
                <a:off x="4065445" y="3678924"/>
                <a:ext cx="83772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1</a:t>
                </a:r>
              </a:p>
            </p:txBody>
          </p:sp>
        </p:grpSp>
        <p:sp>
          <p:nvSpPr>
            <p:cNvPr id="21" name="TextBox 20">
              <a:extLst>
                <a:ext uri="{FF2B5EF4-FFF2-40B4-BE49-F238E27FC236}">
                  <a16:creationId xmlns:a16="http://schemas.microsoft.com/office/drawing/2014/main" id="{198559DE-1875-3EE1-6D24-CF4DDCB8668C}"/>
                </a:ext>
              </a:extLst>
            </p:cNvPr>
            <p:cNvSpPr txBox="1"/>
            <p:nvPr/>
          </p:nvSpPr>
          <p:spPr>
            <a:xfrm>
              <a:off x="5396675" y="3724900"/>
              <a:ext cx="9268593"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Soạn thảo văn bản </a:t>
              </a:r>
            </a:p>
          </p:txBody>
        </p:sp>
      </p:grpSp>
      <p:grpSp>
        <p:nvGrpSpPr>
          <p:cNvPr id="23" name="Group 22">
            <a:extLst>
              <a:ext uri="{FF2B5EF4-FFF2-40B4-BE49-F238E27FC236}">
                <a16:creationId xmlns:a16="http://schemas.microsoft.com/office/drawing/2014/main" id="{095F9FCB-AFEC-5016-891B-F052C7E0F73C}"/>
              </a:ext>
            </a:extLst>
          </p:cNvPr>
          <p:cNvGrpSpPr/>
          <p:nvPr/>
        </p:nvGrpSpPr>
        <p:grpSpPr>
          <a:xfrm>
            <a:off x="3518949" y="5023410"/>
            <a:ext cx="11250102" cy="1250377"/>
            <a:chOff x="3415166" y="3519278"/>
            <a:chExt cx="11250102" cy="1250377"/>
          </a:xfrm>
        </p:grpSpPr>
        <p:grpSp>
          <p:nvGrpSpPr>
            <p:cNvPr id="24" name="Group 23">
              <a:extLst>
                <a:ext uri="{FF2B5EF4-FFF2-40B4-BE49-F238E27FC236}">
                  <a16:creationId xmlns:a16="http://schemas.microsoft.com/office/drawing/2014/main" id="{2404F29D-2899-D959-58DA-7CDCB4101F78}"/>
                </a:ext>
              </a:extLst>
            </p:cNvPr>
            <p:cNvGrpSpPr/>
            <p:nvPr/>
          </p:nvGrpSpPr>
          <p:grpSpPr>
            <a:xfrm>
              <a:off x="3415166" y="3519278"/>
              <a:ext cx="1207182" cy="1250377"/>
              <a:chOff x="3771431" y="3493205"/>
              <a:chExt cx="1207182" cy="1250377"/>
            </a:xfrm>
          </p:grpSpPr>
          <p:pic>
            <p:nvPicPr>
              <p:cNvPr id="26" name="Picture 21">
                <a:extLst>
                  <a:ext uri="{FF2B5EF4-FFF2-40B4-BE49-F238E27FC236}">
                    <a16:creationId xmlns:a16="http://schemas.microsoft.com/office/drawing/2014/main" id="{C398C200-CFD3-D3C3-A9B7-9C5C8D352A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431" y="3493205"/>
                <a:ext cx="1207182" cy="1250377"/>
              </a:xfrm>
              <a:prstGeom prst="rect">
                <a:avLst/>
              </a:prstGeom>
            </p:spPr>
          </p:pic>
          <p:sp>
            <p:nvSpPr>
              <p:cNvPr id="27" name="TextBox 26">
                <a:extLst>
                  <a:ext uri="{FF2B5EF4-FFF2-40B4-BE49-F238E27FC236}">
                    <a16:creationId xmlns:a16="http://schemas.microsoft.com/office/drawing/2014/main" id="{3557ABCD-C9AC-D9D0-0A9B-9187E9FEBDC1}"/>
                  </a:ext>
                </a:extLst>
              </p:cNvPr>
              <p:cNvSpPr txBox="1"/>
              <p:nvPr/>
            </p:nvSpPr>
            <p:spPr>
              <a:xfrm>
                <a:off x="4065445" y="3678924"/>
                <a:ext cx="83772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p>
            </p:txBody>
          </p:sp>
        </p:grpSp>
        <p:sp>
          <p:nvSpPr>
            <p:cNvPr id="25" name="TextBox 24">
              <a:extLst>
                <a:ext uri="{FF2B5EF4-FFF2-40B4-BE49-F238E27FC236}">
                  <a16:creationId xmlns:a16="http://schemas.microsoft.com/office/drawing/2014/main" id="{FED67C39-46CF-1CFF-9CE1-EE74ABA85F49}"/>
                </a:ext>
              </a:extLst>
            </p:cNvPr>
            <p:cNvSpPr txBox="1"/>
            <p:nvPr/>
          </p:nvSpPr>
          <p:spPr>
            <a:xfrm>
              <a:off x="5396675" y="3724900"/>
              <a:ext cx="9268593"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Xóa văn bản </a:t>
              </a:r>
            </a:p>
          </p:txBody>
        </p:sp>
      </p:grpSp>
      <p:grpSp>
        <p:nvGrpSpPr>
          <p:cNvPr id="28" name="Group 27">
            <a:extLst>
              <a:ext uri="{FF2B5EF4-FFF2-40B4-BE49-F238E27FC236}">
                <a16:creationId xmlns:a16="http://schemas.microsoft.com/office/drawing/2014/main" id="{134A892E-0FDF-DC62-DC89-5370357964D5}"/>
              </a:ext>
            </a:extLst>
          </p:cNvPr>
          <p:cNvGrpSpPr/>
          <p:nvPr/>
        </p:nvGrpSpPr>
        <p:grpSpPr>
          <a:xfrm>
            <a:off x="3518949" y="6785665"/>
            <a:ext cx="12254451" cy="1250377"/>
            <a:chOff x="3415166" y="3519278"/>
            <a:chExt cx="12254451" cy="1250377"/>
          </a:xfrm>
        </p:grpSpPr>
        <p:grpSp>
          <p:nvGrpSpPr>
            <p:cNvPr id="29" name="Group 28">
              <a:extLst>
                <a:ext uri="{FF2B5EF4-FFF2-40B4-BE49-F238E27FC236}">
                  <a16:creationId xmlns:a16="http://schemas.microsoft.com/office/drawing/2014/main" id="{FB5A7582-605F-7203-27F2-677951C64CFE}"/>
                </a:ext>
              </a:extLst>
            </p:cNvPr>
            <p:cNvGrpSpPr/>
            <p:nvPr/>
          </p:nvGrpSpPr>
          <p:grpSpPr>
            <a:xfrm>
              <a:off x="3415166" y="3519278"/>
              <a:ext cx="1207182" cy="1250377"/>
              <a:chOff x="3771431" y="3493205"/>
              <a:chExt cx="1207182" cy="1250377"/>
            </a:xfrm>
          </p:grpSpPr>
          <p:pic>
            <p:nvPicPr>
              <p:cNvPr id="31" name="Picture 21">
                <a:extLst>
                  <a:ext uri="{FF2B5EF4-FFF2-40B4-BE49-F238E27FC236}">
                    <a16:creationId xmlns:a16="http://schemas.microsoft.com/office/drawing/2014/main" id="{BC7FADFF-7007-C03F-F482-D488147442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71431" y="3493205"/>
                <a:ext cx="1207182" cy="1250377"/>
              </a:xfrm>
              <a:prstGeom prst="rect">
                <a:avLst/>
              </a:prstGeom>
            </p:spPr>
          </p:pic>
          <p:sp>
            <p:nvSpPr>
              <p:cNvPr id="32" name="TextBox 31">
                <a:extLst>
                  <a:ext uri="{FF2B5EF4-FFF2-40B4-BE49-F238E27FC236}">
                    <a16:creationId xmlns:a16="http://schemas.microsoft.com/office/drawing/2014/main" id="{8B8635AC-509B-674D-AE7E-CDF5230D0BAF}"/>
                  </a:ext>
                </a:extLst>
              </p:cNvPr>
              <p:cNvSpPr txBox="1"/>
              <p:nvPr/>
            </p:nvSpPr>
            <p:spPr>
              <a:xfrm>
                <a:off x="4065445" y="3678924"/>
                <a:ext cx="83772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3</a:t>
                </a:r>
              </a:p>
            </p:txBody>
          </p:sp>
        </p:grpSp>
        <p:sp>
          <p:nvSpPr>
            <p:cNvPr id="30" name="TextBox 29">
              <a:extLst>
                <a:ext uri="{FF2B5EF4-FFF2-40B4-BE49-F238E27FC236}">
                  <a16:creationId xmlns:a16="http://schemas.microsoft.com/office/drawing/2014/main" id="{DE8AC67D-D0F3-BE20-835C-46E93095F0E0}"/>
                </a:ext>
              </a:extLst>
            </p:cNvPr>
            <p:cNvSpPr txBox="1"/>
            <p:nvPr/>
          </p:nvSpPr>
          <p:spPr>
            <a:xfrm>
              <a:off x="5396675" y="3724900"/>
              <a:ext cx="10272942"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Thực hành một số thao tác cơ bản</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1.</a:t>
            </a:r>
          </a:p>
          <a:p>
            <a:pPr algn="ctr">
              <a:lnSpc>
                <a:spcPct val="150000"/>
              </a:lnSpc>
            </a:pPr>
            <a:r>
              <a:rPr lang="en-US" sz="6000" b="1">
                <a:solidFill>
                  <a:srgbClr val="000000"/>
                </a:solidFill>
                <a:latin typeface="Arial" panose="020B0604020202020204" pitchFamily="34" charset="0"/>
                <a:cs typeface="Arial" panose="020B0604020202020204" pitchFamily="34" charset="0"/>
              </a:rPr>
              <a:t>SOẠN THẢO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74909277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23" name="TextBox 22">
            <a:extLst>
              <a:ext uri="{FF2B5EF4-FFF2-40B4-BE49-F238E27FC236}">
                <a16:creationId xmlns:a16="http://schemas.microsoft.com/office/drawing/2014/main" id="{3AA6E629-9CB4-483B-B057-2E53B93F97E5}"/>
              </a:ext>
            </a:extLst>
          </p:cNvPr>
          <p:cNvSpPr txBox="1"/>
          <p:nvPr/>
        </p:nvSpPr>
        <p:spPr>
          <a:xfrm>
            <a:off x="1981199" y="1058333"/>
            <a:ext cx="14325599"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HĐ1. Sử dụng phần mềm soạn thảo văn bản </a:t>
            </a:r>
          </a:p>
        </p:txBody>
      </p:sp>
      <p:sp>
        <p:nvSpPr>
          <p:cNvPr id="24" name="TextBox 23">
            <a:extLst>
              <a:ext uri="{FF2B5EF4-FFF2-40B4-BE49-F238E27FC236}">
                <a16:creationId xmlns:a16="http://schemas.microsoft.com/office/drawing/2014/main" id="{497DD97E-D85C-3299-D425-6F3CFE39CBF5}"/>
              </a:ext>
            </a:extLst>
          </p:cNvPr>
          <p:cNvSpPr txBox="1"/>
          <p:nvPr/>
        </p:nvSpPr>
        <p:spPr>
          <a:xfrm>
            <a:off x="1181098" y="2989843"/>
            <a:ext cx="15925799" cy="3040620"/>
          </a:xfrm>
          <a:prstGeom prst="roundRect">
            <a:avLst/>
          </a:prstGeom>
          <a:solidFill>
            <a:schemeClr val="accent6">
              <a:lumMod val="20000"/>
              <a:lumOff val="80000"/>
            </a:schemeClr>
          </a:solidFill>
        </p:spPr>
        <p:txBody>
          <a:bodyPr wrap="square" rtlCol="0">
            <a:spAutoFit/>
          </a:bodyPr>
          <a:lstStyle/>
          <a:p>
            <a:pPr algn="ctr">
              <a:lnSpc>
                <a:spcPct val="150000"/>
              </a:lnSpc>
            </a:pPr>
            <a:r>
              <a:rPr lang="en-US" sz="4000" b="1">
                <a:solidFill>
                  <a:schemeClr val="accent5">
                    <a:lumMod val="75000"/>
                  </a:schemeClr>
                </a:solidFill>
                <a:latin typeface="Arial" panose="020B0604020202020204" pitchFamily="34" charset="0"/>
                <a:cs typeface="Arial" panose="020B0604020202020204" pitchFamily="34" charset="0"/>
              </a:rPr>
              <a:t>HOẠT ĐỘNG NHÓM</a:t>
            </a:r>
          </a:p>
          <a:p>
            <a:pPr algn="just">
              <a:lnSpc>
                <a:spcPct val="150000"/>
              </a:lnSpc>
            </a:pPr>
            <a:r>
              <a:rPr lang="en-US" sz="4000">
                <a:latin typeface="Arial" panose="020B0604020202020204" pitchFamily="34" charset="0"/>
                <a:cs typeface="Arial" panose="020B0604020202020204" pitchFamily="34" charset="0"/>
              </a:rPr>
              <a:t>Em đã soạn thảo văn bản trên máy tính khi thực hiện công việc gì? Em đã dùng phần mềm nào để tạo ra văn bản? </a:t>
            </a:r>
          </a:p>
        </p:txBody>
      </p:sp>
    </p:spTree>
    <p:extLst>
      <p:ext uri="{BB962C8B-B14F-4D97-AF65-F5344CB8AC3E}">
        <p14:creationId xmlns:p14="http://schemas.microsoft.com/office/powerpoint/2010/main" val="32188704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339E6B6C-D71E-7C92-BB56-3EEC347D2B04}"/>
              </a:ext>
            </a:extLst>
          </p:cNvPr>
          <p:cNvSpPr txBox="1"/>
          <p:nvPr/>
        </p:nvSpPr>
        <p:spPr>
          <a:xfrm>
            <a:off x="2157694" y="1501065"/>
            <a:ext cx="14231903" cy="707886"/>
          </a:xfrm>
          <a:prstGeom prst="rect">
            <a:avLst/>
          </a:prstGeom>
          <a:noFill/>
        </p:spPr>
        <p:txBody>
          <a:bodyPr wrap="square" rtlCol="0">
            <a:spAutoFit/>
          </a:bodyPr>
          <a:lstStyle/>
          <a:p>
            <a:r>
              <a:rPr lang="en-US" sz="4000" b="1" i="1">
                <a:latin typeface="Arial" panose="020B0604020202020204" pitchFamily="34" charset="0"/>
                <a:cs typeface="Arial" panose="020B0604020202020204" pitchFamily="34" charset="0"/>
              </a:rPr>
              <a:t>Một số tình huống tạo ra văn bản khi giải quyết công việc:</a:t>
            </a:r>
          </a:p>
        </p:txBody>
      </p:sp>
      <p:grpSp>
        <p:nvGrpSpPr>
          <p:cNvPr id="11" name="Group 10">
            <a:extLst>
              <a:ext uri="{FF2B5EF4-FFF2-40B4-BE49-F238E27FC236}">
                <a16:creationId xmlns:a16="http://schemas.microsoft.com/office/drawing/2014/main" id="{BCBF4788-64F3-CE3A-04EF-735C0873273C}"/>
              </a:ext>
            </a:extLst>
          </p:cNvPr>
          <p:cNvGrpSpPr/>
          <p:nvPr/>
        </p:nvGrpSpPr>
        <p:grpSpPr>
          <a:xfrm>
            <a:off x="1035162" y="2840532"/>
            <a:ext cx="16034282" cy="5672441"/>
            <a:chOff x="1064732" y="2361927"/>
            <a:chExt cx="16034282" cy="5672441"/>
          </a:xfrm>
        </p:grpSpPr>
        <p:sp>
          <p:nvSpPr>
            <p:cNvPr id="4" name="Rectangle: Rounded Corners 3">
              <a:extLst>
                <a:ext uri="{FF2B5EF4-FFF2-40B4-BE49-F238E27FC236}">
                  <a16:creationId xmlns:a16="http://schemas.microsoft.com/office/drawing/2014/main" id="{7EA24FBA-EB37-17FC-D2E5-24278AB0F1AC}"/>
                </a:ext>
              </a:extLst>
            </p:cNvPr>
            <p:cNvSpPr/>
            <p:nvPr/>
          </p:nvSpPr>
          <p:spPr>
            <a:xfrm>
              <a:off x="1064732"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khi luyện gõ bàn phím với phần mềm luyện gõ phím.</a:t>
              </a:r>
            </a:p>
          </p:txBody>
        </p:sp>
        <p:sp>
          <p:nvSpPr>
            <p:cNvPr id="8" name="Rectangle: Rounded Corners 7">
              <a:extLst>
                <a:ext uri="{FF2B5EF4-FFF2-40B4-BE49-F238E27FC236}">
                  <a16:creationId xmlns:a16="http://schemas.microsoft.com/office/drawing/2014/main" id="{D38BF8A4-B96E-3B82-3169-8A76B6E4F20D}"/>
                </a:ext>
              </a:extLst>
            </p:cNvPr>
            <p:cNvSpPr/>
            <p:nvPr/>
          </p:nvSpPr>
          <p:spPr>
            <a:xfrm>
              <a:off x="6633121"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Gõ văn bản như đoạn thơ, đoạn văn... trong phần mềm Notepad.</a:t>
              </a:r>
              <a:endParaRPr lang="en-US" sz="40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0D6F42C-2A43-1D4F-148E-DA6BE19AB05E}"/>
                </a:ext>
              </a:extLst>
            </p:cNvPr>
            <p:cNvSpPr/>
            <p:nvPr/>
          </p:nvSpPr>
          <p:spPr>
            <a:xfrm>
              <a:off x="12198098" y="3018648"/>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trong phần mềm trình chiếu.</a:t>
              </a:r>
            </a:p>
          </p:txBody>
        </p:sp>
        <p:pic>
          <p:nvPicPr>
            <p:cNvPr id="3074" name="Picture 2" descr="Flower ">
              <a:extLst>
                <a:ext uri="{FF2B5EF4-FFF2-40B4-BE49-F238E27FC236}">
                  <a16:creationId xmlns:a16="http://schemas.microsoft.com/office/drawing/2014/main" id="{083F8424-D83F-4F3E-F424-27B9D9BE1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987"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ower ">
              <a:extLst>
                <a:ext uri="{FF2B5EF4-FFF2-40B4-BE49-F238E27FC236}">
                  <a16:creationId xmlns:a16="http://schemas.microsoft.com/office/drawing/2014/main" id="{FF0F8DA4-D392-7A71-1C1B-3A644C6273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2273" y="236192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
              <a:extLst>
                <a:ext uri="{FF2B5EF4-FFF2-40B4-BE49-F238E27FC236}">
                  <a16:creationId xmlns:a16="http://schemas.microsoft.com/office/drawing/2014/main" id="{08690DEE-831A-BA1C-F559-36A0194024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08953"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9694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71D7D3C9-8F9A-46C4-9D5E-30BBEE96E316}"/>
              </a:ext>
            </a:extLst>
          </p:cNvPr>
          <p:cNvSpPr txBox="1"/>
          <p:nvPr/>
        </p:nvSpPr>
        <p:spPr>
          <a:xfrm>
            <a:off x="4173648" y="990952"/>
            <a:ext cx="9940701"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HOẠT ĐỘNG ĐỌC </a:t>
            </a:r>
          </a:p>
        </p:txBody>
      </p:sp>
      <p:sp>
        <p:nvSpPr>
          <p:cNvPr id="14" name="TextBox 13">
            <a:extLst>
              <a:ext uri="{FF2B5EF4-FFF2-40B4-BE49-F238E27FC236}">
                <a16:creationId xmlns:a16="http://schemas.microsoft.com/office/drawing/2014/main" id="{135A2383-76BC-CEFC-5809-8204DE19E0CE}"/>
              </a:ext>
            </a:extLst>
          </p:cNvPr>
          <p:cNvSpPr txBox="1"/>
          <p:nvPr/>
        </p:nvSpPr>
        <p:spPr>
          <a:xfrm>
            <a:off x="1085847" y="2040392"/>
            <a:ext cx="16116302"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Em đọc nội dung phần 1 trong sách giáo khoa và thực hiện yêu cầu: </a:t>
            </a:r>
          </a:p>
        </p:txBody>
      </p:sp>
      <p:pic>
        <p:nvPicPr>
          <p:cNvPr id="16" name="Picture 9">
            <a:extLst>
              <a:ext uri="{FF2B5EF4-FFF2-40B4-BE49-F238E27FC236}">
                <a16:creationId xmlns:a16="http://schemas.microsoft.com/office/drawing/2014/main" id="{65C51B84-991D-4A89-5828-8ACE3EDC77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44266" y="2940047"/>
            <a:ext cx="6102236" cy="6174269"/>
          </a:xfrm>
          <a:prstGeom prst="rect">
            <a:avLst/>
          </a:prstGeom>
        </p:spPr>
      </p:pic>
      <p:grpSp>
        <p:nvGrpSpPr>
          <p:cNvPr id="17" name="Group 16">
            <a:extLst>
              <a:ext uri="{FF2B5EF4-FFF2-40B4-BE49-F238E27FC236}">
                <a16:creationId xmlns:a16="http://schemas.microsoft.com/office/drawing/2014/main" id="{81A5199A-5ADB-96CF-BEC7-521308BDC161}"/>
              </a:ext>
            </a:extLst>
          </p:cNvPr>
          <p:cNvGrpSpPr/>
          <p:nvPr/>
        </p:nvGrpSpPr>
        <p:grpSpPr>
          <a:xfrm>
            <a:off x="1541498" y="3608293"/>
            <a:ext cx="7444313" cy="4213556"/>
            <a:chOff x="1744042" y="3430971"/>
            <a:chExt cx="7444313" cy="4213556"/>
          </a:xfrm>
        </p:grpSpPr>
        <p:sp>
          <p:nvSpPr>
            <p:cNvPr id="15" name="Rectangle: Rounded Corners 14">
              <a:extLst>
                <a:ext uri="{FF2B5EF4-FFF2-40B4-BE49-F238E27FC236}">
                  <a16:creationId xmlns:a16="http://schemas.microsoft.com/office/drawing/2014/main" id="{162A602F-775E-01EC-360F-76805157D290}"/>
                </a:ext>
              </a:extLst>
            </p:cNvPr>
            <p:cNvSpPr/>
            <p:nvPr/>
          </p:nvSpPr>
          <p:spPr>
            <a:xfrm>
              <a:off x="1744042" y="3868280"/>
              <a:ext cx="7444313" cy="3776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Chức năng chính của phần mềm soạn thảo văn bản là gì?</a:t>
              </a:r>
            </a:p>
          </p:txBody>
        </p:sp>
        <p:pic>
          <p:nvPicPr>
            <p:cNvPr id="4098" name="Picture 2" descr="Pin ">
              <a:extLst>
                <a:ext uri="{FF2B5EF4-FFF2-40B4-BE49-F238E27FC236}">
                  <a16:creationId xmlns:a16="http://schemas.microsoft.com/office/drawing/2014/main" id="{F21645C5-1C9B-156B-50D1-A88915473F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9706" y="3430971"/>
              <a:ext cx="998525" cy="998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723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grpSp>
        <p:nvGrpSpPr>
          <p:cNvPr id="3" name="Group 2">
            <a:extLst>
              <a:ext uri="{FF2B5EF4-FFF2-40B4-BE49-F238E27FC236}">
                <a16:creationId xmlns:a16="http://schemas.microsoft.com/office/drawing/2014/main" id="{DB1CE394-5249-6B0E-0A1F-C204A1507C78}"/>
              </a:ext>
            </a:extLst>
          </p:cNvPr>
          <p:cNvGrpSpPr/>
          <p:nvPr/>
        </p:nvGrpSpPr>
        <p:grpSpPr>
          <a:xfrm>
            <a:off x="1014010" y="2449838"/>
            <a:ext cx="6718269" cy="5994938"/>
            <a:chOff x="437519" y="2449838"/>
            <a:chExt cx="6718269" cy="5994938"/>
          </a:xfrm>
        </p:grpSpPr>
        <p:sp>
          <p:nvSpPr>
            <p:cNvPr id="4" name="TextBox 3">
              <a:extLst>
                <a:ext uri="{FF2B5EF4-FFF2-40B4-BE49-F238E27FC236}">
                  <a16:creationId xmlns:a16="http://schemas.microsoft.com/office/drawing/2014/main" id="{67158F03-F3BA-4EB9-91F6-FCBC4CDC28D0}"/>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8" name="Picture 2" descr="Microsoft Word logo and symbol, meaning, history, PNG">
              <a:extLst>
                <a:ext uri="{FF2B5EF4-FFF2-40B4-BE49-F238E27FC236}">
                  <a16:creationId xmlns:a16="http://schemas.microsoft.com/office/drawing/2014/main" id="{3218CACB-414C-BF03-9E50-135372297F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1D294418-777E-ABA1-1948-681950BF6A28}"/>
              </a:ext>
            </a:extLst>
          </p:cNvPr>
          <p:cNvSpPr/>
          <p:nvPr/>
        </p:nvSpPr>
        <p:spPr>
          <a:xfrm>
            <a:off x="8185032" y="4649414"/>
            <a:ext cx="978408" cy="1066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16E08A-6EA9-58B9-FA78-B5374C894826}"/>
              </a:ext>
            </a:extLst>
          </p:cNvPr>
          <p:cNvSpPr/>
          <p:nvPr/>
        </p:nvSpPr>
        <p:spPr>
          <a:xfrm>
            <a:off x="10614428" y="2348691"/>
            <a:ext cx="5741050" cy="9906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Gõ văn bản </a:t>
            </a:r>
          </a:p>
        </p:txBody>
      </p:sp>
      <p:sp>
        <p:nvSpPr>
          <p:cNvPr id="21" name="Rectangle: Rounded Corners 20">
            <a:extLst>
              <a:ext uri="{FF2B5EF4-FFF2-40B4-BE49-F238E27FC236}">
                <a16:creationId xmlns:a16="http://schemas.microsoft.com/office/drawing/2014/main" id="{42041277-207D-3F96-DA0A-CD4AB432A303}"/>
              </a:ext>
            </a:extLst>
          </p:cNvPr>
          <p:cNvSpPr/>
          <p:nvPr/>
        </p:nvSpPr>
        <p:spPr>
          <a:xfrm>
            <a:off x="10614428" y="4806368"/>
            <a:ext cx="5741050" cy="990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Chỉnh sửa văn bản </a:t>
            </a:r>
          </a:p>
        </p:txBody>
      </p:sp>
      <p:sp>
        <p:nvSpPr>
          <p:cNvPr id="22" name="Rectangle: Rounded Corners 21">
            <a:extLst>
              <a:ext uri="{FF2B5EF4-FFF2-40B4-BE49-F238E27FC236}">
                <a16:creationId xmlns:a16="http://schemas.microsoft.com/office/drawing/2014/main" id="{07A6736A-567A-DC17-B7E6-B603DF19E403}"/>
              </a:ext>
            </a:extLst>
          </p:cNvPr>
          <p:cNvSpPr/>
          <p:nvPr/>
        </p:nvSpPr>
        <p:spPr>
          <a:xfrm>
            <a:off x="10616703" y="7102536"/>
            <a:ext cx="5741050" cy="9906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lưu văn bản</a:t>
            </a:r>
          </a:p>
        </p:txBody>
      </p:sp>
      <p:sp>
        <p:nvSpPr>
          <p:cNvPr id="23" name="TextBox 22">
            <a:extLst>
              <a:ext uri="{FF2B5EF4-FFF2-40B4-BE49-F238E27FC236}">
                <a16:creationId xmlns:a16="http://schemas.microsoft.com/office/drawing/2014/main" id="{BD57BA27-047E-0F12-9B6A-A87946B77787}"/>
              </a:ext>
            </a:extLst>
          </p:cNvPr>
          <p:cNvSpPr txBox="1"/>
          <p:nvPr/>
        </p:nvSpPr>
        <p:spPr>
          <a:xfrm>
            <a:off x="2748079" y="970198"/>
            <a:ext cx="1279184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Chức năng của phần mềm soạn thảo văn bản  </a:t>
            </a:r>
          </a:p>
        </p:txBody>
      </p:sp>
    </p:spTree>
    <p:extLst>
      <p:ext uri="{BB962C8B-B14F-4D97-AF65-F5344CB8AC3E}">
        <p14:creationId xmlns:p14="http://schemas.microsoft.com/office/powerpoint/2010/main" val="35857608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367</Words>
  <Application>Microsoft Office PowerPoint</Application>
  <PresentationFormat>Custom</PresentationFormat>
  <Paragraphs>43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Modern Illustration Let's Play Bingo Game Presentation</dc:title>
  <cp:lastModifiedBy>duyên nguyễn</cp:lastModifiedBy>
  <cp:revision>10</cp:revision>
  <dcterms:created xsi:type="dcterms:W3CDTF">2006-08-16T00:00:00Z</dcterms:created>
  <dcterms:modified xsi:type="dcterms:W3CDTF">2026-02-05T09:21:04Z</dcterms:modified>
  <dc:identifier>DAFepxHb8H0</dc:identifier>
</cp:coreProperties>
</file>