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33" r:id="rId2"/>
  </p:sldMasterIdLst>
  <p:notesMasterIdLst>
    <p:notesMasterId r:id="rId34"/>
  </p:notesMasterIdLst>
  <p:sldIdLst>
    <p:sldId id="11741" r:id="rId3"/>
    <p:sldId id="11612" r:id="rId4"/>
    <p:sldId id="262" r:id="rId5"/>
    <p:sldId id="11610" r:id="rId6"/>
    <p:sldId id="11611" r:id="rId7"/>
    <p:sldId id="259" r:id="rId8"/>
    <p:sldId id="260" r:id="rId9"/>
    <p:sldId id="11737" r:id="rId10"/>
    <p:sldId id="11707" r:id="rId11"/>
    <p:sldId id="11711" r:id="rId12"/>
    <p:sldId id="11739" r:id="rId13"/>
    <p:sldId id="11719" r:id="rId14"/>
    <p:sldId id="11730" r:id="rId15"/>
    <p:sldId id="11740" r:id="rId16"/>
    <p:sldId id="11727" r:id="rId17"/>
    <p:sldId id="11716" r:id="rId18"/>
    <p:sldId id="11718" r:id="rId19"/>
    <p:sldId id="11715" r:id="rId20"/>
    <p:sldId id="11742" r:id="rId21"/>
    <p:sldId id="11732" r:id="rId22"/>
    <p:sldId id="11721" r:id="rId23"/>
    <p:sldId id="11720" r:id="rId24"/>
    <p:sldId id="11709" r:id="rId25"/>
    <p:sldId id="11702" r:id="rId26"/>
    <p:sldId id="11744" r:id="rId27"/>
    <p:sldId id="11743" r:id="rId28"/>
    <p:sldId id="11735" r:id="rId29"/>
    <p:sldId id="11710" r:id="rId30"/>
    <p:sldId id="11734" r:id="rId31"/>
    <p:sldId id="11745" r:id="rId32"/>
    <p:sldId id="1174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1228" autoAdjust="0"/>
  </p:normalViewPr>
  <p:slideViewPr>
    <p:cSldViewPr snapToGrid="0">
      <p:cViewPr varScale="1">
        <p:scale>
          <a:sx n="79" d="100"/>
          <a:sy n="79" d="100"/>
        </p:scale>
        <p:origin x="67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8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1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42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2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9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0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823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37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5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0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877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332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804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30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44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28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30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47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67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131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2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764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22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3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90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843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188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89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013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26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2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20-Apr-26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2788D6-477B-7C84-7984-75335EB5A9B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153" y="0"/>
            <a:ext cx="1642601" cy="16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8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gif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3.wdp"/><Relationship Id="rId7" Type="http://schemas.openxmlformats.org/officeDocument/2006/relationships/image" Target="../media/image17.png"/><Relationship Id="rId12" Type="http://schemas.openxmlformats.org/officeDocument/2006/relationships/image" Target="../media/image21.gi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1.png"/><Relationship Id="rId5" Type="http://schemas.openxmlformats.org/officeDocument/2006/relationships/image" Target="../media/image15.gif"/><Relationship Id="rId15" Type="http://schemas.openxmlformats.org/officeDocument/2006/relationships/image" Target="../media/image23.png"/><Relationship Id="rId23" Type="http://schemas.openxmlformats.org/officeDocument/2006/relationships/image" Target="../media/image30.png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ordwall.net/vi/resource/96007944/v%c3%b2ng-quay-may-m%e1%ba%afn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3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audio" Target="../media/audio1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843027">
            <a:off x="-259337" y="-4193691"/>
            <a:ext cx="6413598" cy="5651983"/>
          </a:xfrm>
          <a:custGeom>
            <a:avLst/>
            <a:gdLst/>
            <a:ahLst/>
            <a:cxnLst/>
            <a:rect l="l" t="t" r="r" b="b"/>
            <a:pathLst>
              <a:path w="9620397" h="8477975">
                <a:moveTo>
                  <a:pt x="0" y="0"/>
                </a:moveTo>
                <a:lnTo>
                  <a:pt x="9620398" y="0"/>
                </a:lnTo>
                <a:lnTo>
                  <a:pt x="9620398" y="8477975"/>
                </a:lnTo>
                <a:lnTo>
                  <a:pt x="0" y="8477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76859" y="4221028"/>
            <a:ext cx="6413598" cy="5651983"/>
          </a:xfrm>
          <a:custGeom>
            <a:avLst/>
            <a:gdLst/>
            <a:ahLst/>
            <a:cxnLst/>
            <a:rect l="l" t="t" r="r" b="b"/>
            <a:pathLst>
              <a:path w="9620397" h="8477975">
                <a:moveTo>
                  <a:pt x="0" y="0"/>
                </a:moveTo>
                <a:lnTo>
                  <a:pt x="9620397" y="0"/>
                </a:lnTo>
                <a:lnTo>
                  <a:pt x="9620397" y="8477975"/>
                </a:lnTo>
                <a:lnTo>
                  <a:pt x="0" y="84779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361505">
            <a:off x="10713261" y="-438006"/>
            <a:ext cx="6957284" cy="6131106"/>
          </a:xfrm>
          <a:custGeom>
            <a:avLst/>
            <a:gdLst/>
            <a:ahLst/>
            <a:cxnLst/>
            <a:rect l="l" t="t" r="r" b="b"/>
            <a:pathLst>
              <a:path w="10435926" h="9196659">
                <a:moveTo>
                  <a:pt x="0" y="0"/>
                </a:moveTo>
                <a:lnTo>
                  <a:pt x="10435926" y="0"/>
                </a:lnTo>
                <a:lnTo>
                  <a:pt x="10435926" y="9196659"/>
                </a:lnTo>
                <a:lnTo>
                  <a:pt x="0" y="919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91557" flipH="1">
            <a:off x="1042036" y="5573540"/>
            <a:ext cx="1354597" cy="1354597"/>
          </a:xfrm>
          <a:custGeom>
            <a:avLst/>
            <a:gdLst/>
            <a:ahLst/>
            <a:cxnLst/>
            <a:rect l="l" t="t" r="r" b="b"/>
            <a:pathLst>
              <a:path w="2031895" h="2031895">
                <a:moveTo>
                  <a:pt x="2031896" y="0"/>
                </a:moveTo>
                <a:lnTo>
                  <a:pt x="0" y="0"/>
                </a:lnTo>
                <a:lnTo>
                  <a:pt x="0" y="2031895"/>
                </a:lnTo>
                <a:lnTo>
                  <a:pt x="2031896" y="2031895"/>
                </a:lnTo>
                <a:lnTo>
                  <a:pt x="20318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4823" y="1131370"/>
            <a:ext cx="11463454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4400" b="1" dirty="0">
                <a:solidFill>
                  <a:srgbClr val="FF3131"/>
                </a:solidFill>
                <a:latin typeface="Faustina Bold"/>
                <a:ea typeface="Faustina Bold"/>
                <a:cs typeface="Faustina Bold"/>
                <a:sym typeface="Faustina Bold"/>
              </a:rPr>
              <a:t>NHIỆT LIỆT CHÀO MỪNG </a:t>
            </a:r>
          </a:p>
          <a:p>
            <a:pPr algn="ctr">
              <a:lnSpc>
                <a:spcPts val="5776"/>
              </a:lnSpc>
            </a:pPr>
            <a:r>
              <a:rPr lang="en-US" sz="4400" b="1" dirty="0">
                <a:solidFill>
                  <a:srgbClr val="FF3131"/>
                </a:solidFill>
                <a:latin typeface="Faustina Bold"/>
                <a:ea typeface="Faustina Bold"/>
                <a:cs typeface="Faustina Bold"/>
                <a:sym typeface="Faustina Bold"/>
              </a:rPr>
              <a:t>QUÝ THẦY CÔ ĐẾN DỰ GIỜ THĂM LỚP 3A</a:t>
            </a:r>
            <a:r>
              <a:rPr lang="en-US" sz="4400" dirty="0">
                <a:solidFill>
                  <a:srgbClr val="FF3131"/>
                </a:solidFill>
                <a:latin typeface="Faustina"/>
                <a:ea typeface="Faustina"/>
                <a:cs typeface="Faustina"/>
                <a:sym typeface="Faustina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 rot="20370397">
            <a:off x="-151814" y="-104296"/>
            <a:ext cx="2522006" cy="1313987"/>
          </a:xfrm>
          <a:custGeom>
            <a:avLst/>
            <a:gdLst/>
            <a:ahLst/>
            <a:cxnLst/>
            <a:rect l="l" t="t" r="r" b="b"/>
            <a:pathLst>
              <a:path w="5624551" h="2362312">
                <a:moveTo>
                  <a:pt x="0" y="0"/>
                </a:moveTo>
                <a:lnTo>
                  <a:pt x="5624552" y="0"/>
                </a:lnTo>
                <a:lnTo>
                  <a:pt x="5624552" y="2362311"/>
                </a:lnTo>
                <a:lnTo>
                  <a:pt x="0" y="23623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68232" y="5743364"/>
            <a:ext cx="1082034" cy="130365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848272" y="5743364"/>
            <a:ext cx="1082034" cy="13036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13573" y="5743364"/>
            <a:ext cx="1082034" cy="13036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67114" y="5743364"/>
            <a:ext cx="1082034" cy="13036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554984" y="5743364"/>
            <a:ext cx="1082034" cy="13036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6522247" y="5743364"/>
            <a:ext cx="1082034" cy="13036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36420" y="5743364"/>
            <a:ext cx="1082034" cy="1303655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0391520" y="-38966"/>
            <a:ext cx="1800481" cy="2210411"/>
          </a:xfrm>
          <a:custGeom>
            <a:avLst/>
            <a:gdLst/>
            <a:ahLst/>
            <a:cxnLst/>
            <a:rect l="l" t="t" r="r" b="b"/>
            <a:pathLst>
              <a:path w="2700721" h="3315617">
                <a:moveTo>
                  <a:pt x="0" y="0"/>
                </a:moveTo>
                <a:lnTo>
                  <a:pt x="2700721" y="0"/>
                </a:lnTo>
                <a:lnTo>
                  <a:pt x="2700721" y="3315617"/>
                </a:lnTo>
                <a:lnTo>
                  <a:pt x="0" y="33156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93036" y="4327304"/>
            <a:ext cx="1087134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94"/>
              </a:lnSpc>
            </a:pPr>
            <a:r>
              <a:rPr lang="en-US" sz="3600" b="1" spc="-203" dirty="0" err="1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Giáo</a:t>
            </a:r>
            <a:r>
              <a:rPr lang="en-US" sz="3600" b="1" spc="-203" dirty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600" b="1" spc="-203" dirty="0" err="1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viên</a:t>
            </a:r>
            <a:r>
              <a:rPr lang="en-US" sz="3600" b="1" spc="-203" dirty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600" b="1" spc="-203" dirty="0" err="1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thực</a:t>
            </a:r>
            <a:r>
              <a:rPr lang="en-US" sz="3600" b="1" spc="-203" dirty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600" b="1" spc="-203" dirty="0" err="1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hiện</a:t>
            </a:r>
            <a:r>
              <a:rPr lang="en-US" sz="3600" b="1" spc="-203" dirty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: </a:t>
            </a:r>
            <a:r>
              <a:rPr lang="en-US" sz="3600" b="1" spc="-203" dirty="0" err="1" smtClean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Lương</a:t>
            </a:r>
            <a:r>
              <a:rPr lang="en-US" sz="3600" b="1" spc="-203" dirty="0" smtClean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600" b="1" spc="-203" dirty="0" err="1" smtClean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Thị</a:t>
            </a:r>
            <a:r>
              <a:rPr lang="en-US" sz="3600" b="1" spc="-203" dirty="0" smtClean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en-US" sz="3600" b="1" spc="-203" dirty="0" err="1" smtClean="0">
                <a:solidFill>
                  <a:srgbClr val="2F5832"/>
                </a:solidFill>
                <a:latin typeface="Muli Bold"/>
                <a:ea typeface="Muli Bold"/>
                <a:cs typeface="Muli Bold"/>
                <a:sym typeface="Muli Bold"/>
              </a:rPr>
              <a:t>Sen</a:t>
            </a:r>
            <a:endParaRPr lang="en-US" sz="3600" b="1" spc="-203" dirty="0">
              <a:solidFill>
                <a:srgbClr val="2F5832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8" name="Freeform 18"/>
          <p:cNvSpPr/>
          <p:nvPr/>
        </p:nvSpPr>
        <p:spPr>
          <a:xfrm rot="1360934">
            <a:off x="-733853" y="4235997"/>
            <a:ext cx="1496154" cy="2099195"/>
          </a:xfrm>
          <a:custGeom>
            <a:avLst/>
            <a:gdLst/>
            <a:ahLst/>
            <a:cxnLst/>
            <a:rect l="l" t="t" r="r" b="b"/>
            <a:pathLst>
              <a:path w="2244231" h="3148793">
                <a:moveTo>
                  <a:pt x="0" y="0"/>
                </a:moveTo>
                <a:lnTo>
                  <a:pt x="2244230" y="0"/>
                </a:lnTo>
                <a:lnTo>
                  <a:pt x="2244230" y="3148793"/>
                </a:lnTo>
                <a:lnTo>
                  <a:pt x="0" y="31487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4739" y="5285594"/>
            <a:ext cx="1948721" cy="16466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113986" y="5743364"/>
            <a:ext cx="1082034" cy="130365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13754" y="5743364"/>
            <a:ext cx="1082034" cy="1303655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9691320" y="5235364"/>
            <a:ext cx="2809760" cy="1622637"/>
          </a:xfrm>
          <a:custGeom>
            <a:avLst/>
            <a:gdLst/>
            <a:ahLst/>
            <a:cxnLst/>
            <a:rect l="l" t="t" r="r" b="b"/>
            <a:pathLst>
              <a:path w="4214640" h="2433955">
                <a:moveTo>
                  <a:pt x="0" y="0"/>
                </a:moveTo>
                <a:lnTo>
                  <a:pt x="4214640" y="0"/>
                </a:lnTo>
                <a:lnTo>
                  <a:pt x="4214640" y="2433955"/>
                </a:lnTo>
                <a:lnTo>
                  <a:pt x="0" y="2433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847903" y="2990790"/>
            <a:ext cx="2929533" cy="830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3"/>
              </a:lnSpc>
            </a:pPr>
            <a:r>
              <a:rPr lang="en-US" sz="5066" b="1" spc="-253" dirty="0" err="1">
                <a:solidFill>
                  <a:srgbClr val="00B050"/>
                </a:solidFill>
                <a:latin typeface="Muli Bold"/>
                <a:ea typeface="Muli Bold"/>
                <a:cs typeface="Muli Bold"/>
                <a:sym typeface="Muli Bold"/>
              </a:rPr>
              <a:t>Môn</a:t>
            </a:r>
            <a:r>
              <a:rPr lang="en-US" sz="5066" b="1" spc="-253" dirty="0">
                <a:solidFill>
                  <a:srgbClr val="00B050"/>
                </a:solidFill>
                <a:latin typeface="Muli Bold"/>
                <a:ea typeface="Muli Bold"/>
                <a:cs typeface="Muli Bold"/>
                <a:sym typeface="Muli Bold"/>
              </a:rPr>
              <a:t>: </a:t>
            </a:r>
            <a:r>
              <a:rPr lang="en-US" sz="5066" b="1" spc="-253" dirty="0" err="1">
                <a:solidFill>
                  <a:srgbClr val="00B050"/>
                </a:solidFill>
                <a:latin typeface="Muli Bold"/>
                <a:ea typeface="Muli Bold"/>
                <a:cs typeface="Muli Bold"/>
                <a:sym typeface="Muli Bold"/>
              </a:rPr>
              <a:t>Toán</a:t>
            </a:r>
            <a:endParaRPr lang="en-US" sz="5066" b="1" spc="-253" dirty="0">
              <a:solidFill>
                <a:srgbClr val="00B05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</p:spTree>
    <p:extLst>
      <p:ext uri="{BB962C8B-B14F-4D97-AF65-F5344CB8AC3E}">
        <p14:creationId xmlns:p14="http://schemas.microsoft.com/office/powerpoint/2010/main" val="36184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 + sỬ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9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0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" r="-4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43023" y="0"/>
            <a:ext cx="3679903" cy="2743200"/>
          </a:xfrm>
          <a:custGeom>
            <a:avLst/>
            <a:gdLst/>
            <a:ahLst/>
            <a:cxnLst/>
            <a:rect l="l" t="t" r="r" b="b"/>
            <a:pathLst>
              <a:path w="5519854" h="4114800">
                <a:moveTo>
                  <a:pt x="0" y="0"/>
                </a:moveTo>
                <a:lnTo>
                  <a:pt x="5519853" y="0"/>
                </a:lnTo>
                <a:lnTo>
                  <a:pt x="551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97080" y="487117"/>
            <a:ext cx="2950211" cy="1768965"/>
          </a:xfrm>
          <a:custGeom>
            <a:avLst/>
            <a:gdLst/>
            <a:ahLst/>
            <a:cxnLst/>
            <a:rect l="l" t="t" r="r" b="b"/>
            <a:pathLst>
              <a:path w="4425317" h="2653448">
                <a:moveTo>
                  <a:pt x="0" y="0"/>
                </a:moveTo>
                <a:lnTo>
                  <a:pt x="4425317" y="0"/>
                </a:lnTo>
                <a:lnTo>
                  <a:pt x="4425317" y="2653448"/>
                </a:lnTo>
                <a:lnTo>
                  <a:pt x="0" y="2653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242" b="-3057"/>
            </a:stretch>
          </a:blipFill>
        </p:spPr>
      </p:sp>
    </p:spTree>
    <p:extLst>
      <p:ext uri="{BB962C8B-B14F-4D97-AF65-F5344CB8AC3E}">
        <p14:creationId xmlns:p14="http://schemas.microsoft.com/office/powerpoint/2010/main" val="9994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2256653" y="182933"/>
            <a:ext cx="1255981" cy="1199308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579631" y="182933"/>
            <a:ext cx="1189348" cy="1199307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5"/>
          <p:cNvSpPr/>
          <p:nvPr/>
        </p:nvSpPr>
        <p:spPr>
          <a:xfrm>
            <a:off x="6706668" y="107386"/>
            <a:ext cx="1247652" cy="1274854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8833703" y="182933"/>
            <a:ext cx="1305955" cy="1199307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6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3512634" y="2612571"/>
            <a:ext cx="5507999" cy="166373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8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8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8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8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88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66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 + sỬ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2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8" r="-4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43023" y="0"/>
            <a:ext cx="3679903" cy="2743200"/>
          </a:xfrm>
          <a:custGeom>
            <a:avLst/>
            <a:gdLst/>
            <a:ahLst/>
            <a:cxnLst/>
            <a:rect l="l" t="t" r="r" b="b"/>
            <a:pathLst>
              <a:path w="5519854" h="4114800">
                <a:moveTo>
                  <a:pt x="0" y="0"/>
                </a:moveTo>
                <a:lnTo>
                  <a:pt x="5519853" y="0"/>
                </a:lnTo>
                <a:lnTo>
                  <a:pt x="551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6261193" y="555992"/>
            <a:ext cx="30054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 chú bọ rùa có 6 chấm ở cánh. </a:t>
            </a:r>
            <a:r>
              <a:rPr lang="vi-VN" sz="20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Đố Nam biết 5 </a:t>
            </a:r>
            <a:r>
              <a:rPr lang="vi-VN" sz="2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 bọ rùa như thế có bao </a:t>
            </a:r>
            <a:r>
              <a:rPr lang="vi-VN" sz="20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 chấm ở cánh</a:t>
            </a:r>
            <a:r>
              <a:rPr lang="vi-VN" sz="20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0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324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327672" y="65876"/>
            <a:ext cx="1223517" cy="112124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000" b="1"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004607" y="65876"/>
            <a:ext cx="1223517" cy="112124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000" b="1"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50737" y="65876"/>
            <a:ext cx="1223517" cy="112124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000" b="1"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681542" y="58883"/>
            <a:ext cx="1223517" cy="112124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000" b="1"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8358477" y="58883"/>
            <a:ext cx="1223517" cy="1121249"/>
          </a:xfrm>
          <a:custGeom>
            <a:avLst/>
            <a:gdLst/>
            <a:ahLst/>
            <a:cxnLst/>
            <a:rect l="l" t="t" r="r" b="b"/>
            <a:pathLst>
              <a:path w="1605019" h="1548843">
                <a:moveTo>
                  <a:pt x="0" y="0"/>
                </a:moveTo>
                <a:lnTo>
                  <a:pt x="1605018" y="0"/>
                </a:lnTo>
                <a:lnTo>
                  <a:pt x="1605018" y="1548843"/>
                </a:lnTo>
                <a:lnTo>
                  <a:pt x="0" y="15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6000" b="1">
              <a:latin typeface="Calibri"/>
            </a:endParaRPr>
          </a:p>
        </p:txBody>
      </p:sp>
      <p:sp>
        <p:nvSpPr>
          <p:cNvPr id="20" name="Curved Left Arrow 19"/>
          <p:cNvSpPr/>
          <p:nvPr/>
        </p:nvSpPr>
        <p:spPr>
          <a:xfrm>
            <a:off x="7775418" y="3856625"/>
            <a:ext cx="596369" cy="1502229"/>
          </a:xfrm>
          <a:prstGeom prst="curvedLef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40341" y="4083651"/>
            <a:ext cx="1236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+6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3595004" y="3207627"/>
            <a:ext cx="4042721" cy="95071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en-US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en-US" sz="6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45">
            <a:extLst>
              <a:ext uri="{FF2B5EF4-FFF2-40B4-BE49-F238E27FC236}">
                <a16:creationId xmlns:a16="http://schemas.microsoft.com/office/drawing/2014/main" id="{62DC6BD0-0263-404D-8CE2-1F815393049F}"/>
              </a:ext>
            </a:extLst>
          </p:cNvPr>
          <p:cNvSpPr/>
          <p:nvPr/>
        </p:nvSpPr>
        <p:spPr>
          <a:xfrm>
            <a:off x="3595004" y="5006981"/>
            <a:ext cx="4042721" cy="925290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  <a:r>
              <a:rPr lang="en-US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6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6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4054056" y="1505415"/>
            <a:ext cx="3372656" cy="975121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0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60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5955" y="-5417"/>
            <a:ext cx="5797303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1077913" algn="just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vi-VN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x   1   = 6</a:t>
            </a: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2   = 12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3   = 18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4   = 24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5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8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9   = 54</a:t>
            </a:r>
          </a:p>
          <a:p>
            <a:pPr algn="ctr"/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 = 60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642258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1289933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3320142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3973286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4691743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5339421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5951756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57" y="-81642"/>
            <a:ext cx="1226414" cy="7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7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4755" y="50800"/>
            <a:ext cx="5797303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1077913" algn="just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vi-VN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x   1   = 6</a:t>
            </a: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2   = 12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3   = 18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4   = 24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5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7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  8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9   = 54</a:t>
            </a:r>
          </a:p>
          <a:p>
            <a:pPr algn="ctr"/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</a:t>
            </a:r>
            <a:r>
              <a:rPr lang="vi-VN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</a:t>
            </a:r>
            <a:r>
              <a:rPr lang="vi-VN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10  = 60</a:t>
            </a:r>
            <a:endParaRPr lang="vi-VN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1322" y="684565"/>
            <a:ext cx="7167422" cy="61734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9368" y="1409672"/>
            <a:ext cx="3725379" cy="825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Cột 1: Thừa số </a:t>
            </a:r>
            <a:endParaRPr lang="en-US" sz="44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9369" y="2713146"/>
            <a:ext cx="3725379" cy="825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Cột 2: Thừa số </a:t>
            </a:r>
            <a:endParaRPr lang="en-US" sz="44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01777" y="4016620"/>
            <a:ext cx="2670603" cy="825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Cột 3: Tích</a:t>
            </a:r>
            <a:endParaRPr lang="en-US" sz="44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6896100" y="50800"/>
            <a:ext cx="768745" cy="66555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8452847" y="50800"/>
            <a:ext cx="768745" cy="66555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9898744" y="50800"/>
            <a:ext cx="947056" cy="66555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 animBg="1"/>
      <p:bldP spid="17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7711" y="408760"/>
            <a:ext cx="42659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x  4</a:t>
            </a:r>
            <a:r>
              <a:rPr lang="vi-VN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= 24</a:t>
            </a:r>
            <a:endParaRPr lang="en-US" sz="6000" b="1" dirty="0"/>
          </a:p>
        </p:txBody>
      </p:sp>
      <p:sp>
        <p:nvSpPr>
          <p:cNvPr id="3" name="Rectangle 2"/>
          <p:cNvSpPr/>
          <p:nvPr/>
        </p:nvSpPr>
        <p:spPr>
          <a:xfrm>
            <a:off x="817711" y="2654809"/>
            <a:ext cx="44791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x  </a:t>
            </a:r>
            <a:r>
              <a:rPr lang="vi-VN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 = 30 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6688250" y="408760"/>
            <a:ext cx="4307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  :  </a:t>
            </a:r>
            <a:r>
              <a:rPr lang="vi-V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vi-V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= 4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88249" y="2736786"/>
            <a:ext cx="4307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r>
              <a:rPr lang="vi-V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 6  = 5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8250" y="1455181"/>
            <a:ext cx="4307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  :  4  = 6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490064" y="693567"/>
            <a:ext cx="791744" cy="44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490064" y="2939616"/>
            <a:ext cx="791744" cy="44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7711" y="4631667"/>
            <a:ext cx="452239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vi-VN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x  7</a:t>
            </a:r>
            <a:r>
              <a:rPr lang="vi-VN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= 42 </a:t>
            </a:r>
            <a:endParaRPr lang="en-US" sz="6000" b="1" dirty="0"/>
          </a:p>
        </p:txBody>
      </p:sp>
      <p:sp>
        <p:nvSpPr>
          <p:cNvPr id="11" name="Right Arrow 10"/>
          <p:cNvSpPr/>
          <p:nvPr/>
        </p:nvSpPr>
        <p:spPr>
          <a:xfrm>
            <a:off x="5490064" y="4962641"/>
            <a:ext cx="791744" cy="446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88249" y="4677833"/>
            <a:ext cx="43075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r>
              <a:rPr lang="vi-VN" sz="6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:  6  = 7 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0" grpId="1"/>
      <p:bldP spid="13" grpId="0" animBg="1"/>
      <p:bldP spid="14" grpId="0" animBg="1"/>
      <p:bldP spid="9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20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4830" y="0"/>
            <a:ext cx="5253190" cy="7540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 smtClean="0"/>
              <a:t>  6  </a:t>
            </a:r>
            <a:r>
              <a:rPr lang="vi-VN" sz="4400" b="1" dirty="0"/>
              <a:t>:  6  =  1</a:t>
            </a:r>
            <a:endParaRPr lang="en-US" sz="4400" b="1" dirty="0"/>
          </a:p>
          <a:p>
            <a:pPr algn="ctr"/>
            <a:r>
              <a:rPr lang="vi-VN" sz="4400" b="1" dirty="0" smtClean="0"/>
              <a:t>12  </a:t>
            </a:r>
            <a:r>
              <a:rPr lang="vi-VN" sz="4400" b="1" dirty="0"/>
              <a:t>:  6  =  </a:t>
            </a:r>
            <a:r>
              <a:rPr lang="vi-VN" sz="4400" b="1" dirty="0" smtClean="0"/>
              <a:t>2</a:t>
            </a:r>
            <a:endParaRPr lang="en-US" sz="4400" b="1" dirty="0"/>
          </a:p>
          <a:p>
            <a:pPr algn="ctr"/>
            <a:r>
              <a:rPr lang="vi-VN" sz="4400" b="1" dirty="0" smtClean="0"/>
              <a:t>18  </a:t>
            </a:r>
            <a:r>
              <a:rPr lang="vi-VN" sz="4400" b="1" dirty="0"/>
              <a:t>:  6  =  </a:t>
            </a:r>
            <a:r>
              <a:rPr lang="vi-VN" sz="4400" b="1" dirty="0" smtClean="0"/>
              <a:t>3</a:t>
            </a:r>
            <a:endParaRPr lang="en-US" sz="4400" b="1" dirty="0"/>
          </a:p>
          <a:p>
            <a:pPr algn="ctr"/>
            <a:r>
              <a:rPr lang="vi-VN" sz="4400" b="1" dirty="0" smtClean="0"/>
              <a:t>24  </a:t>
            </a:r>
            <a:r>
              <a:rPr lang="vi-VN" sz="4400" b="1" dirty="0"/>
              <a:t>:  6  =  </a:t>
            </a:r>
            <a:r>
              <a:rPr lang="vi-VN" sz="4400" b="1" dirty="0" smtClean="0"/>
              <a:t>4</a:t>
            </a:r>
            <a:endParaRPr lang="en-US" sz="4400" b="1" dirty="0"/>
          </a:p>
          <a:p>
            <a:pPr algn="ctr"/>
            <a:r>
              <a:rPr lang="vi-VN" sz="4400" b="1" dirty="0" smtClean="0"/>
              <a:t>30  </a:t>
            </a:r>
            <a:r>
              <a:rPr lang="vi-VN" sz="4400" b="1" dirty="0"/>
              <a:t>:  6  =  </a:t>
            </a:r>
            <a:r>
              <a:rPr lang="vi-VN" sz="4400" b="1" dirty="0" smtClean="0"/>
              <a:t>5</a:t>
            </a:r>
            <a:endParaRPr lang="en-US" sz="4400" b="1" dirty="0"/>
          </a:p>
          <a:p>
            <a:pPr algn="ctr"/>
            <a:r>
              <a:rPr lang="vi-VN" sz="4400" b="1" dirty="0" smtClean="0"/>
              <a:t>36  </a:t>
            </a:r>
            <a:r>
              <a:rPr lang="vi-VN" sz="4400" b="1" dirty="0"/>
              <a:t>:  6  =  </a:t>
            </a:r>
            <a:r>
              <a:rPr lang="vi-VN" sz="4400" b="1" dirty="0" smtClean="0"/>
              <a:t>6</a:t>
            </a:r>
            <a:endParaRPr lang="en-US" sz="4400" b="1" dirty="0"/>
          </a:p>
          <a:p>
            <a:pPr algn="ctr"/>
            <a:r>
              <a:rPr lang="vi-VN" sz="4400" b="1" dirty="0" smtClean="0"/>
              <a:t>42  </a:t>
            </a:r>
            <a:r>
              <a:rPr lang="vi-VN" sz="4400" b="1" dirty="0"/>
              <a:t>:  6  =  </a:t>
            </a:r>
            <a:r>
              <a:rPr lang="vi-VN" sz="4400" b="1" dirty="0" smtClean="0"/>
              <a:t>7</a:t>
            </a:r>
            <a:endParaRPr lang="en-US" sz="4400" b="1" dirty="0"/>
          </a:p>
          <a:p>
            <a:pPr algn="ctr"/>
            <a:r>
              <a:rPr lang="vi-VN" sz="4400" b="1" dirty="0" smtClean="0"/>
              <a:t>48  </a:t>
            </a:r>
            <a:r>
              <a:rPr lang="vi-VN" sz="4400" b="1" dirty="0"/>
              <a:t>:  6  =  </a:t>
            </a:r>
            <a:r>
              <a:rPr lang="vi-VN" sz="4400" b="1" dirty="0" smtClean="0"/>
              <a:t>8</a:t>
            </a:r>
            <a:endParaRPr lang="en-US" sz="4400" b="1" dirty="0"/>
          </a:p>
          <a:p>
            <a:pPr algn="ctr"/>
            <a:r>
              <a:rPr lang="vi-VN" sz="4400" b="1" dirty="0" smtClean="0"/>
              <a:t>54  </a:t>
            </a:r>
            <a:r>
              <a:rPr lang="vi-VN" sz="4400" b="1" dirty="0"/>
              <a:t>:  6  =  </a:t>
            </a:r>
            <a:r>
              <a:rPr lang="vi-VN" sz="4400" b="1" dirty="0" smtClean="0"/>
              <a:t>9</a:t>
            </a:r>
            <a:endParaRPr lang="en-US" sz="4400" b="1" dirty="0"/>
          </a:p>
          <a:p>
            <a:pPr algn="ctr"/>
            <a:r>
              <a:rPr lang="vi-VN" sz="4400" b="1" dirty="0" smtClean="0"/>
              <a:t>  60  </a:t>
            </a:r>
            <a:r>
              <a:rPr lang="vi-VN" sz="4400" b="1" dirty="0"/>
              <a:t>:  6  =  </a:t>
            </a:r>
            <a:r>
              <a:rPr lang="vi-VN" sz="4400" b="1" dirty="0" smtClean="0"/>
              <a:t>10</a:t>
            </a:r>
            <a:endParaRPr lang="en-US" sz="4400" b="1" dirty="0"/>
          </a:p>
          <a:p>
            <a:pPr algn="ctr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97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27374" y="0"/>
            <a:ext cx="5253190" cy="75405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 smtClean="0"/>
              <a:t>  6  </a:t>
            </a:r>
            <a:r>
              <a:rPr lang="vi-VN" sz="4400" b="1" dirty="0"/>
              <a:t>:  6  =  1</a:t>
            </a:r>
            <a:endParaRPr lang="en-US" sz="4400" b="1" dirty="0"/>
          </a:p>
          <a:p>
            <a:pPr algn="ctr"/>
            <a:r>
              <a:rPr lang="vi-VN" sz="4400" b="1" dirty="0" smtClean="0"/>
              <a:t>12  </a:t>
            </a:r>
            <a:r>
              <a:rPr lang="vi-VN" sz="4400" b="1" dirty="0"/>
              <a:t>:  6  =  </a:t>
            </a:r>
            <a:r>
              <a:rPr lang="vi-VN" sz="4400" b="1" dirty="0" smtClean="0"/>
              <a:t>2</a:t>
            </a:r>
            <a:endParaRPr lang="en-US" sz="4400" b="1" dirty="0"/>
          </a:p>
          <a:p>
            <a:pPr algn="ctr"/>
            <a:r>
              <a:rPr lang="vi-VN" sz="4400" b="1" dirty="0" smtClean="0"/>
              <a:t>18  </a:t>
            </a:r>
            <a:r>
              <a:rPr lang="vi-VN" sz="4400" b="1" dirty="0"/>
              <a:t>:  6  =  </a:t>
            </a:r>
            <a:r>
              <a:rPr lang="vi-VN" sz="4400" b="1" dirty="0" smtClean="0"/>
              <a:t>3</a:t>
            </a:r>
            <a:endParaRPr lang="en-US" sz="4400" b="1" dirty="0"/>
          </a:p>
          <a:p>
            <a:pPr algn="ctr"/>
            <a:r>
              <a:rPr lang="vi-VN" sz="4400" b="1" dirty="0" smtClean="0"/>
              <a:t>24  </a:t>
            </a:r>
            <a:r>
              <a:rPr lang="vi-VN" sz="4400" b="1" dirty="0"/>
              <a:t>:  6  =  </a:t>
            </a:r>
            <a:r>
              <a:rPr lang="vi-VN" sz="4400" b="1" dirty="0" smtClean="0"/>
              <a:t>4</a:t>
            </a:r>
            <a:endParaRPr lang="en-US" sz="4400" b="1" dirty="0"/>
          </a:p>
          <a:p>
            <a:pPr algn="ctr"/>
            <a:r>
              <a:rPr lang="vi-VN" sz="4400" b="1" dirty="0" smtClean="0"/>
              <a:t>30  </a:t>
            </a:r>
            <a:r>
              <a:rPr lang="vi-VN" sz="4400" b="1" dirty="0"/>
              <a:t>:  6  =  </a:t>
            </a:r>
            <a:r>
              <a:rPr lang="vi-VN" sz="4400" b="1" dirty="0" smtClean="0"/>
              <a:t>5</a:t>
            </a:r>
            <a:endParaRPr lang="en-US" sz="4400" b="1" dirty="0"/>
          </a:p>
          <a:p>
            <a:pPr algn="ctr"/>
            <a:r>
              <a:rPr lang="vi-VN" sz="4400" b="1" dirty="0" smtClean="0"/>
              <a:t>36  </a:t>
            </a:r>
            <a:r>
              <a:rPr lang="vi-VN" sz="4400" b="1" dirty="0"/>
              <a:t>:  6  =  </a:t>
            </a:r>
            <a:r>
              <a:rPr lang="vi-VN" sz="4400" b="1" dirty="0" smtClean="0"/>
              <a:t>6</a:t>
            </a:r>
            <a:endParaRPr lang="en-US" sz="4400" b="1" dirty="0"/>
          </a:p>
          <a:p>
            <a:pPr algn="ctr"/>
            <a:r>
              <a:rPr lang="vi-VN" sz="4400" b="1" dirty="0" smtClean="0"/>
              <a:t>42  </a:t>
            </a:r>
            <a:r>
              <a:rPr lang="vi-VN" sz="4400" b="1" dirty="0"/>
              <a:t>:  6  =  </a:t>
            </a:r>
            <a:r>
              <a:rPr lang="vi-VN" sz="4400" b="1" dirty="0" smtClean="0"/>
              <a:t>7</a:t>
            </a:r>
            <a:endParaRPr lang="en-US" sz="4400" b="1" dirty="0"/>
          </a:p>
          <a:p>
            <a:pPr algn="ctr"/>
            <a:r>
              <a:rPr lang="vi-VN" sz="4400" b="1" dirty="0" smtClean="0"/>
              <a:t>48  </a:t>
            </a:r>
            <a:r>
              <a:rPr lang="vi-VN" sz="4400" b="1" dirty="0"/>
              <a:t>:  6  =  </a:t>
            </a:r>
            <a:r>
              <a:rPr lang="vi-VN" sz="4400" b="1" dirty="0" smtClean="0"/>
              <a:t>8</a:t>
            </a:r>
            <a:endParaRPr lang="en-US" sz="4400" b="1" dirty="0"/>
          </a:p>
          <a:p>
            <a:pPr algn="ctr"/>
            <a:r>
              <a:rPr lang="vi-VN" sz="4400" b="1" dirty="0" smtClean="0"/>
              <a:t>54  </a:t>
            </a:r>
            <a:r>
              <a:rPr lang="vi-VN" sz="4400" b="1" dirty="0"/>
              <a:t>:  6  =  </a:t>
            </a:r>
            <a:r>
              <a:rPr lang="vi-VN" sz="4400" b="1" dirty="0" smtClean="0"/>
              <a:t>9</a:t>
            </a:r>
            <a:endParaRPr lang="en-US" sz="4400" b="1" dirty="0"/>
          </a:p>
          <a:p>
            <a:pPr algn="ctr"/>
            <a:r>
              <a:rPr lang="vi-VN" sz="4400" b="1" dirty="0" smtClean="0"/>
              <a:t>  60  </a:t>
            </a:r>
            <a:r>
              <a:rPr lang="vi-VN" sz="4400" b="1" dirty="0"/>
              <a:t>:  6  =  </a:t>
            </a:r>
            <a:r>
              <a:rPr lang="vi-VN" sz="4400" b="1" dirty="0" smtClean="0"/>
              <a:t>10</a:t>
            </a:r>
            <a:endParaRPr lang="en-US" sz="4400" b="1" dirty="0"/>
          </a:p>
          <a:p>
            <a:pPr algn="ctr"/>
            <a:endParaRPr lang="en-US" sz="4400" dirty="0"/>
          </a:p>
        </p:txBody>
      </p:sp>
      <p:pic>
        <p:nvPicPr>
          <p:cNvPr id="10" name="Picture 9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BDEADC4C-C864-4FA8-89B9-C30710BF1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1322" y="684565"/>
            <a:ext cx="7575636" cy="61734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7734299" y="104430"/>
            <a:ext cx="963386" cy="66555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9127670" y="104430"/>
            <a:ext cx="768745" cy="66555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10423072" y="104430"/>
            <a:ext cx="768745" cy="665559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60414" y="1507077"/>
            <a:ext cx="3936975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Cột 1: Số bị chia</a:t>
            </a:r>
            <a:endParaRPr lang="en-US" sz="44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43904" y="2792158"/>
            <a:ext cx="3367910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Cột 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Số chia</a:t>
            </a:r>
            <a:endParaRPr lang="en-US" sz="44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28167" y="4077239"/>
            <a:ext cx="3590727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Cột 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vi-VN" sz="4400" b="1" dirty="0" smtClean="0">
                <a:solidFill>
                  <a:prstClr val="white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: Thương</a:t>
            </a:r>
            <a:endParaRPr lang="en-US" sz="44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2713" y="587986"/>
            <a:ext cx="5938992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dirty="0" smtClean="0"/>
              <a:t>  </a:t>
            </a:r>
            <a:r>
              <a:rPr lang="vi-VN" sz="4000" dirty="0" smtClean="0"/>
              <a:t>6  </a:t>
            </a:r>
            <a:r>
              <a:rPr lang="vi-VN" sz="4000" dirty="0"/>
              <a:t>:  6  =  1</a:t>
            </a:r>
            <a:endParaRPr lang="en-US" sz="4000" dirty="0"/>
          </a:p>
          <a:p>
            <a:pPr algn="ctr"/>
            <a:r>
              <a:rPr lang="vi-VN" sz="4000" dirty="0" smtClean="0"/>
              <a:t>12  </a:t>
            </a:r>
            <a:r>
              <a:rPr lang="vi-VN" sz="4000" dirty="0"/>
              <a:t>:  6  =  </a:t>
            </a:r>
            <a:r>
              <a:rPr lang="vi-VN" sz="4000" dirty="0" smtClean="0"/>
              <a:t>2</a:t>
            </a:r>
            <a:endParaRPr lang="en-US" sz="4000" dirty="0"/>
          </a:p>
          <a:p>
            <a:pPr algn="ctr"/>
            <a:r>
              <a:rPr lang="vi-VN" sz="4000" dirty="0" smtClean="0"/>
              <a:t>18  </a:t>
            </a:r>
            <a:r>
              <a:rPr lang="vi-VN" sz="4000" dirty="0"/>
              <a:t>:  6  =  </a:t>
            </a:r>
            <a:r>
              <a:rPr lang="vi-VN" sz="4000" dirty="0" smtClean="0"/>
              <a:t>3</a:t>
            </a:r>
            <a:endParaRPr lang="en-US" sz="4000" dirty="0"/>
          </a:p>
          <a:p>
            <a:pPr algn="ctr"/>
            <a:r>
              <a:rPr lang="vi-VN" sz="4000" dirty="0" smtClean="0"/>
              <a:t>24  </a:t>
            </a:r>
            <a:r>
              <a:rPr lang="vi-VN" sz="4000" dirty="0"/>
              <a:t>:  6  =  </a:t>
            </a:r>
            <a:r>
              <a:rPr lang="vi-VN" sz="4000" dirty="0" smtClean="0"/>
              <a:t>4</a:t>
            </a:r>
            <a:endParaRPr lang="en-US" sz="4000" dirty="0"/>
          </a:p>
          <a:p>
            <a:pPr algn="ctr"/>
            <a:r>
              <a:rPr lang="vi-VN" sz="4000" dirty="0" smtClean="0"/>
              <a:t>30  </a:t>
            </a:r>
            <a:r>
              <a:rPr lang="vi-VN" sz="4000" dirty="0"/>
              <a:t>:  6  =  </a:t>
            </a:r>
            <a:r>
              <a:rPr lang="vi-VN" sz="4000" dirty="0" smtClean="0"/>
              <a:t>5</a:t>
            </a:r>
            <a:endParaRPr lang="en-US" sz="4000" dirty="0"/>
          </a:p>
          <a:p>
            <a:pPr algn="ctr"/>
            <a:r>
              <a:rPr lang="vi-VN" sz="4000" dirty="0" smtClean="0"/>
              <a:t>36  </a:t>
            </a:r>
            <a:r>
              <a:rPr lang="vi-VN" sz="4000" dirty="0"/>
              <a:t>:  6  =  </a:t>
            </a:r>
            <a:r>
              <a:rPr lang="vi-VN" sz="4000" dirty="0" smtClean="0"/>
              <a:t>6</a:t>
            </a:r>
            <a:endParaRPr lang="en-US" sz="4000" dirty="0"/>
          </a:p>
          <a:p>
            <a:pPr algn="ctr"/>
            <a:r>
              <a:rPr lang="vi-VN" sz="4000" dirty="0" smtClean="0"/>
              <a:t>42  </a:t>
            </a:r>
            <a:r>
              <a:rPr lang="vi-VN" sz="4000" dirty="0"/>
              <a:t>:  6  =  </a:t>
            </a:r>
            <a:r>
              <a:rPr lang="vi-VN" sz="4000" dirty="0" smtClean="0"/>
              <a:t>7</a:t>
            </a:r>
            <a:endParaRPr lang="en-US" sz="4000" dirty="0"/>
          </a:p>
          <a:p>
            <a:pPr algn="ctr"/>
            <a:r>
              <a:rPr lang="vi-VN" sz="4000" dirty="0" smtClean="0"/>
              <a:t>48  </a:t>
            </a:r>
            <a:r>
              <a:rPr lang="vi-VN" sz="4000" dirty="0"/>
              <a:t>:  6  =  </a:t>
            </a:r>
            <a:r>
              <a:rPr lang="vi-VN" sz="4000" dirty="0" smtClean="0"/>
              <a:t>8</a:t>
            </a:r>
            <a:endParaRPr lang="en-US" sz="4000" dirty="0"/>
          </a:p>
          <a:p>
            <a:pPr algn="ctr"/>
            <a:r>
              <a:rPr lang="vi-VN" sz="4000" dirty="0" smtClean="0"/>
              <a:t>54  </a:t>
            </a:r>
            <a:r>
              <a:rPr lang="vi-VN" sz="4000" dirty="0"/>
              <a:t>:  6  =  </a:t>
            </a:r>
            <a:r>
              <a:rPr lang="vi-VN" sz="4000" dirty="0" smtClean="0"/>
              <a:t>9</a:t>
            </a:r>
            <a:endParaRPr lang="en-US" sz="4000" dirty="0"/>
          </a:p>
          <a:p>
            <a:pPr algn="ctr"/>
            <a:r>
              <a:rPr lang="vi-VN" sz="4000" dirty="0" smtClean="0"/>
              <a:t>  60  </a:t>
            </a:r>
            <a:r>
              <a:rPr lang="vi-VN" sz="4000" dirty="0"/>
              <a:t>:  6  =  </a:t>
            </a:r>
            <a:r>
              <a:rPr lang="vi-VN" sz="4000" dirty="0" smtClean="0"/>
              <a:t>10</a:t>
            </a:r>
            <a:endParaRPr lang="en-US" sz="4000" dirty="0"/>
          </a:p>
          <a:p>
            <a:pPr algn="ctr"/>
            <a:endParaRPr lang="en-US" sz="4400" dirty="0"/>
          </a:p>
        </p:txBody>
      </p:sp>
      <p:sp>
        <p:nvSpPr>
          <p:cNvPr id="14" name="Rectangle 13"/>
          <p:cNvSpPr/>
          <p:nvPr/>
        </p:nvSpPr>
        <p:spPr>
          <a:xfrm>
            <a:off x="2936" y="97971"/>
            <a:ext cx="6096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077913" algn="just"/>
            <a:r>
              <a:rPr lang="en-U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indent="1077913" algn="just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</a:t>
            </a:r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  1   = 6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2   = 12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3   = 18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4   = 24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5   = 30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6   = 36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7   = 42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8   = 48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 9   = 54</a:t>
            </a:r>
          </a:p>
          <a:p>
            <a:pPr algn="ctr"/>
            <a:r>
              <a:rPr lang="vi-V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  x  10  = 60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6744" y="0"/>
            <a:ext cx="32592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 nhân 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71180" y="-10964"/>
            <a:ext cx="30620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 </a:t>
            </a:r>
            <a:r>
              <a:rPr lang="vi-VN" sz="4000" b="1" dirty="0" smtClean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chia 6</a:t>
            </a:r>
            <a:endParaRPr lang="en-US" sz="4000" b="1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8935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9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78778" y="1606954"/>
            <a:ext cx="19078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Toán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4740" y="2478225"/>
            <a:ext cx="96359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Bảng nhân 6, bảng chia 6 (tiết 1)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761" y="735683"/>
            <a:ext cx="108799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Thứ Hai ngày 25 tháng 8 năm 2025</a:t>
            </a:r>
          </a:p>
        </p:txBody>
      </p:sp>
      <p:sp>
        <p:nvSpPr>
          <p:cNvPr id="8" name="Rectangle 7"/>
          <p:cNvSpPr/>
          <p:nvPr/>
        </p:nvSpPr>
        <p:spPr>
          <a:xfrm>
            <a:off x="752761" y="3349496"/>
            <a:ext cx="23182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 smtClean="0">
                <a:solidFill>
                  <a:srgbClr val="FFC000"/>
                </a:solidFill>
                <a:latin typeface="HP001 4H" panose="020B0603050302020204" pitchFamily="34" charset="0"/>
              </a:rPr>
              <a:t>S/ 28,29</a:t>
            </a:r>
            <a:endParaRPr lang="en-US" sz="4400" dirty="0">
              <a:solidFill>
                <a:srgbClr val="FFC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89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997C7B4C-B5DF-945F-DA58-EDE311F6B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45" y="2590682"/>
            <a:ext cx="8520270" cy="28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6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0" y="-188494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1"/>
          <p:cNvSpPr txBox="1"/>
          <p:nvPr/>
        </p:nvSpPr>
        <p:spPr>
          <a:xfrm>
            <a:off x="2252992" y="2908050"/>
            <a:ext cx="7686015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13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356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5860" y="1577232"/>
            <a:ext cx="19078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Toán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1821" y="2470155"/>
            <a:ext cx="96359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Bảng nhân 6, bảng chia 6 (tiết 1)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037" y="4162083"/>
            <a:ext cx="19127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Bài 1: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8740" y="4070593"/>
            <a:ext cx="1313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VTH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801710" y="746235"/>
            <a:ext cx="108799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Thứ Hai ngày 25 tháng 8 năm 2025</a:t>
            </a:r>
          </a:p>
        </p:txBody>
      </p:sp>
      <p:sp>
        <p:nvSpPr>
          <p:cNvPr id="8" name="Rectangle 7"/>
          <p:cNvSpPr/>
          <p:nvPr/>
        </p:nvSpPr>
        <p:spPr>
          <a:xfrm>
            <a:off x="801710" y="3373651"/>
            <a:ext cx="23182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 smtClean="0">
                <a:solidFill>
                  <a:srgbClr val="FFC000"/>
                </a:solidFill>
                <a:latin typeface="HP001 4H" panose="020B0603050302020204" pitchFamily="34" charset="0"/>
              </a:rPr>
              <a:t>S/ 28,29</a:t>
            </a:r>
            <a:endParaRPr lang="en-US" sz="4400" dirty="0">
              <a:solidFill>
                <a:srgbClr val="FFC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1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9860" y="1873551"/>
            <a:ext cx="1899880" cy="3296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x 1 </a:t>
            </a:r>
          </a:p>
          <a:p>
            <a:pPr algn="ctr">
              <a:lnSpc>
                <a:spcPct val="150000"/>
              </a:lnSpc>
            </a:pPr>
            <a:r>
              <a:rPr lang="vi-VN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x 4</a:t>
            </a:r>
          </a:p>
          <a:p>
            <a:pPr algn="ctr">
              <a:lnSpc>
                <a:spcPct val="150000"/>
              </a:lnSpc>
            </a:pP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x 6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64987" y="1873551"/>
            <a:ext cx="1762022" cy="3296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: 6</a:t>
            </a:r>
          </a:p>
          <a:p>
            <a:pPr algn="ctr">
              <a:lnSpc>
                <a:spcPct val="150000"/>
              </a:lnSpc>
            </a:pPr>
            <a:r>
              <a:rPr lang="vi-VN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 : 6</a:t>
            </a:r>
          </a:p>
          <a:p>
            <a:pPr algn="ctr">
              <a:lnSpc>
                <a:spcPct val="150000"/>
              </a:lnSpc>
            </a:pP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 : 6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33054" y="1873551"/>
            <a:ext cx="1762022" cy="3296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x 5</a:t>
            </a:r>
          </a:p>
          <a:p>
            <a:pPr algn="ctr">
              <a:lnSpc>
                <a:spcPct val="150000"/>
              </a:lnSpc>
            </a:pP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: 6</a:t>
            </a:r>
          </a:p>
          <a:p>
            <a:pPr algn="ctr">
              <a:lnSpc>
                <a:spcPct val="150000"/>
              </a:lnSpc>
            </a:pPr>
            <a:r>
              <a:rPr lang="vi-VN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 : 5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8619" y="240675"/>
            <a:ext cx="36439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 nhẩm.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239486" y="240765"/>
            <a:ext cx="755120" cy="82230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260" y="2189237"/>
            <a:ext cx="7328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9540" y="2206543"/>
            <a:ext cx="7665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34626" y="2175840"/>
            <a:ext cx="7328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vi-VN" sz="4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6555" y="4340089"/>
            <a:ext cx="14013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36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5900" y="3242584"/>
            <a:ext cx="14013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24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40351" y="2141297"/>
            <a:ext cx="101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8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99074" y="4227198"/>
            <a:ext cx="101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vi-VN" sz="4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99073" y="3189005"/>
            <a:ext cx="101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vi-VN" sz="4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15009" y="2150812"/>
            <a:ext cx="101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vi-VN" sz="4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478240" y="3218696"/>
            <a:ext cx="101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vi-VN" sz="4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78240" y="2130625"/>
            <a:ext cx="13580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</a:t>
            </a:r>
            <a:r>
              <a:rPr lang="vi-VN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  <a:endParaRPr lang="vi-VN" sz="4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78240" y="4296094"/>
            <a:ext cx="10150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vi-VN" sz="4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vi-VN" sz="48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7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5856" y="1612454"/>
            <a:ext cx="19078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Toán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1819" y="2477478"/>
            <a:ext cx="96359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Bảng nhân 6, bảng chia 6 (tiết 1)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6303" y="4112838"/>
            <a:ext cx="35637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Bài 1: </a:t>
            </a:r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VTH 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974" y="4989023"/>
            <a:ext cx="1986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Bài </a:t>
            </a:r>
            <a:r>
              <a:rPr lang="vi-VN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2:</a:t>
            </a:r>
            <a:endParaRPr lang="en-US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9415" y="4956325"/>
            <a:ext cx="1664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VTH</a:t>
            </a:r>
            <a:r>
              <a:rPr lang="vi-VN" sz="48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 </a:t>
            </a:r>
            <a:endParaRPr lang="en-US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6303" y="3320965"/>
            <a:ext cx="2515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 smtClean="0">
                <a:solidFill>
                  <a:srgbClr val="FFC000"/>
                </a:solidFill>
                <a:latin typeface="HP001 4H" panose="020B0603050302020204" pitchFamily="34" charset="0"/>
              </a:rPr>
              <a:t>S/ 28,29</a:t>
            </a:r>
            <a:endParaRPr lang="en-US" sz="4800" dirty="0">
              <a:solidFill>
                <a:srgbClr val="FFC000"/>
              </a:solidFill>
              <a:latin typeface="HP001 4H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8750" y="747431"/>
            <a:ext cx="11376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chemeClr val="bg1"/>
                </a:solidFill>
                <a:latin typeface="HP001 4H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 Hai ngày 25 tháng 8 năm 2025 </a:t>
            </a:r>
            <a:r>
              <a:rPr lang="en-US" sz="4800" b="1" dirty="0" smtClean="0">
                <a:solidFill>
                  <a:schemeClr val="bg1"/>
                </a:solidFill>
                <a:latin typeface="HP001 4H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chemeClr val="bg1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61" y="634405"/>
            <a:ext cx="3648581" cy="1343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14518" r="12267" b="8288"/>
          <a:stretch/>
        </p:blipFill>
        <p:spPr>
          <a:xfrm>
            <a:off x="776461" y="1905900"/>
            <a:ext cx="3425425" cy="14094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0527" r="2212"/>
          <a:stretch/>
        </p:blipFill>
        <p:spPr>
          <a:xfrm>
            <a:off x="756217" y="3190188"/>
            <a:ext cx="3654721" cy="1265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0527" r="2212"/>
          <a:stretch/>
        </p:blipFill>
        <p:spPr>
          <a:xfrm>
            <a:off x="776461" y="5812971"/>
            <a:ext cx="3634477" cy="11345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t="14518" r="12267" b="8288"/>
          <a:stretch/>
        </p:blipFill>
        <p:spPr>
          <a:xfrm>
            <a:off x="767711" y="4397238"/>
            <a:ext cx="3425425" cy="14094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31899" r="19539" b="15902"/>
          <a:stretch/>
        </p:blipFill>
        <p:spPr>
          <a:xfrm>
            <a:off x="8425543" y="634405"/>
            <a:ext cx="2941440" cy="1020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31899" r="19539" b="15902"/>
          <a:stretch/>
        </p:blipFill>
        <p:spPr>
          <a:xfrm>
            <a:off x="8425543" y="1917355"/>
            <a:ext cx="2941440" cy="9794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31899" r="19539" b="15902"/>
          <a:stretch/>
        </p:blipFill>
        <p:spPr>
          <a:xfrm>
            <a:off x="8425543" y="3159088"/>
            <a:ext cx="2941440" cy="10284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31899" r="19539" b="15902"/>
          <a:stretch/>
        </p:blipFill>
        <p:spPr>
          <a:xfrm>
            <a:off x="8425543" y="4449822"/>
            <a:ext cx="2941440" cy="10811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31899" r="19539" b="15902"/>
          <a:stretch/>
        </p:blipFill>
        <p:spPr>
          <a:xfrm>
            <a:off x="8425543" y="5793287"/>
            <a:ext cx="2941440" cy="93948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0558" y="693329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x 1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3384" y="1991586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</a:t>
            </a:r>
            <a:r>
              <a:rPr lang="vi-VN" sz="5400" b="1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 3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5142" y="3147580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7735" y="4449822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 </a:t>
            </a:r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0559" y="5740450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x 5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2831" y="729245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vi-VN" sz="5400" b="1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9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92830" y="1977617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2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80006" y="3257820"/>
            <a:ext cx="1954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r>
              <a:rPr lang="vi-VN" sz="5400" b="1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5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vi-VN" sz="5400" b="1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792830" y="4574919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vi-VN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x 6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800845" y="5847531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: 3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45142" y="11542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25372" y="33867"/>
            <a:ext cx="735186" cy="73574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892">
            <a:off x="87332" y="-1608732"/>
            <a:ext cx="11199493" cy="843327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728439" y="1539668"/>
            <a:ext cx="81150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Nông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trại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Vui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vẻ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2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228" y="6308077"/>
            <a:ext cx="106135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smtClean="0">
                <a:hlinkClick r:id="rId2"/>
              </a:rPr>
              <a:t>wordwall.net/vi/resource/96007944/v%c3%b2ng-quay-may-m%e1%ba%afn</a:t>
            </a:r>
            <a:endParaRPr lang="vi-VN" sz="24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225" r="507"/>
          <a:stretch/>
        </p:blipFill>
        <p:spPr>
          <a:xfrm>
            <a:off x="0" y="576943"/>
            <a:ext cx="12094029" cy="5638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9814" y="115278"/>
            <a:ext cx="87303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VÒNG QUAY MAY MẮN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384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0" y="0"/>
            <a:ext cx="12041280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6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337457" y="357864"/>
            <a:ext cx="11571513" cy="204573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-161353" y="663743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 1:   </a:t>
            </a:r>
            <a:r>
              <a:rPr lang="vi-VN" sz="8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5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vi-VN" sz="80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..?...=</a:t>
            </a:r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30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6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724" y="1399632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4acb3b93-7a63-4263-a255-e0a5ca1ca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1847" y="357865"/>
            <a:ext cx="2198914" cy="20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337457" y="149099"/>
            <a:ext cx="11593285" cy="23367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0" y="532801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  </a:t>
            </a:r>
            <a:r>
              <a:rPr lang="vi-VN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8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8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88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8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8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4acb3b93-7a63-4263-a255-e0a5ca1ca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77066" y="315686"/>
            <a:ext cx="2198914" cy="20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261258" y="140522"/>
            <a:ext cx="11625942" cy="22132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-43542" y="455227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3:  </a:t>
            </a:r>
            <a:r>
              <a:rPr lang="vi-VN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88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8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.?.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117793" y="32409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8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8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117793" y="464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88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8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8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01" y="336093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12" y="47520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12" y="33294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43" y="47925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2037" y="1979748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4acb3b93-7a63-4263-a255-e0a5ca1ca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32990" y="234057"/>
            <a:ext cx="2198914" cy="20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83345" y="294523"/>
            <a:ext cx="10176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4800" b="1" i="0" u="none" strike="noStrike" kern="1200" cap="none" spc="0" normalizeH="0" baseline="0" noProof="0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4800" b="1" dirty="0">
                <a:solidFill>
                  <a:srgbClr val="FF0000"/>
                </a:solidFill>
              </a:rPr>
              <a:t>Mỗi hộp bút chì có </a:t>
            </a:r>
            <a:r>
              <a:rPr lang="vi-VN" sz="4800" b="1" dirty="0" smtClean="0">
                <a:solidFill>
                  <a:srgbClr val="FF0000"/>
                </a:solidFill>
              </a:rPr>
              <a:t>2 </a:t>
            </a:r>
            <a:r>
              <a:rPr lang="vi-VN" sz="4800" b="1" dirty="0">
                <a:solidFill>
                  <a:srgbClr val="FF0000"/>
                </a:solidFill>
              </a:rPr>
              <a:t>cái</a:t>
            </a:r>
            <a:r>
              <a:rPr lang="vi-VN" sz="4800" b="1" dirty="0" smtClean="0">
                <a:solidFill>
                  <a:srgbClr val="FF0000"/>
                </a:solidFill>
              </a:rPr>
              <a:t>. </a:t>
            </a:r>
            <a:r>
              <a:rPr lang="vi-VN" sz="4800" b="1" dirty="0">
                <a:solidFill>
                  <a:srgbClr val="FF0000"/>
                </a:solidFill>
              </a:rPr>
              <a:t>Hỏi có 6</a:t>
            </a:r>
            <a:r>
              <a:rPr lang="vi-VN" sz="4800" b="1" dirty="0" smtClean="0">
                <a:solidFill>
                  <a:srgbClr val="FF0000"/>
                </a:solidFill>
              </a:rPr>
              <a:t> </a:t>
            </a:r>
            <a:r>
              <a:rPr lang="vi-VN" sz="4800" b="1" dirty="0">
                <a:solidFill>
                  <a:srgbClr val="FF0000"/>
                </a:solidFill>
              </a:rPr>
              <a:t>hộp như thế </a:t>
            </a:r>
            <a:r>
              <a:rPr lang="vi-VN" sz="4800" b="1" dirty="0" smtClean="0">
                <a:solidFill>
                  <a:srgbClr val="FF0000"/>
                </a:solidFill>
              </a:rPr>
              <a:t>có bao </a:t>
            </a:r>
            <a:r>
              <a:rPr lang="vi-VN" sz="4800" b="1" dirty="0">
                <a:solidFill>
                  <a:srgbClr val="FF0000"/>
                </a:solidFill>
              </a:rPr>
              <a:t>nhiêu cái </a:t>
            </a:r>
            <a:r>
              <a:rPr lang="vi-VN" sz="4800" b="1" dirty="0" smtClean="0">
                <a:solidFill>
                  <a:srgbClr val="FF0000"/>
                </a:solidFill>
              </a:rPr>
              <a:t>bút chì? </a:t>
            </a:r>
            <a:endParaRPr kumimoji="0" lang="en-US" sz="4800" b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75100" y="30697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8000" b="1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80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44823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80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8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854" y="32805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854" y="463659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14088" y="2570825"/>
            <a:ext cx="2613468" cy="26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4acb3b93-7a63-4263-a255-e0a5ca1ca1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77027" y="1735911"/>
            <a:ext cx="1281272" cy="1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19876" y="764346"/>
            <a:ext cx="129841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dirty="0" smtClean="0">
                <a:ln w="0"/>
                <a:solidFill>
                  <a:schemeClr val="bg1"/>
                </a:solidFill>
                <a:latin typeface="HP001 4H" panose="020B0603050302020204" pitchFamily="34" charset="0"/>
              </a:rPr>
              <a:t>Thứ Hai ngày 25 tháng 8 năm 2025</a:t>
            </a:r>
          </a:p>
        </p:txBody>
      </p:sp>
      <p:sp>
        <p:nvSpPr>
          <p:cNvPr id="3" name="Rectangle 2"/>
          <p:cNvSpPr/>
          <p:nvPr/>
        </p:nvSpPr>
        <p:spPr>
          <a:xfrm>
            <a:off x="5006827" y="1418782"/>
            <a:ext cx="18517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Toán</a:t>
            </a:r>
            <a:r>
              <a:rPr lang="vi-VN" sz="6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4735" y="2434445"/>
            <a:ext cx="96359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H" panose="020B0603050302020204" pitchFamily="34" charset="0"/>
              </a:rPr>
              <a:t>Bảng nhân 6, bảng chia 6 (tiết 1)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65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774</Words>
  <Application>Microsoft Office PowerPoint</Application>
  <PresentationFormat>Widescreen</PresentationFormat>
  <Paragraphs>175</Paragraphs>
  <Slides>31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等线</vt:lpstr>
      <vt:lpstr>等线 Light</vt:lpstr>
      <vt:lpstr>Faustina</vt:lpstr>
      <vt:lpstr>Faustina Bold</vt:lpstr>
      <vt:lpstr>HP001 4H</vt:lpstr>
      <vt:lpstr>Muli Bold</vt:lpstr>
      <vt:lpstr>Arial</vt:lpstr>
      <vt:lpstr>Arial-Rounded</vt:lpstr>
      <vt:lpstr>Calibri</vt:lpstr>
      <vt:lpstr>Calibri Light</vt:lpstr>
      <vt:lpstr>Times New Roman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ismail - [2010]</cp:lastModifiedBy>
  <cp:revision>139</cp:revision>
  <dcterms:created xsi:type="dcterms:W3CDTF">2022-05-08T07:29:07Z</dcterms:created>
  <dcterms:modified xsi:type="dcterms:W3CDTF">2026-04-20T11:32:22Z</dcterms:modified>
</cp:coreProperties>
</file>