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4" r:id="rId4"/>
    <p:sldId id="259" r:id="rId5"/>
    <p:sldId id="271" r:id="rId6"/>
    <p:sldId id="275" r:id="rId7"/>
    <p:sldId id="260" r:id="rId8"/>
    <p:sldId id="273" r:id="rId9"/>
  </p:sldIdLst>
  <p:sldSz cx="18288000" cy="10287000"/>
  <p:notesSz cx="6858000" cy="9144000"/>
  <p:embeddedFontLst>
    <p:embeddedFont>
      <p:font typeface="Noto Sans Bold" panose="020B0604020202020204" charset="0"/>
      <p:regular r:id="rId11"/>
      <p:bold r:id="rId12"/>
    </p:embeddedFont>
    <p:embeddedFont>
      <p:font typeface="Arial Bold" panose="020B0704020202020204" pitchFamily="34" charset="0"/>
      <p:bold r:id="rId13"/>
    </p:embeddedFont>
    <p:embeddedFont>
      <p:font typeface="Arimo" panose="020B0604020202020204" charset="0"/>
      <p:regular r:id="rId14"/>
    </p:embeddedFont>
    <p:embeddedFont>
      <p:font typeface="Times New Roman Bold" panose="02020803070505020304" pitchFamily="18" charset="0"/>
      <p:bold r:id="rId15"/>
    </p:embeddedFont>
    <p:embeddedFont>
      <p:font typeface="Boston Angel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04291-02D7-48AD-8470-54403B4335E8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F029-17B7-4596-BCF8-F82D0C9B2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4F029-17B7-4596-BCF8-F82D0C9B29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3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7.sv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361" y="484714"/>
            <a:ext cx="17174901" cy="9392602"/>
            <a:chOff x="0" y="0"/>
            <a:chExt cx="4663434" cy="251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63434" cy="2513853"/>
            </a:xfrm>
            <a:custGeom>
              <a:avLst/>
              <a:gdLst/>
              <a:ahLst/>
              <a:cxnLst/>
              <a:rect l="l" t="t" r="r" b="b"/>
              <a:pathLst>
                <a:path w="4663434" h="2513853">
                  <a:moveTo>
                    <a:pt x="43724" y="0"/>
                  </a:moveTo>
                  <a:lnTo>
                    <a:pt x="4619710" y="0"/>
                  </a:lnTo>
                  <a:cubicBezTo>
                    <a:pt x="4631306" y="0"/>
                    <a:pt x="4642428" y="4607"/>
                    <a:pt x="4650628" y="12806"/>
                  </a:cubicBezTo>
                  <a:cubicBezTo>
                    <a:pt x="4658827" y="21006"/>
                    <a:pt x="4663434" y="32127"/>
                    <a:pt x="4663434" y="43724"/>
                  </a:cubicBezTo>
                  <a:lnTo>
                    <a:pt x="4663434" y="2470129"/>
                  </a:lnTo>
                  <a:cubicBezTo>
                    <a:pt x="4663434" y="2494277"/>
                    <a:pt x="4643858" y="2513853"/>
                    <a:pt x="4619710" y="2513853"/>
                  </a:cubicBezTo>
                  <a:lnTo>
                    <a:pt x="43724" y="2513853"/>
                  </a:lnTo>
                  <a:cubicBezTo>
                    <a:pt x="19576" y="2513853"/>
                    <a:pt x="0" y="2494277"/>
                    <a:pt x="0" y="2470129"/>
                  </a:cubicBezTo>
                  <a:lnTo>
                    <a:pt x="0" y="43724"/>
                  </a:lnTo>
                  <a:cubicBezTo>
                    <a:pt x="0" y="19576"/>
                    <a:pt x="19576" y="0"/>
                    <a:pt x="437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63434" cy="2551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872387" y="7271724"/>
            <a:ext cx="1906252" cy="2281318"/>
          </a:xfrm>
          <a:custGeom>
            <a:avLst/>
            <a:gdLst/>
            <a:ahLst/>
            <a:cxnLst/>
            <a:rect l="l" t="t" r="r" b="b"/>
            <a:pathLst>
              <a:path w="1906252" h="2281318">
                <a:moveTo>
                  <a:pt x="0" y="0"/>
                </a:moveTo>
                <a:lnTo>
                  <a:pt x="1906251" y="0"/>
                </a:lnTo>
                <a:lnTo>
                  <a:pt x="1906251" y="2281318"/>
                </a:lnTo>
                <a:lnTo>
                  <a:pt x="0" y="228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85" r="-14785"/>
            </a:stretch>
          </a:blipFill>
        </p:spPr>
      </p:sp>
      <p:sp>
        <p:nvSpPr>
          <p:cNvPr id="6" name="Freeform 6"/>
          <p:cNvSpPr/>
          <p:nvPr/>
        </p:nvSpPr>
        <p:spPr>
          <a:xfrm rot="1935523">
            <a:off x="15518625" y="8732696"/>
            <a:ext cx="707523" cy="699805"/>
          </a:xfrm>
          <a:custGeom>
            <a:avLst/>
            <a:gdLst/>
            <a:ahLst/>
            <a:cxnLst/>
            <a:rect l="l" t="t" r="r" b="b"/>
            <a:pathLst>
              <a:path w="707523" h="699805">
                <a:moveTo>
                  <a:pt x="0" y="0"/>
                </a:moveTo>
                <a:lnTo>
                  <a:pt x="707523" y="0"/>
                </a:lnTo>
                <a:lnTo>
                  <a:pt x="707523" y="699805"/>
                </a:lnTo>
                <a:lnTo>
                  <a:pt x="0" y="69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420670" y="3018767"/>
            <a:ext cx="12921302" cy="7268233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90" r="-39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369391" y="7127660"/>
            <a:ext cx="8864596" cy="1631935"/>
            <a:chOff x="0" y="0"/>
            <a:chExt cx="11819462" cy="2175913"/>
          </a:xfrm>
        </p:grpSpPr>
        <p:sp>
          <p:nvSpPr>
            <p:cNvPr id="10" name="Freeform 10"/>
            <p:cNvSpPr/>
            <p:nvPr/>
          </p:nvSpPr>
          <p:spPr>
            <a:xfrm>
              <a:off x="571551" y="0"/>
              <a:ext cx="11175993" cy="2175913"/>
            </a:xfrm>
            <a:custGeom>
              <a:avLst/>
              <a:gdLst/>
              <a:ahLst/>
              <a:cxnLst/>
              <a:rect l="l" t="t" r="r" b="b"/>
              <a:pathLst>
                <a:path w="11175993" h="2175913">
                  <a:moveTo>
                    <a:pt x="0" y="0"/>
                  </a:moveTo>
                  <a:lnTo>
                    <a:pt x="11175993" y="0"/>
                  </a:lnTo>
                  <a:lnTo>
                    <a:pt x="11175993" y="2175913"/>
                  </a:lnTo>
                  <a:lnTo>
                    <a:pt x="0" y="2175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273" b="-2274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112943"/>
              <a:ext cx="9777903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66"/>
                </a:lnSpc>
              </a:pPr>
              <a:r>
                <a:rPr lang="en-US" sz="3800" b="1" spc="-197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Giáo</a:t>
              </a:r>
              <a:r>
                <a:rPr lang="en-US" sz="3800" b="1" spc="-197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spc="-197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viên</a:t>
              </a:r>
              <a:r>
                <a:rPr lang="en-US" sz="3800" b="1" spc="-197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: </a:t>
              </a:r>
              <a:r>
                <a:rPr lang="en-US" sz="3800" b="1" spc="-197" dirty="0" err="1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Lương</a:t>
              </a:r>
              <a:r>
                <a:rPr lang="en-US" sz="3800" b="1" spc="-197" dirty="0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spc="-197" dirty="0" err="1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Thị</a:t>
              </a:r>
              <a:r>
                <a:rPr lang="en-US" sz="3800" b="1" spc="-197" dirty="0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spc="-197" dirty="0" err="1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Sen</a:t>
              </a:r>
              <a:endParaRPr lang="en-US" sz="3800" b="1" spc="-197" dirty="0">
                <a:solidFill>
                  <a:srgbClr val="004AAD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85232" y="1100265"/>
              <a:ext cx="11434230" cy="906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b="1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Đơn</a:t>
              </a:r>
              <a:r>
                <a:rPr lang="en-US" sz="3800" b="1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vị</a:t>
              </a:r>
              <a:r>
                <a:rPr lang="en-US" sz="3800" b="1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: Trường </a:t>
              </a:r>
              <a:r>
                <a:rPr lang="en-US" sz="3800" b="1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Tiểu</a:t>
              </a:r>
              <a:r>
                <a:rPr lang="en-US" sz="3800" b="1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học</a:t>
              </a:r>
              <a:r>
                <a:rPr lang="en-US" sz="3800" b="1" dirty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lang="en-US" sz="3800" b="1" dirty="0" smtClean="0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Nam </a:t>
              </a:r>
              <a:r>
                <a:rPr lang="en-US" sz="3800" b="1" dirty="0" err="1">
                  <a:solidFill>
                    <a:srgbClr val="004AAD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Hưng</a:t>
              </a:r>
              <a:endParaRPr lang="en-US" sz="3800" b="1" dirty="0">
                <a:solidFill>
                  <a:srgbClr val="004AAD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905000" y="818624"/>
            <a:ext cx="3510117" cy="1686598"/>
          </a:xfrm>
          <a:custGeom>
            <a:avLst/>
            <a:gdLst/>
            <a:ahLst/>
            <a:cxnLst/>
            <a:rect l="l" t="t" r="r" b="b"/>
            <a:pathLst>
              <a:path w="2601032" h="1381798">
                <a:moveTo>
                  <a:pt x="0" y="0"/>
                </a:moveTo>
                <a:lnTo>
                  <a:pt x="2601032" y="0"/>
                </a:lnTo>
                <a:lnTo>
                  <a:pt x="2601032" y="1381798"/>
                </a:lnTo>
                <a:lnTo>
                  <a:pt x="0" y="1381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98466" y="8759594"/>
            <a:ext cx="1373981" cy="165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16919" y="8715925"/>
            <a:ext cx="1373981" cy="16532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861849" y="8752688"/>
            <a:ext cx="1373981" cy="16532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700290" y="8715925"/>
            <a:ext cx="1373981" cy="16532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11064" y="8759595"/>
            <a:ext cx="1373981" cy="16532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3360025" y="8780155"/>
            <a:ext cx="1373981" cy="16532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75905" y="8673866"/>
            <a:ext cx="1373981" cy="165320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03738" y="2981637"/>
            <a:ext cx="16916257" cy="4281534"/>
            <a:chOff x="204713" y="-844993"/>
            <a:chExt cx="22555009" cy="5708708"/>
          </a:xfrm>
        </p:grpSpPr>
        <p:sp>
          <p:nvSpPr>
            <p:cNvPr id="23" name="TextBox 23"/>
            <p:cNvSpPr txBox="1"/>
            <p:nvPr/>
          </p:nvSpPr>
          <p:spPr>
            <a:xfrm>
              <a:off x="204713" y="-844993"/>
              <a:ext cx="22555009" cy="5104305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8324"/>
                </a:lnSpc>
              </a:pPr>
              <a:r>
                <a:rPr lang="en-US" sz="5106" b="1" dirty="0">
                  <a:solidFill>
                    <a:srgbClr val="FF3131"/>
                  </a:solidFill>
                  <a:latin typeface="Arial" panose="020B0604020202020204" pitchFamily="34" charset="0"/>
                  <a:ea typeface="Roca One Heavy"/>
                  <a:cs typeface="Arial" panose="020B0604020202020204" pitchFamily="34" charset="0"/>
                  <a:sym typeface="Roca One Heavy"/>
                </a:rPr>
                <a:t>NHIỆT LIỆT CHÀO MỪNG CÁC THẦY CÔ GIÁO VỀ DỰ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996098" y="557994"/>
              <a:ext cx="19465401" cy="4305721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7149"/>
                </a:lnSpc>
              </a:pPr>
              <a:endParaRPr lang="en-US" sz="5106" b="1" dirty="0">
                <a:solidFill>
                  <a:srgbClr val="FF3131"/>
                </a:solidFill>
                <a:latin typeface="Arial" panose="020B0604020202020204" pitchFamily="34" charset="0"/>
                <a:ea typeface="Roca One Heavy"/>
                <a:cs typeface="Arial" panose="020B0604020202020204" pitchFamily="34" charset="0"/>
                <a:sym typeface="Roca One Heavy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947619" y="6785337"/>
            <a:ext cx="1364225" cy="972774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538817" y="5976698"/>
            <a:ext cx="9933261" cy="819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5021" b="1" dirty="0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Môn: </a:t>
            </a:r>
            <a:r>
              <a:rPr lang="en-US" sz="5021" b="1" dirty="0" err="1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Hoạt</a:t>
            </a:r>
            <a:r>
              <a:rPr lang="en-US" sz="5021" b="1" dirty="0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 </a:t>
            </a:r>
            <a:r>
              <a:rPr lang="en-US" sz="5021" b="1" dirty="0" err="1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động</a:t>
            </a:r>
            <a:r>
              <a:rPr lang="en-US" sz="5021" b="1" dirty="0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 </a:t>
            </a:r>
            <a:r>
              <a:rPr lang="en-US" sz="5021" b="1" dirty="0" err="1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trải</a:t>
            </a:r>
            <a:r>
              <a:rPr lang="en-US" sz="5021" b="1" dirty="0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 </a:t>
            </a:r>
            <a:r>
              <a:rPr lang="en-US" sz="5021" b="1" dirty="0" err="1">
                <a:solidFill>
                  <a:srgbClr val="059E55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nghiệm</a:t>
            </a:r>
            <a:endParaRPr lang="en-US" sz="5021" b="1" dirty="0">
              <a:solidFill>
                <a:srgbClr val="059E55"/>
              </a:solidFill>
              <a:latin typeface="Arial" panose="020B0604020202020204" pitchFamily="34" charset="0"/>
              <a:ea typeface="Noto Sans Bold"/>
              <a:cs typeface="Arial" panose="020B0604020202020204" pitchFamily="34" charset="0"/>
              <a:sym typeface="Noto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04863" y="4843019"/>
            <a:ext cx="6328614" cy="78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4817" b="1" dirty="0">
                <a:solidFill>
                  <a:srgbClr val="F49B13"/>
                </a:solidFill>
                <a:latin typeface="Arial" panose="020B0604020202020204" pitchFamily="34" charset="0"/>
                <a:ea typeface="Noto Sans Bold"/>
                <a:cs typeface="Arial" panose="020B0604020202020204" pitchFamily="34" charset="0"/>
                <a:sym typeface="Noto Sans Bold"/>
              </a:rPr>
              <a:t>NĂM HỌC: 2025-2026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E912AFEA-E40B-4B67-5B75-B3A63A6D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D87FBC6A-8912-8573-6C9D-70B170AC558D}"/>
              </a:ext>
            </a:extLst>
          </p:cNvPr>
          <p:cNvSpPr/>
          <p:nvPr/>
        </p:nvSpPr>
        <p:spPr>
          <a:xfrm flipH="1">
            <a:off x="14455650" y="825200"/>
            <a:ext cx="1698749" cy="1545535"/>
          </a:xfrm>
          <a:custGeom>
            <a:avLst/>
            <a:gdLst/>
            <a:ahLst/>
            <a:cxnLst/>
            <a:rect l="l" t="t" r="r" b="b"/>
            <a:pathLst>
              <a:path w="1416736" h="1342035">
                <a:moveTo>
                  <a:pt x="1416736" y="0"/>
                </a:moveTo>
                <a:lnTo>
                  <a:pt x="0" y="0"/>
                </a:lnTo>
                <a:lnTo>
                  <a:pt x="0" y="1342035"/>
                </a:lnTo>
                <a:lnTo>
                  <a:pt x="1416736" y="1342035"/>
                </a:lnTo>
                <a:lnTo>
                  <a:pt x="141673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CC82BCEC-D66A-6016-BCBC-E3E019069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914713" y="8633799"/>
            <a:ext cx="1373981" cy="16532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5684E-C56F-3E28-0FC3-F99C5175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B6BF9C2-F584-F156-4E3E-0997CB7EA81B}"/>
              </a:ext>
            </a:extLst>
          </p:cNvPr>
          <p:cNvGrpSpPr/>
          <p:nvPr/>
        </p:nvGrpSpPr>
        <p:grpSpPr>
          <a:xfrm>
            <a:off x="265044" y="268237"/>
            <a:ext cx="17757911" cy="9750526"/>
            <a:chOff x="0" y="0"/>
            <a:chExt cx="4676981" cy="2568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5B7C7E4-7166-42D5-3CD9-5D806E62F2DB}"/>
                </a:ext>
              </a:extLst>
            </p:cNvPr>
            <p:cNvSpPr/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B77BA71-1A70-6FA1-F777-42B45AFFCDCC}"/>
                </a:ext>
              </a:extLst>
            </p:cNvPr>
            <p:cNvSpPr txBox="1"/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AA65AD3-B255-DD2B-CD2F-524317BBF213}"/>
              </a:ext>
            </a:extLst>
          </p:cNvPr>
          <p:cNvSpPr/>
          <p:nvPr/>
        </p:nvSpPr>
        <p:spPr>
          <a:xfrm>
            <a:off x="16026784" y="7780774"/>
            <a:ext cx="1751854" cy="2096542"/>
          </a:xfrm>
          <a:custGeom>
            <a:avLst/>
            <a:gdLst/>
            <a:ahLst/>
            <a:cxnLst/>
            <a:rect l="l" t="t" r="r" b="b"/>
            <a:pathLst>
              <a:path w="1751854" h="2096542">
                <a:moveTo>
                  <a:pt x="0" y="0"/>
                </a:moveTo>
                <a:lnTo>
                  <a:pt x="1751854" y="0"/>
                </a:lnTo>
                <a:lnTo>
                  <a:pt x="1751854" y="2096542"/>
                </a:lnTo>
                <a:lnTo>
                  <a:pt x="0" y="2096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85" r="-14785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2F31250-3DC9-DB98-7484-64625B211FA1}"/>
              </a:ext>
            </a:extLst>
          </p:cNvPr>
          <p:cNvSpPr/>
          <p:nvPr/>
        </p:nvSpPr>
        <p:spPr>
          <a:xfrm rot="498616">
            <a:off x="15451828" y="9130055"/>
            <a:ext cx="707523" cy="699805"/>
          </a:xfrm>
          <a:custGeom>
            <a:avLst/>
            <a:gdLst/>
            <a:ahLst/>
            <a:cxnLst/>
            <a:rect l="l" t="t" r="r" b="b"/>
            <a:pathLst>
              <a:path w="707523" h="699805">
                <a:moveTo>
                  <a:pt x="0" y="0"/>
                </a:moveTo>
                <a:lnTo>
                  <a:pt x="707523" y="0"/>
                </a:lnTo>
                <a:lnTo>
                  <a:pt x="707523" y="699805"/>
                </a:lnTo>
                <a:lnTo>
                  <a:pt x="0" y="69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6E94DC-CD40-C362-1AC4-76990D96F6A9}"/>
              </a:ext>
            </a:extLst>
          </p:cNvPr>
          <p:cNvSpPr txBox="1"/>
          <p:nvPr/>
        </p:nvSpPr>
        <p:spPr>
          <a:xfrm>
            <a:off x="838200" y="2722132"/>
            <a:ext cx="5602263" cy="65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I. Sinh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cuối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tuần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2065899-12BA-F236-E9E1-503937B056B8}"/>
              </a:ext>
            </a:extLst>
          </p:cNvPr>
          <p:cNvSpPr txBox="1"/>
          <p:nvPr/>
        </p:nvSpPr>
        <p:spPr>
          <a:xfrm>
            <a:off x="490728" y="1655296"/>
            <a:ext cx="17757911" cy="98951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C77C1E29-1C95-0EC0-47CD-026B8EF7E5A9}"/>
              </a:ext>
            </a:extLst>
          </p:cNvPr>
          <p:cNvSpPr txBox="1"/>
          <p:nvPr/>
        </p:nvSpPr>
        <p:spPr>
          <a:xfrm>
            <a:off x="4680358" y="3246744"/>
            <a:ext cx="9220498" cy="7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900" b="1" dirty="0">
                <a:solidFill>
                  <a:srgbClr val="00B05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KẾ HOẠCH TUẦN 31 - LỚP </a:t>
            </a:r>
            <a:r>
              <a:rPr lang="vi-VN" sz="39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3A</a:t>
            </a:r>
            <a:endParaRPr lang="en-US" sz="3900" b="1" dirty="0">
              <a:solidFill>
                <a:srgbClr val="00B05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5EF5FCB-C674-A290-7F87-B42143F03820}"/>
              </a:ext>
            </a:extLst>
          </p:cNvPr>
          <p:cNvSpPr txBox="1"/>
          <p:nvPr/>
        </p:nvSpPr>
        <p:spPr>
          <a:xfrm>
            <a:off x="1431113" y="3856877"/>
            <a:ext cx="14105353" cy="7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1.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Đi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đúng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giờ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mặc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đúng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đồng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phục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0F5B8E0-DA2F-BF96-EE0A-8CDF415AF321}"/>
              </a:ext>
            </a:extLst>
          </p:cNvPr>
          <p:cNvSpPr txBox="1"/>
          <p:nvPr/>
        </p:nvSpPr>
        <p:spPr>
          <a:xfrm>
            <a:off x="1387088" y="4900493"/>
            <a:ext cx="14696018" cy="7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2.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Vệ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sinh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cá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nhân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vệ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sinh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lớp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sạch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sẽ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E66D43D-B1D8-BD9B-2752-BF2C484210EC}"/>
              </a:ext>
            </a:extLst>
          </p:cNvPr>
          <p:cNvSpPr txBox="1"/>
          <p:nvPr/>
        </p:nvSpPr>
        <p:spPr>
          <a:xfrm>
            <a:off x="1327461" y="5911801"/>
            <a:ext cx="18278485" cy="739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3.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Thực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hiện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tốt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an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toàn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trường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an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toàn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giao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thông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EA8E670A-6162-7AE6-557F-F62C33D033A1}"/>
              </a:ext>
            </a:extLst>
          </p:cNvPr>
          <p:cNvSpPr txBox="1"/>
          <p:nvPr/>
        </p:nvSpPr>
        <p:spPr>
          <a:xfrm>
            <a:off x="1317527" y="6915650"/>
            <a:ext cx="17907419" cy="739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4.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Thực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hiện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tốt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phong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trào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“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Đôi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bạn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cùng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tiến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”.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845C9F4C-A3AA-F23C-5C12-B6E84523EEBC}"/>
              </a:ext>
            </a:extLst>
          </p:cNvPr>
          <p:cNvSpPr txBox="1"/>
          <p:nvPr/>
        </p:nvSpPr>
        <p:spPr>
          <a:xfrm>
            <a:off x="1307592" y="7979135"/>
            <a:ext cx="16809749" cy="7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5.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Chăm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chỉ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tập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hăng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hái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phát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biểu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xây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dựng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bài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7A43B5E-612B-8A75-887F-6B2FFB9BAD4C}"/>
              </a:ext>
            </a:extLst>
          </p:cNvPr>
          <p:cNvSpPr txBox="1"/>
          <p:nvPr/>
        </p:nvSpPr>
        <p:spPr>
          <a:xfrm>
            <a:off x="1337415" y="8963106"/>
            <a:ext cx="16809749" cy="7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6.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Không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nói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chuyện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riêng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trong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giờ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9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900" b="1" dirty="0">
                <a:solidFill>
                  <a:srgbClr val="0D0D0D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06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1139" y="1448250"/>
            <a:ext cx="3786125" cy="4087333"/>
            <a:chOff x="0" y="0"/>
            <a:chExt cx="5048166" cy="5449778"/>
          </a:xfrm>
        </p:grpSpPr>
        <p:sp>
          <p:nvSpPr>
            <p:cNvPr id="3" name="Freeform 3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6" name="Group 6"/>
          <p:cNvGrpSpPr/>
          <p:nvPr/>
        </p:nvGrpSpPr>
        <p:grpSpPr>
          <a:xfrm>
            <a:off x="5506193" y="1448250"/>
            <a:ext cx="3786125" cy="4087333"/>
            <a:chOff x="0" y="0"/>
            <a:chExt cx="5048166" cy="5449778"/>
          </a:xfrm>
        </p:grpSpPr>
        <p:sp>
          <p:nvSpPr>
            <p:cNvPr id="7" name="Freeform 7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9292317" y="1448250"/>
            <a:ext cx="3786125" cy="4087333"/>
            <a:chOff x="0" y="0"/>
            <a:chExt cx="5048166" cy="5449778"/>
          </a:xfrm>
        </p:grpSpPr>
        <p:sp>
          <p:nvSpPr>
            <p:cNvPr id="11" name="Freeform 11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3078442" y="1448250"/>
            <a:ext cx="3786125" cy="4087333"/>
            <a:chOff x="0" y="0"/>
            <a:chExt cx="5048166" cy="5449778"/>
          </a:xfrm>
        </p:grpSpPr>
        <p:sp>
          <p:nvSpPr>
            <p:cNvPr id="15" name="Freeform 15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16" name="Group 16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720068" y="5113718"/>
            <a:ext cx="3786125" cy="4087333"/>
            <a:chOff x="0" y="0"/>
            <a:chExt cx="5048166" cy="5449778"/>
          </a:xfrm>
        </p:grpSpPr>
        <p:sp>
          <p:nvSpPr>
            <p:cNvPr id="19" name="Freeform 19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9276524" y="5113718"/>
            <a:ext cx="3786125" cy="4087333"/>
            <a:chOff x="0" y="0"/>
            <a:chExt cx="5048166" cy="5449778"/>
          </a:xfrm>
        </p:grpSpPr>
        <p:sp>
          <p:nvSpPr>
            <p:cNvPr id="23" name="Freeform 23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5506189" y="5113718"/>
            <a:ext cx="3786125" cy="4087333"/>
            <a:chOff x="0" y="0"/>
            <a:chExt cx="5048166" cy="5449778"/>
          </a:xfrm>
        </p:grpSpPr>
        <p:sp>
          <p:nvSpPr>
            <p:cNvPr id="27" name="Freeform 27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28" name="Group 28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3062649" y="5113718"/>
            <a:ext cx="3786125" cy="4087333"/>
            <a:chOff x="0" y="0"/>
            <a:chExt cx="5048166" cy="5449778"/>
          </a:xfrm>
        </p:grpSpPr>
        <p:sp>
          <p:nvSpPr>
            <p:cNvPr id="31" name="Freeform 31"/>
            <p:cNvSpPr/>
            <p:nvPr/>
          </p:nvSpPr>
          <p:spPr>
            <a:xfrm>
              <a:off x="0" y="1046351"/>
              <a:ext cx="5048166" cy="4403427"/>
            </a:xfrm>
            <a:custGeom>
              <a:avLst/>
              <a:gdLst/>
              <a:ahLst/>
              <a:cxnLst/>
              <a:rect l="l" t="t" r="r" b="b"/>
              <a:pathLst>
                <a:path w="5048166" h="4403427">
                  <a:moveTo>
                    <a:pt x="0" y="0"/>
                  </a:moveTo>
                  <a:lnTo>
                    <a:pt x="5048166" y="0"/>
                  </a:lnTo>
                  <a:lnTo>
                    <a:pt x="5048166" y="4403427"/>
                  </a:lnTo>
                  <a:lnTo>
                    <a:pt x="0" y="440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7320" b="-7320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1256551" y="0"/>
              <a:ext cx="2867636" cy="1839650"/>
              <a:chOff x="0" y="0"/>
              <a:chExt cx="2480882" cy="159153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480945" cy="1591564"/>
              </a:xfrm>
              <a:custGeom>
                <a:avLst/>
                <a:gdLst/>
                <a:ahLst/>
                <a:cxnLst/>
                <a:rect l="l" t="t" r="r" b="b"/>
                <a:pathLst>
                  <a:path w="2480945" h="1591564">
                    <a:moveTo>
                      <a:pt x="0" y="0"/>
                    </a:moveTo>
                    <a:lnTo>
                      <a:pt x="2480945" y="0"/>
                    </a:lnTo>
                    <a:lnTo>
                      <a:pt x="2480945" y="1591564"/>
                    </a:lnTo>
                    <a:lnTo>
                      <a:pt x="0" y="15915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550" r="-1548" b="1"/>
                </a:stretch>
              </a:blipFill>
            </p:spPr>
          </p:sp>
        </p:grpSp>
      </p:grpSp>
      <p:sp>
        <p:nvSpPr>
          <p:cNvPr id="34" name="Freeform 34"/>
          <p:cNvSpPr/>
          <p:nvPr/>
        </p:nvSpPr>
        <p:spPr>
          <a:xfrm flipH="1">
            <a:off x="12526537" y="5201125"/>
            <a:ext cx="5712305" cy="5076811"/>
          </a:xfrm>
          <a:custGeom>
            <a:avLst/>
            <a:gdLst/>
            <a:ahLst/>
            <a:cxnLst/>
            <a:rect l="l" t="t" r="r" b="b"/>
            <a:pathLst>
              <a:path w="5712305" h="5076811">
                <a:moveTo>
                  <a:pt x="5712305" y="0"/>
                </a:moveTo>
                <a:lnTo>
                  <a:pt x="0" y="0"/>
                </a:lnTo>
                <a:lnTo>
                  <a:pt x="0" y="5076811"/>
                </a:lnTo>
                <a:lnTo>
                  <a:pt x="5712305" y="5076811"/>
                </a:lnTo>
                <a:lnTo>
                  <a:pt x="571230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85917" y="5201124"/>
            <a:ext cx="5712305" cy="5076811"/>
          </a:xfrm>
          <a:custGeom>
            <a:avLst/>
            <a:gdLst/>
            <a:ahLst/>
            <a:cxnLst/>
            <a:rect l="l" t="t" r="r" b="b"/>
            <a:pathLst>
              <a:path w="5712305" h="5076811">
                <a:moveTo>
                  <a:pt x="0" y="0"/>
                </a:moveTo>
                <a:lnTo>
                  <a:pt x="5712305" y="0"/>
                </a:lnTo>
                <a:lnTo>
                  <a:pt x="5712305" y="5076811"/>
                </a:lnTo>
                <a:lnTo>
                  <a:pt x="0" y="5076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6" name="Group 36"/>
          <p:cNvGrpSpPr/>
          <p:nvPr/>
        </p:nvGrpSpPr>
        <p:grpSpPr>
          <a:xfrm>
            <a:off x="1591114" y="514602"/>
            <a:ext cx="3362554" cy="1399609"/>
            <a:chOff x="0" y="0"/>
            <a:chExt cx="4483406" cy="1866146"/>
          </a:xfrm>
        </p:grpSpPr>
        <p:sp>
          <p:nvSpPr>
            <p:cNvPr id="37" name="Freeform 37"/>
            <p:cNvSpPr/>
            <p:nvPr/>
          </p:nvSpPr>
          <p:spPr>
            <a:xfrm>
              <a:off x="479445" y="0"/>
              <a:ext cx="1937113" cy="1866146"/>
            </a:xfrm>
            <a:custGeom>
              <a:avLst/>
              <a:gdLst/>
              <a:ahLst/>
              <a:cxnLst/>
              <a:rect l="l" t="t" r="r" b="b"/>
              <a:pathLst>
                <a:path w="1937113" h="1866146">
                  <a:moveTo>
                    <a:pt x="0" y="0"/>
                  </a:moveTo>
                  <a:lnTo>
                    <a:pt x="1937112" y="0"/>
                  </a:lnTo>
                  <a:lnTo>
                    <a:pt x="1937112" y="1866146"/>
                  </a:lnTo>
                  <a:lnTo>
                    <a:pt x="0" y="186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27" r="-4427"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3908445" y="216124"/>
              <a:ext cx="574961" cy="255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1"/>
                </a:lnSpc>
                <a:spcBef>
                  <a:spcPct val="0"/>
                </a:spcBef>
              </a:pPr>
              <a:r>
                <a:rPr lang="en-US" sz="1122">
                  <a:gradFill>
                    <a:gsLst>
                      <a:gs pos="0">
                        <a:srgbClr val="FEFFF7">
                          <a:alpha val="100000"/>
                        </a:srgbClr>
                      </a:gs>
                      <a:gs pos="100000">
                        <a:srgbClr val="F3B02F">
                          <a:alpha val="100000"/>
                        </a:srgbClr>
                      </a:gs>
                    </a:gsLst>
                    <a:lin ang="5400000"/>
                  </a:gradFill>
                  <a:latin typeface="Boston Angel"/>
                  <a:ea typeface="Boston Angel"/>
                  <a:cs typeface="Boston Angel"/>
                  <a:sym typeface="Boston Angel"/>
                </a:rPr>
                <a:t>TH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1662682" cy="1807647"/>
            </a:xfrm>
            <a:custGeom>
              <a:avLst/>
              <a:gdLst/>
              <a:ahLst/>
              <a:cxnLst/>
              <a:rect l="l" t="t" r="r" b="b"/>
              <a:pathLst>
                <a:path w="1662682" h="1807647">
                  <a:moveTo>
                    <a:pt x="0" y="0"/>
                  </a:moveTo>
                  <a:lnTo>
                    <a:pt x="1662682" y="0"/>
                  </a:lnTo>
                  <a:lnTo>
                    <a:pt x="1662682" y="1807647"/>
                  </a:lnTo>
                  <a:lnTo>
                    <a:pt x="0" y="1807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427" r="-4427"/>
              </a:stretch>
            </a:blipFill>
          </p:spPr>
        </p:sp>
      </p:grpSp>
      <p:sp>
        <p:nvSpPr>
          <p:cNvPr id="40" name="Freeform 40"/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76150" y="-1683874"/>
            <a:ext cx="19505347" cy="7867157"/>
          </a:xfrm>
          <a:custGeom>
            <a:avLst/>
            <a:gdLst/>
            <a:ahLst/>
            <a:cxnLst/>
            <a:rect l="l" t="t" r="r" b="b"/>
            <a:pathLst>
              <a:path w="19505347" h="7867157">
                <a:moveTo>
                  <a:pt x="0" y="7867156"/>
                </a:moveTo>
                <a:lnTo>
                  <a:pt x="19505347" y="7867156"/>
                </a:lnTo>
                <a:lnTo>
                  <a:pt x="19505347" y="0"/>
                </a:lnTo>
                <a:lnTo>
                  <a:pt x="0" y="0"/>
                </a:lnTo>
                <a:lnTo>
                  <a:pt x="0" y="7867156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1" name="Group 41"/>
          <p:cNvGrpSpPr/>
          <p:nvPr/>
        </p:nvGrpSpPr>
        <p:grpSpPr>
          <a:xfrm>
            <a:off x="2362842" y="2560606"/>
            <a:ext cx="2662720" cy="266272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16666" b="-16666"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6067891" y="2560606"/>
            <a:ext cx="2662720" cy="266272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t="-16666" b="-16666"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9863817" y="2494702"/>
            <a:ext cx="2662720" cy="2662720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t="-16666" b="-16666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13649942" y="2547469"/>
            <a:ext cx="2662720" cy="2662720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2362842" y="6183283"/>
            <a:ext cx="2662720" cy="2662720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t="-16666" b="-16666"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6067895" y="6183283"/>
            <a:ext cx="2662720" cy="266272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t="-16666" b="-16666"/>
              </a:stretch>
            </a:blipFill>
          </p:spPr>
        </p:sp>
      </p:grpSp>
      <p:grpSp>
        <p:nvGrpSpPr>
          <p:cNvPr id="53" name="Group 53"/>
          <p:cNvGrpSpPr/>
          <p:nvPr/>
        </p:nvGrpSpPr>
        <p:grpSpPr>
          <a:xfrm>
            <a:off x="9838227" y="6183283"/>
            <a:ext cx="2662720" cy="2662720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t="-16666" b="-16666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>
            <a:off x="13649942" y="6183283"/>
            <a:ext cx="2662720" cy="2662720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 t="-16666" b="-16666"/>
              </a:stretch>
            </a:blipFill>
          </p:spPr>
        </p:sp>
      </p:grpSp>
      <p:sp>
        <p:nvSpPr>
          <p:cNvPr id="57" name="TextBox 57"/>
          <p:cNvSpPr txBox="1"/>
          <p:nvPr/>
        </p:nvSpPr>
        <p:spPr>
          <a:xfrm>
            <a:off x="7679179" y="-3992528"/>
            <a:ext cx="2929652" cy="58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Arimo"/>
                <a:ea typeface="Arimo"/>
                <a:cs typeface="Arimo"/>
                <a:sym typeface="Arimo"/>
              </a:rPr>
              <a:t>www.9slide.vn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008094" y="516171"/>
            <a:ext cx="13170344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95"/>
              </a:lnSpc>
            </a:pPr>
            <a:r>
              <a:rPr lang="en-US" sz="6282" b="1" dirty="0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VINH DANH HỌC SINH LỚP </a:t>
            </a:r>
            <a:r>
              <a:rPr lang="en-US" sz="6282" b="1" dirty="0" smtClean="0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3A</a:t>
            </a:r>
            <a:endParaRPr lang="en-US" sz="6282" b="1" dirty="0">
              <a:solidFill>
                <a:srgbClr val="FF3131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59" name="(32) NHẠC TRAO GIẢI THƯỞNG - YouTube">
            <a:hlinkClick r:id="" action="ppaction://media"/>
            <a:extLst>
              <a:ext uri="{FF2B5EF4-FFF2-40B4-BE49-F238E27FC236}">
                <a16:creationId xmlns:a16="http://schemas.microsoft.com/office/drawing/2014/main" id="{F50CAC72-F94D-6C34-536D-892D8093C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2529" y="8846003"/>
            <a:ext cx="981427" cy="9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265044" y="283953"/>
            <a:ext cx="17757911" cy="9750526"/>
            <a:chOff x="0" y="0"/>
            <a:chExt cx="4676981" cy="256804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98311" y="8295645"/>
            <a:ext cx="1751854" cy="2096542"/>
          </a:xfrm>
          <a:custGeom>
            <a:avLst/>
            <a:gdLst/>
            <a:ahLst/>
            <a:cxnLst/>
            <a:rect l="l" t="t" r="r" b="b"/>
            <a:pathLst>
              <a:path w="1751854" h="2096542">
                <a:moveTo>
                  <a:pt x="0" y="0"/>
                </a:moveTo>
                <a:lnTo>
                  <a:pt x="1751854" y="0"/>
                </a:lnTo>
                <a:lnTo>
                  <a:pt x="1751854" y="2096542"/>
                </a:lnTo>
                <a:lnTo>
                  <a:pt x="0" y="209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l="-14785" r="-1478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17187" y="3044578"/>
            <a:ext cx="669930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solidFill>
                  <a:srgbClr val="00B05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KẾ HOẠCH TUẦN </a:t>
            </a:r>
            <a:r>
              <a:rPr lang="en-US" sz="35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32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8780" y="3788781"/>
            <a:ext cx="814806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1.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Thực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hiện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tốt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5 </a:t>
            </a:r>
            <a:r>
              <a:rPr lang="vi-VN" sz="3500" b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điều</a:t>
            </a:r>
            <a:r>
              <a:rPr lang="en-US" sz="3500" b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Bác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Hồ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dạy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8780" y="4647015"/>
            <a:ext cx="851917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2.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đúng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giờ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vệ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sinh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sạch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sẽ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8780" y="5495509"/>
            <a:ext cx="851917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3.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Thực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hiện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tốt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nội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quy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trường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lớp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8780" y="6257492"/>
            <a:ext cx="1354837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4.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Thực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hiện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tốt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an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toàn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trường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vi-VN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an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toàn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giao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thông</a:t>
            </a:r>
            <a:endParaRPr lang="en-US" sz="3500" b="1" dirty="0">
              <a:solidFill>
                <a:srgbClr val="FF3131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7894" y="7055786"/>
            <a:ext cx="1387970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5.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Chăm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chỉ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học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tập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hăng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hái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phát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biểu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xây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dựng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bài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4552" y="2460098"/>
            <a:ext cx="550483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I. Sinh 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 cuối tuần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8780" y="7914020"/>
            <a:ext cx="16241906" cy="109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vi-VN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6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.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Tích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cực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đọc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sách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,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hưởng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ứng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Ngày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Sách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và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Văn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hóa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đọc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Việt Nam (21/4)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và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nâng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cao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ý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thức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bảo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vệ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môi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trường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nhân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Ngày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Trái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500" b="1" dirty="0" err="1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Đất</a:t>
            </a:r>
            <a:r>
              <a:rPr lang="en-US" sz="3500" b="1" dirty="0">
                <a:solidFill>
                  <a:srgbClr val="FF3131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(22/4).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320C-429E-4A73-B5A8-987DA3FE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88F966-EF06-B3DE-133C-0A2EB5FE1660}"/>
              </a:ext>
            </a:extLst>
          </p:cNvPr>
          <p:cNvGrpSpPr/>
          <p:nvPr/>
        </p:nvGrpSpPr>
        <p:grpSpPr>
          <a:xfrm>
            <a:off x="252186" y="281096"/>
            <a:ext cx="17757911" cy="9750526"/>
            <a:chOff x="0" y="0"/>
            <a:chExt cx="4676981" cy="2568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3FA1E8-877B-7BD3-D378-9801E96450D1}"/>
                </a:ext>
              </a:extLst>
            </p:cNvPr>
            <p:cNvSpPr/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242B2E-212A-CC36-2B81-454C8661BD36}"/>
                </a:ext>
              </a:extLst>
            </p:cNvPr>
            <p:cNvSpPr txBox="1"/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64C2F9-6D6B-8379-F135-12F7691166F7}"/>
              </a:ext>
            </a:extLst>
          </p:cNvPr>
          <p:cNvSpPr txBox="1"/>
          <p:nvPr/>
        </p:nvSpPr>
        <p:spPr>
          <a:xfrm>
            <a:off x="533400" y="3176797"/>
            <a:ext cx="64008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II. Sinh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theo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chủ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đề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AE47EB7-8762-19E4-11D4-436DDB2C2C94}"/>
              </a:ext>
            </a:extLst>
          </p:cNvPr>
          <p:cNvSpPr txBox="1"/>
          <p:nvPr/>
        </p:nvSpPr>
        <p:spPr>
          <a:xfrm>
            <a:off x="609600" y="2568400"/>
            <a:ext cx="5602263" cy="65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I. Sinh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cuối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tuần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8D133-BB30-A526-ACD8-A71DBD0C3F68}"/>
              </a:ext>
            </a:extLst>
          </p:cNvPr>
          <p:cNvSpPr txBox="1"/>
          <p:nvPr/>
        </p:nvSpPr>
        <p:spPr>
          <a:xfrm>
            <a:off x="1600200" y="3642654"/>
            <a:ext cx="15925800" cy="699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Thực hiện 1 hoạt động chung để phòng, chống ô nhiễm môi trường</a:t>
            </a:r>
            <a:endParaRPr lang="en-US" sz="3600" i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Lập kế hoạch và lựa chọn một việc phù hợp để cùng thực hiện.</a:t>
            </a:r>
            <a:endParaRPr lang="en-US" sz="3600" i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Ghi lại thu hoạch của em sau buổi hoạt động nhóm. </a:t>
            </a:r>
            <a:endParaRPr lang="en-US" sz="3600" i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b="1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Gợi ý: </a:t>
            </a:r>
            <a:endParaRPr lang="en-US" sz="36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200025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Nhóm em đã cùng nhau thực hiện công việc gì?</a:t>
            </a:r>
            <a:endParaRPr lang="en-US" sz="36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200025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2. Hoạt động đó diễn ra ở đâu?</a:t>
            </a:r>
            <a:endParaRPr lang="en-US" sz="36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200025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vi-VN" sz="3600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3. Kết quả của nhóm như thế nào? </a:t>
            </a:r>
            <a:endParaRPr lang="en-US" sz="36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Aft>
                <a:spcPts val="800"/>
              </a:spcAft>
            </a:pPr>
            <a:r>
              <a:rPr lang="vi-VN" sz="3600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4. Sau hoạt động nhóm, môi trường </a:t>
            </a:r>
            <a:r>
              <a:rPr lang="vi-VN" sz="3600" dirty="0">
                <a:solidFill>
                  <a:srgbClr val="FF0000"/>
                </a:solidFill>
              </a:rPr>
              <a:t>xung quanh đã thay đổi ra sao? </a:t>
            </a:r>
            <a:endParaRPr lang="en-US" sz="3600" dirty="0">
              <a:solidFill>
                <a:srgbClr val="FF0000"/>
              </a:solidFill>
            </a:endParaRPr>
          </a:p>
          <a:p>
            <a:pPr algn="just">
              <a:lnSpc>
                <a:spcPct val="135000"/>
              </a:lnSpc>
              <a:spcAft>
                <a:spcPts val="800"/>
              </a:spcAft>
              <a:buNone/>
            </a:pPr>
            <a:endParaRPr lang="en-US" sz="36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FA072F-B529-01A7-3ADF-8007EC06AEE1}"/>
              </a:ext>
            </a:extLst>
          </p:cNvPr>
          <p:cNvSpPr/>
          <p:nvPr/>
        </p:nvSpPr>
        <p:spPr>
          <a:xfrm>
            <a:off x="6998970" y="3176797"/>
            <a:ext cx="1292341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S/93</a:t>
            </a:r>
            <a:endParaRPr lang="en-US" sz="4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EEE132C-3D75-2163-6E13-BBA805D216B0}"/>
              </a:ext>
            </a:extLst>
          </p:cNvPr>
          <p:cNvSpPr/>
          <p:nvPr/>
        </p:nvSpPr>
        <p:spPr>
          <a:xfrm>
            <a:off x="16511337" y="8068222"/>
            <a:ext cx="1751854" cy="2096542"/>
          </a:xfrm>
          <a:custGeom>
            <a:avLst/>
            <a:gdLst/>
            <a:ahLst/>
            <a:cxnLst/>
            <a:rect l="l" t="t" r="r" b="b"/>
            <a:pathLst>
              <a:path w="1751854" h="2096542">
                <a:moveTo>
                  <a:pt x="0" y="0"/>
                </a:moveTo>
                <a:lnTo>
                  <a:pt x="1751854" y="0"/>
                </a:lnTo>
                <a:lnTo>
                  <a:pt x="1751854" y="2096542"/>
                </a:lnTo>
                <a:lnTo>
                  <a:pt x="0" y="2096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85" r="-14785"/>
            </a:stretch>
          </a:blipFill>
        </p:spPr>
      </p:sp>
    </p:spTree>
    <p:extLst>
      <p:ext uri="{BB962C8B-B14F-4D97-AF65-F5344CB8AC3E}">
        <p14:creationId xmlns:p14="http://schemas.microsoft.com/office/powerpoint/2010/main" val="15283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320C-429E-4A73-B5A8-987DA3FE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88F966-EF06-B3DE-133C-0A2EB5FE1660}"/>
              </a:ext>
            </a:extLst>
          </p:cNvPr>
          <p:cNvGrpSpPr/>
          <p:nvPr/>
        </p:nvGrpSpPr>
        <p:grpSpPr>
          <a:xfrm>
            <a:off x="265044" y="268237"/>
            <a:ext cx="17757911" cy="9750526"/>
            <a:chOff x="0" y="0"/>
            <a:chExt cx="4676981" cy="2568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3FA1E8-877B-7BD3-D378-9801E96450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242B2E-212A-CC36-2B81-454C8661BD36}"/>
                </a:ext>
              </a:extLst>
            </p:cNvPr>
            <p:cNvSpPr txBox="1"/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(33) Color wheel &amp; 3 Minute Countdown With Music - 3 phút đếm ngược - YouTube">
            <a:hlinkClick r:id="" action="ppaction://media"/>
            <a:extLst>
              <a:ext uri="{FF2B5EF4-FFF2-40B4-BE49-F238E27FC236}">
                <a16:creationId xmlns:a16="http://schemas.microsoft.com/office/drawing/2014/main" id="{70DBE362-02BC-E955-88B6-EA5938C49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790700"/>
            <a:ext cx="11124602" cy="62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265044" y="268237"/>
            <a:ext cx="17757911" cy="9750526"/>
            <a:chOff x="0" y="0"/>
            <a:chExt cx="4676981" cy="256804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498616">
            <a:off x="15451828" y="9130055"/>
            <a:ext cx="707523" cy="699805"/>
          </a:xfrm>
          <a:custGeom>
            <a:avLst/>
            <a:gdLst/>
            <a:ahLst/>
            <a:cxnLst/>
            <a:rect l="l" t="t" r="r" b="b"/>
            <a:pathLst>
              <a:path w="707523" h="699805">
                <a:moveTo>
                  <a:pt x="0" y="0"/>
                </a:moveTo>
                <a:lnTo>
                  <a:pt x="707523" y="0"/>
                </a:lnTo>
                <a:lnTo>
                  <a:pt x="707523" y="699805"/>
                </a:lnTo>
                <a:lnTo>
                  <a:pt x="0" y="699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8024" y="2378009"/>
            <a:ext cx="6553200" cy="59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II. Sinh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chủ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đề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7400" y="1919699"/>
            <a:ext cx="5602263" cy="59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I. Sinh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cuối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 Bold"/>
                <a:cs typeface="Arial" panose="020B0604020202020204" pitchFamily="34" charset="0"/>
                <a:sym typeface="Times New Roman Bold"/>
              </a:rPr>
              <a:t>tuần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ea typeface="Times New Roman Bold"/>
              <a:cs typeface="Arial" panose="020B0604020202020204" pitchFamily="34" charset="0"/>
              <a:sym typeface="Times New Roman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94898-D738-82CD-64B7-1E002DB5BB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14" t="1145" r="2522" b="4160"/>
          <a:stretch/>
        </p:blipFill>
        <p:spPr>
          <a:xfrm>
            <a:off x="1133932" y="2877536"/>
            <a:ext cx="15653776" cy="71313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C0285D-F8A7-6508-6721-11FB386AF3D1}"/>
              </a:ext>
            </a:extLst>
          </p:cNvPr>
          <p:cNvSpPr/>
          <p:nvPr/>
        </p:nvSpPr>
        <p:spPr>
          <a:xfrm>
            <a:off x="3733800" y="3377243"/>
            <a:ext cx="9802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đánh giá sau chủ đề LÀM BẠN VỚI THIÊN NHIÊN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2DF43-0B8C-6D4A-9650-38C368EB514B}"/>
              </a:ext>
            </a:extLst>
          </p:cNvPr>
          <p:cNvSpPr/>
          <p:nvPr/>
        </p:nvSpPr>
        <p:spPr>
          <a:xfrm>
            <a:off x="1898396" y="4118254"/>
            <a:ext cx="14149649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Kể được tên cảnh quan thiên nhiên ở địa phương.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Tuyên truyền để bạn bè, người thân có ý thức bảo vệ cảnh quan thiên nhiên ở địa phương.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Nhận biết được những biểu hiện của ô nhiễm môi trường.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Tham gia hoạt động để bảo vệ môi trường; phòng; chống ô nhiễm môi trường.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A7CDED-3D9C-B609-83E8-18F6F7630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5272995" y="8714644"/>
            <a:ext cx="801241" cy="6846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87C88D-970B-AFBE-B955-2BA3A11658A7}"/>
              </a:ext>
            </a:extLst>
          </p:cNvPr>
          <p:cNvSpPr/>
          <p:nvPr/>
        </p:nvSpPr>
        <p:spPr>
          <a:xfrm>
            <a:off x="2000850" y="8764605"/>
            <a:ext cx="4067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hoàn thành: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BA898E-49FA-65A8-1158-F18C4D109E60}"/>
              </a:ext>
            </a:extLst>
          </p:cNvPr>
          <p:cNvSpPr/>
          <p:nvPr/>
        </p:nvSpPr>
        <p:spPr>
          <a:xfrm>
            <a:off x="6690106" y="8750182"/>
            <a:ext cx="3194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58C19-A492-0890-F2FB-9675DDD1777D}"/>
              </a:ext>
            </a:extLst>
          </p:cNvPr>
          <p:cNvSpPr/>
          <p:nvPr/>
        </p:nvSpPr>
        <p:spPr>
          <a:xfrm>
            <a:off x="11135462" y="8725540"/>
            <a:ext cx="367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081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600CB66A-3BC0-5476-1400-466C4195C603}"/>
              </a:ext>
            </a:extLst>
          </p:cNvPr>
          <p:cNvSpPr/>
          <p:nvPr/>
        </p:nvSpPr>
        <p:spPr>
          <a:xfrm>
            <a:off x="16026784" y="7780774"/>
            <a:ext cx="1751854" cy="2096542"/>
          </a:xfrm>
          <a:custGeom>
            <a:avLst/>
            <a:gdLst/>
            <a:ahLst/>
            <a:cxnLst/>
            <a:rect l="l" t="t" r="r" b="b"/>
            <a:pathLst>
              <a:path w="1751854" h="2096542">
                <a:moveTo>
                  <a:pt x="0" y="0"/>
                </a:moveTo>
                <a:lnTo>
                  <a:pt x="1751854" y="0"/>
                </a:lnTo>
                <a:lnTo>
                  <a:pt x="1751854" y="2096542"/>
                </a:lnTo>
                <a:lnTo>
                  <a:pt x="0" y="2096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785" r="-14785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31A7D-1876-6A97-4090-51906C92C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9979082" y="8682143"/>
            <a:ext cx="801241" cy="68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7E802D-5C1B-C2C6-38D8-B2BDD2176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9053548" y="8695988"/>
            <a:ext cx="801241" cy="68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1C00F-245D-08D7-FD88-C71F6F87F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14674843" y="8740250"/>
            <a:ext cx="801241" cy="68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94C13D-5A1D-BB4C-CFCB-2413AED7F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13954647" y="8714644"/>
            <a:ext cx="801241" cy="6846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720498-A219-C71E-0B60-A0BF9D84C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1" t="11524" r="8995"/>
          <a:stretch/>
        </p:blipFill>
        <p:spPr>
          <a:xfrm>
            <a:off x="15351364" y="8730358"/>
            <a:ext cx="801241" cy="6846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0CD181-1540-3705-6658-49D2B9644650}"/>
              </a:ext>
            </a:extLst>
          </p:cNvPr>
          <p:cNvSpPr txBox="1"/>
          <p:nvPr/>
        </p:nvSpPr>
        <p:spPr>
          <a:xfrm>
            <a:off x="6214479" y="2353675"/>
            <a:ext cx="1496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S/93</a:t>
            </a:r>
            <a:endParaRPr lang="en-US" sz="36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045" y="257804"/>
            <a:ext cx="17757911" cy="9750526"/>
            <a:chOff x="0" y="0"/>
            <a:chExt cx="4676981" cy="2568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6980" cy="2568040"/>
            </a:xfrm>
            <a:custGeom>
              <a:avLst/>
              <a:gdLst/>
              <a:ahLst/>
              <a:cxnLst/>
              <a:rect l="l" t="t" r="r" b="b"/>
              <a:pathLst>
                <a:path w="4676980" h="2568040">
                  <a:moveTo>
                    <a:pt x="43597" y="0"/>
                  </a:moveTo>
                  <a:lnTo>
                    <a:pt x="4633383" y="0"/>
                  </a:lnTo>
                  <a:cubicBezTo>
                    <a:pt x="4644946" y="0"/>
                    <a:pt x="4656035" y="4593"/>
                    <a:pt x="4664211" y="12769"/>
                  </a:cubicBezTo>
                  <a:cubicBezTo>
                    <a:pt x="4672387" y="20945"/>
                    <a:pt x="4676980" y="32034"/>
                    <a:pt x="4676980" y="43597"/>
                  </a:cubicBezTo>
                  <a:lnTo>
                    <a:pt x="4676980" y="2524443"/>
                  </a:lnTo>
                  <a:cubicBezTo>
                    <a:pt x="4676980" y="2548521"/>
                    <a:pt x="4657461" y="2568040"/>
                    <a:pt x="4633383" y="2568040"/>
                  </a:cubicBezTo>
                  <a:lnTo>
                    <a:pt x="43597" y="2568040"/>
                  </a:lnTo>
                  <a:cubicBezTo>
                    <a:pt x="32034" y="2568040"/>
                    <a:pt x="20945" y="2563446"/>
                    <a:pt x="12769" y="2555271"/>
                  </a:cubicBezTo>
                  <a:cubicBezTo>
                    <a:pt x="4593" y="2547095"/>
                    <a:pt x="0" y="2536005"/>
                    <a:pt x="0" y="2524443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76981" cy="2606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75974">
            <a:off x="14157987" y="665550"/>
            <a:ext cx="2736738" cy="1782096"/>
          </a:xfrm>
          <a:custGeom>
            <a:avLst/>
            <a:gdLst/>
            <a:ahLst/>
            <a:cxnLst/>
            <a:rect l="l" t="t" r="r" b="b"/>
            <a:pathLst>
              <a:path w="2736738" h="1782096">
                <a:moveTo>
                  <a:pt x="0" y="0"/>
                </a:moveTo>
                <a:lnTo>
                  <a:pt x="2736739" y="0"/>
                </a:lnTo>
                <a:lnTo>
                  <a:pt x="2736739" y="1782095"/>
                </a:lnTo>
                <a:lnTo>
                  <a:pt x="0" y="1782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29" b="-1829"/>
            </a:stretch>
          </a:blipFill>
        </p:spPr>
      </p:sp>
      <p:sp>
        <p:nvSpPr>
          <p:cNvPr id="6" name="Freeform 6"/>
          <p:cNvSpPr/>
          <p:nvPr/>
        </p:nvSpPr>
        <p:spPr>
          <a:xfrm rot="-1476218">
            <a:off x="10722882" y="113879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1576" y="1028700"/>
            <a:ext cx="2498814" cy="1899099"/>
          </a:xfrm>
          <a:custGeom>
            <a:avLst/>
            <a:gdLst/>
            <a:ahLst/>
            <a:cxnLst/>
            <a:rect l="l" t="t" r="r" b="b"/>
            <a:pathLst>
              <a:path w="2498814" h="1899099">
                <a:moveTo>
                  <a:pt x="0" y="0"/>
                </a:moveTo>
                <a:lnTo>
                  <a:pt x="2498815" y="0"/>
                </a:lnTo>
                <a:lnTo>
                  <a:pt x="2498815" y="1899099"/>
                </a:lnTo>
                <a:lnTo>
                  <a:pt x="0" y="1899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673065"/>
            <a:ext cx="16042131" cy="248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9"/>
              </a:lnSpc>
            </a:pPr>
            <a:r>
              <a:rPr lang="en-US" sz="7128" b="1">
                <a:solidFill>
                  <a:srgbClr val="E71F79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Xin chân thành cảm ơn quý thầy cô và các em học sinh đã lắng nghe!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87312" y="7806709"/>
            <a:ext cx="2328751" cy="28057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53971" y="7806709"/>
            <a:ext cx="2328751" cy="2805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256885" y="7855438"/>
            <a:ext cx="2328751" cy="28057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947711" y="7806709"/>
            <a:ext cx="2328751" cy="28057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69463" y="7855438"/>
            <a:ext cx="2328751" cy="28057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01997" y="7806709"/>
            <a:ext cx="2328751" cy="28057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59287" y="7806709"/>
            <a:ext cx="2328751" cy="28057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095737" y="7806709"/>
            <a:ext cx="2328751" cy="28057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64247" y="7855438"/>
            <a:ext cx="2328751" cy="2805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6786562" y="7855438"/>
            <a:ext cx="2328751" cy="2805724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-69538">
            <a:off x="1181342" y="-269532"/>
            <a:ext cx="3918098" cy="2208382"/>
          </a:xfrm>
          <a:custGeom>
            <a:avLst/>
            <a:gdLst/>
            <a:ahLst/>
            <a:cxnLst/>
            <a:rect l="l" t="t" r="r" b="b"/>
            <a:pathLst>
              <a:path w="3918098" h="2208382">
                <a:moveTo>
                  <a:pt x="0" y="0"/>
                </a:moveTo>
                <a:lnTo>
                  <a:pt x="3918098" y="0"/>
                </a:lnTo>
                <a:lnTo>
                  <a:pt x="3918098" y="2208382"/>
                </a:lnTo>
                <a:lnTo>
                  <a:pt x="0" y="2208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9538">
            <a:off x="4146600" y="516787"/>
            <a:ext cx="3138927" cy="1769213"/>
          </a:xfrm>
          <a:custGeom>
            <a:avLst/>
            <a:gdLst/>
            <a:ahLst/>
            <a:cxnLst/>
            <a:rect l="l" t="t" r="r" b="b"/>
            <a:pathLst>
              <a:path w="3138927" h="1769213">
                <a:moveTo>
                  <a:pt x="0" y="0"/>
                </a:moveTo>
                <a:lnTo>
                  <a:pt x="3138926" y="0"/>
                </a:lnTo>
                <a:lnTo>
                  <a:pt x="3138926" y="1769214"/>
                </a:lnTo>
                <a:lnTo>
                  <a:pt x="0" y="176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5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13913" y="3384104"/>
            <a:ext cx="17060174" cy="3197217"/>
            <a:chOff x="0" y="0"/>
            <a:chExt cx="4493215" cy="8420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93214" cy="842065"/>
            </a:xfrm>
            <a:custGeom>
              <a:avLst/>
              <a:gdLst/>
              <a:ahLst/>
              <a:cxnLst/>
              <a:rect l="l" t="t" r="r" b="b"/>
              <a:pathLst>
                <a:path w="4493214" h="842065">
                  <a:moveTo>
                    <a:pt x="45380" y="0"/>
                  </a:moveTo>
                  <a:lnTo>
                    <a:pt x="4447834" y="0"/>
                  </a:lnTo>
                  <a:cubicBezTo>
                    <a:pt x="4459870" y="0"/>
                    <a:pt x="4471413" y="4781"/>
                    <a:pt x="4479923" y="13292"/>
                  </a:cubicBezTo>
                  <a:cubicBezTo>
                    <a:pt x="4488433" y="21802"/>
                    <a:pt x="4493214" y="33345"/>
                    <a:pt x="4493214" y="45380"/>
                  </a:cubicBezTo>
                  <a:lnTo>
                    <a:pt x="4493214" y="796685"/>
                  </a:lnTo>
                  <a:cubicBezTo>
                    <a:pt x="4493214" y="821748"/>
                    <a:pt x="4472897" y="842065"/>
                    <a:pt x="4447834" y="842065"/>
                  </a:cubicBezTo>
                  <a:lnTo>
                    <a:pt x="45380" y="842065"/>
                  </a:lnTo>
                  <a:cubicBezTo>
                    <a:pt x="20317" y="842065"/>
                    <a:pt x="0" y="821748"/>
                    <a:pt x="0" y="796685"/>
                  </a:cubicBezTo>
                  <a:lnTo>
                    <a:pt x="0" y="45380"/>
                  </a:lnTo>
                  <a:cubicBezTo>
                    <a:pt x="0" y="20317"/>
                    <a:pt x="20317" y="0"/>
                    <a:pt x="45380" y="0"/>
                  </a:cubicBezTo>
                  <a:close/>
                </a:path>
              </a:pathLst>
            </a:custGeom>
            <a:ln w="38100" cap="rnd">
              <a:solidFill>
                <a:srgbClr val="FF3131"/>
              </a:solidFill>
              <a:prstDash val="lgDash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493215" cy="88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6610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474</Words>
  <Application>Microsoft Office PowerPoint</Application>
  <PresentationFormat>Custom</PresentationFormat>
  <Paragraphs>48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Noto Sans Bold</vt:lpstr>
      <vt:lpstr>Arial Bold</vt:lpstr>
      <vt:lpstr>Arimo</vt:lpstr>
      <vt:lpstr>Roca One Heavy</vt:lpstr>
      <vt:lpstr>Arial</vt:lpstr>
      <vt:lpstr>Times New Roman</vt:lpstr>
      <vt:lpstr>Times New Roman Bold</vt:lpstr>
      <vt:lpstr>Aptos</vt:lpstr>
      <vt:lpstr>Boston Angel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MỪNG.pptx</dc:title>
  <cp:lastModifiedBy>ismail - [2010]</cp:lastModifiedBy>
  <cp:revision>60</cp:revision>
  <dcterms:created xsi:type="dcterms:W3CDTF">2006-08-16T00:00:00Z</dcterms:created>
  <dcterms:modified xsi:type="dcterms:W3CDTF">2026-04-20T11:26:50Z</dcterms:modified>
  <dc:identifier>DAHGaymxDIM</dc:identifier>
</cp:coreProperties>
</file>