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9" r:id="rId4"/>
  </p:sldMasterIdLst>
  <p:notesMasterIdLst>
    <p:notesMasterId r:id="rId19"/>
  </p:notesMasterIdLst>
  <p:sldIdLst>
    <p:sldId id="303" r:id="rId5"/>
    <p:sldId id="304" r:id="rId6"/>
    <p:sldId id="272" r:id="rId7"/>
    <p:sldId id="302" r:id="rId8"/>
    <p:sldId id="287" r:id="rId9"/>
    <p:sldId id="297" r:id="rId10"/>
    <p:sldId id="298" r:id="rId11"/>
    <p:sldId id="289" r:id="rId12"/>
    <p:sldId id="290" r:id="rId13"/>
    <p:sldId id="299" r:id="rId14"/>
    <p:sldId id="300" r:id="rId15"/>
    <p:sldId id="301" r:id="rId16"/>
    <p:sldId id="293" r:id="rId17"/>
    <p:sldId id="2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6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F1B7D-E1FB-4D4E-848E-30AC82B69F4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B389C-0EB8-495C-AA2A-18679DCF0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3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nội dung bức tranh, sau đó hỏi HS đồng ý với cách ngồi đọc sách của bạn k, nếu có thì like, nếu k đồng ý thì giơ tay dislike</a:t>
            </a:r>
          </a:p>
          <a:p>
            <a:r>
              <a:rPr lang="en-US" baseline="0"/>
              <a:t>GV phân tích và hướng dẫn HS các tư thế đúng luôn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nội dung bức tranh, sau đó hỏi HS đồng ý với cách ngồi đọc sách của bạn k, nếu có thì like, nếu k đồng ý thì giơ tay dislike</a:t>
            </a:r>
          </a:p>
          <a:p>
            <a:r>
              <a:rPr lang="en-US" baseline="0"/>
              <a:t>GV phân tích và hướng dẫn HS các tư thế đúng luôn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nội dung bức tranh, sau đó hỏi HS đồng ý với cách ngồi đọc sách của bạn k, nếu có thì like, nếu k đồng ý thì giơ tay dislike</a:t>
            </a:r>
          </a:p>
          <a:p>
            <a:r>
              <a:rPr lang="en-US" baseline="0"/>
              <a:t>GV phân tích và hướng dẫn HS các tư thế đúng luôn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mảnh ghép để quay về</a:t>
            </a:r>
          </a:p>
          <a:p>
            <a:r>
              <a:rPr lang="en-US" baseline="0"/>
              <a:t>Click và A hoặc B để ra đáp án. Khi nào chuột có hình bàn tay thì mới nhấp vào A hoặc B.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chiếu</a:t>
            </a:r>
            <a:r>
              <a:rPr lang="en-US" baseline="0"/>
              <a:t> ảnh rồi mời HS nêu tên các tác hại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giúp</a:t>
            </a:r>
            <a:r>
              <a:rPr lang="en-US" baseline="0"/>
              <a:t> HS phần tích kĩ bức tranh thứ nhất: Một số HS k tập trung, nằm lên bàn …. (nên gợi ý cho HS trả lời, GV k nên nói thay HS)</a:t>
            </a:r>
          </a:p>
          <a:p>
            <a:r>
              <a:rPr lang="en-US" baseline="0"/>
              <a:t>Bức tranh 2: HS hăng say học tập…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mảnh ghép để quay về</a:t>
            </a:r>
          </a:p>
          <a:p>
            <a:r>
              <a:rPr lang="en-US" baseline="0"/>
              <a:t>Click và A hoặc B để ra đáp án. Khi nào chuột có hình bàn tay thì mới nhấp vào A hoặc B.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xem nd</a:t>
            </a:r>
            <a:r>
              <a:rPr lang="en-US" baseline="0"/>
              <a:t> SGV để HD học sinh thực hành theo các nội dung yêu cầu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235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17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62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63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42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9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89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12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9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9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15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9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9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40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64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32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2" y="987434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7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0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93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2" y="987434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7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49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9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4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31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14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4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1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27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09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36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83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32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89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57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27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45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23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6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3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1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4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5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499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4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7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6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24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3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20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EDCC08-E6E2-7BF6-265E-106AEA206DE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75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84DC456-5A78-44B8-8805-E482EDB1399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2058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0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" Target="slide8.xml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8.xml"/><Relationship Id="rId10" Type="http://schemas.openxmlformats.org/officeDocument/2006/relationships/image" Target="../media/image21.jpg"/><Relationship Id="rId4" Type="http://schemas.openxmlformats.org/officeDocument/2006/relationships/audio" Target="../media/audio2.wav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1.png"/><Relationship Id="rId5" Type="http://schemas.openxmlformats.org/officeDocument/2006/relationships/slide" Target="slide8.xml"/><Relationship Id="rId10" Type="http://schemas.openxmlformats.org/officeDocument/2006/relationships/image" Target="../media/image24.jpeg"/><Relationship Id="rId4" Type="http://schemas.openxmlformats.org/officeDocument/2006/relationships/audio" Target="../media/audio2.wav"/><Relationship Id="rId9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8.xml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" Target="slide8.xm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group of kids standing in a field with balloons and confetti&#10;&#10;Description automatically generated">
            <a:extLst>
              <a:ext uri="{FF2B5EF4-FFF2-40B4-BE49-F238E27FC236}">
                <a16:creationId xmlns:a16="http://schemas.microsoft.com/office/drawing/2014/main" id="{CA6556B3-FF50-EE9D-95D9-86616731C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8FF0D6-D090-40CC-505C-8132C451688A}"/>
              </a:ext>
            </a:extLst>
          </p:cNvPr>
          <p:cNvGrpSpPr/>
          <p:nvPr/>
        </p:nvGrpSpPr>
        <p:grpSpPr>
          <a:xfrm>
            <a:off x="1486987" y="1854200"/>
            <a:ext cx="9012623" cy="2103140"/>
            <a:chOff x="1888900" y="495300"/>
            <a:chExt cx="13518935" cy="31547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BCA7BA-96E9-248D-65AB-DA89AB17BAF0}"/>
                </a:ext>
              </a:extLst>
            </p:cNvPr>
            <p:cNvSpPr txBox="1"/>
            <p:nvPr/>
          </p:nvSpPr>
          <p:spPr>
            <a:xfrm>
              <a:off x="1891186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 defTabSz="609630"/>
              <a:r>
                <a:rPr lang="en-US" sz="13267" dirty="0">
                  <a:ln w="6604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KHỞI ĐỘNG</a:t>
              </a:r>
              <a:endParaRPr lang="vi-VN" sz="13267" dirty="0">
                <a:ln w="6604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1F6D21-2DCA-05D4-1296-C65BC6369351}"/>
                </a:ext>
              </a:extLst>
            </p:cNvPr>
            <p:cNvSpPr txBox="1"/>
            <p:nvPr/>
          </p:nvSpPr>
          <p:spPr>
            <a:xfrm>
              <a:off x="1888900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 defTabSz="609630"/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EF476F"/>
                  </a:solidFill>
                  <a:latin typeface="SVN-Poky's" panose="020B0606040200020203" pitchFamily="34" charset="0"/>
                </a:rPr>
                <a:t>K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FFD166"/>
                  </a:solidFill>
                  <a:latin typeface="SVN-Poky's" panose="020B0606040200020203" pitchFamily="34" charset="0"/>
                </a:rPr>
                <a:t>H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06D6A0"/>
                  </a:solidFill>
                  <a:latin typeface="SVN-Poky's" panose="020B0606040200020203" pitchFamily="34" charset="0"/>
                </a:rPr>
                <a:t>Ở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118AB2"/>
                  </a:solidFill>
                  <a:latin typeface="SVN-Poky's" panose="020B0606040200020203" pitchFamily="34" charset="0"/>
                </a:rPr>
                <a:t>I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F72585"/>
                  </a:solidFill>
                  <a:latin typeface="SVN-Poky's" panose="020B0606040200020203" pitchFamily="34" charset="0"/>
                </a:rPr>
                <a:t>Đ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7209B7"/>
                  </a:solidFill>
                  <a:latin typeface="SVN-Poky's" panose="020B0606040200020203" pitchFamily="34" charset="0"/>
                </a:rPr>
                <a:t>Ộ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4361EE"/>
                  </a:solidFill>
                  <a:latin typeface="SVN-Poky's" panose="020B0606040200020203" pitchFamily="34" charset="0"/>
                </a:rPr>
                <a:t>N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34A0A4"/>
                  </a:solidFill>
                  <a:latin typeface="SVN-Poky's" panose="020B0606040200020203" pitchFamily="34" charset="0"/>
                </a:rPr>
                <a:t>G</a:t>
              </a:r>
              <a:endParaRPr lang="vi-VN" sz="13267" dirty="0">
                <a:ln w="31750">
                  <a:solidFill>
                    <a:prstClr val="black"/>
                  </a:solidFill>
                </a:ln>
                <a:solidFill>
                  <a:srgbClr val="34A0A4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8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artoon vector illustration of compatible 4 puzzle pieces in different  colors. 2370537 Vector Art at Vecteezy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3585330">
            <a:off x="10947420" y="6025823"/>
            <a:ext cx="767019" cy="73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62001" y="1525689"/>
            <a:ext cx="5322051" cy="3382965"/>
            <a:chOff x="746919" y="0"/>
            <a:chExt cx="9769989" cy="62103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45"/>
            <a:stretch/>
          </p:blipFill>
          <p:spPr>
            <a:xfrm>
              <a:off x="746919" y="0"/>
              <a:ext cx="4937582" cy="62103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45"/>
            <a:stretch/>
          </p:blipFill>
          <p:spPr>
            <a:xfrm>
              <a:off x="5650370" y="0"/>
              <a:ext cx="4866538" cy="62103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6831697" y="1524001"/>
            <a:ext cx="4522250" cy="33846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8435707" y="4922898"/>
            <a:ext cx="1314231" cy="1296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2775964" y="4922898"/>
            <a:ext cx="1314231" cy="12968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37" y="304800"/>
            <a:ext cx="88296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Bày tỏ ý kiến của em với mỗi lớp học trên</a:t>
            </a:r>
          </a:p>
        </p:txBody>
      </p:sp>
    </p:spTree>
    <p:extLst>
      <p:ext uri="{BB962C8B-B14F-4D97-AF65-F5344CB8AC3E}">
        <p14:creationId xmlns:p14="http://schemas.microsoft.com/office/powerpoint/2010/main" val="3237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artoon vector illustration of compatible 4 puzzle pieces in different  colors. 2370537 Vector Art at Vecteezy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3585330">
            <a:off x="10947420" y="6025823"/>
            <a:ext cx="767019" cy="73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àm thế nào để luyện chữ đẹp cho con?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295401" y="1371600"/>
            <a:ext cx="3796681" cy="379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1"/>
          <a:stretch/>
        </p:blipFill>
        <p:spPr bwMode="auto">
          <a:xfrm>
            <a:off x="6636837" y="1371600"/>
            <a:ext cx="4260331" cy="379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966901" y="5547200"/>
            <a:ext cx="16002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393640" y="5545375"/>
            <a:ext cx="16002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700" y="205085"/>
            <a:ext cx="1089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nên chọn cách cầm bút nào?</a:t>
            </a:r>
          </a:p>
        </p:txBody>
      </p:sp>
    </p:spTree>
    <p:extLst>
      <p:ext uri="{BB962C8B-B14F-4D97-AF65-F5344CB8AC3E}">
        <p14:creationId xmlns:p14="http://schemas.microsoft.com/office/powerpoint/2010/main" val="168835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artoon vector illustration of compatible 4 puzzle pieces in different  colors. 2370537 Vector Art at Vecteezy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3585330">
            <a:off x="10947420" y="6025823"/>
            <a:ext cx="767019" cy="73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7700" y="205085"/>
            <a:ext cx="1089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muốn phát biểu ý kiến </a:t>
            </a:r>
          </a:p>
          <a:p>
            <a:pPr algn="ctr"/>
            <a:r>
              <a:rPr lang="en-US" sz="5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giờ học, em sẽ: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6" t="15781" r="64779" b="29166"/>
          <a:stretch/>
        </p:blipFill>
        <p:spPr>
          <a:xfrm>
            <a:off x="8549003" y="1654770"/>
            <a:ext cx="2282030" cy="3775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10621" r="10265" b="19380"/>
          <a:stretch/>
        </p:blipFill>
        <p:spPr>
          <a:xfrm>
            <a:off x="1761461" y="2057729"/>
            <a:ext cx="3269106" cy="3421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21"/>
          <a:stretch/>
        </p:blipFill>
        <p:spPr>
          <a:xfrm>
            <a:off x="6574373" y="3152850"/>
            <a:ext cx="1956092" cy="18476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7176" y="5328063"/>
            <a:ext cx="407227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Dơ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giáo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endParaRPr lang="en-US" sz="3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0139" y="5349328"/>
            <a:ext cx="375053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biểu</a:t>
            </a:r>
            <a:endParaRPr lang="en-US" sz="3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533401" y="3449647"/>
            <a:ext cx="1314231" cy="1296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10363201" y="3449647"/>
            <a:ext cx="1314231" cy="129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7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824947" y="0"/>
            <a:ext cx="11521299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Thực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7BCF66-82EB-E67B-61B9-0BA35A7A1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171" y="1240354"/>
            <a:ext cx="900112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7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A668B528-8383-632C-B92C-48ACC21FE4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06547163-AFBB-2421-A4F1-FFD8F83B2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01" y="822198"/>
            <a:ext cx="9156891" cy="316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8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C42FF7D1-C59C-C127-170C-EA409C849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AB41D7-DA58-4DA4-A631-D98F9DD2DD3C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89" b="85376" l="30125" r="78000">
                        <a14:foregroundMark x1="38750" y1="26939" x2="56625" y2="33333"/>
                        <a14:foregroundMark x1="42063" y1="25340" x2="52250" y2="34754"/>
                        <a14:foregroundMark x1="49188" y1="28360" x2="62187" y2="32386"/>
                        <a14:foregroundMark x1="52750" y1="28834" x2="57875" y2="30491"/>
                        <a14:foregroundMark x1="52500" y1="25814" x2="56875" y2="27176"/>
                        <a14:foregroundMark x1="39500" y1="22025" x2="62687" y2="25992"/>
                        <a14:foregroundMark x1="44125" y1="17525" x2="52000" y2="19183"/>
                        <a14:foregroundMark x1="43375" y1="16578" x2="60438" y2="17762"/>
                        <a14:foregroundMark x1="42063" y1="15394" x2="58375" y2="18946"/>
                        <a14:foregroundMark x1="55563" y1="21551" x2="57125" y2="28360"/>
                        <a14:foregroundMark x1="47688" y1="14920" x2="66813" y2="31202"/>
                        <a14:foregroundMark x1="66813" y1="31202" x2="66813" y2="31202"/>
                        <a14:foregroundMark x1="37500" y1="29307" x2="36500" y2="38307"/>
                        <a14:foregroundMark x1="30375" y1="36175" x2="31875" y2="39017"/>
                        <a14:foregroundMark x1="39500" y1="16104" x2="51250" y2="14446"/>
                        <a14:foregroundMark x1="50000" y1="12789" x2="56875" y2="17288"/>
                        <a14:foregroundMark x1="74438" y1="36175" x2="78000" y2="36175"/>
                        <a14:foregroundMark x1="54313" y1="78626" x2="58625" y2="83067"/>
                        <a14:foregroundMark x1="43875" y1="80462" x2="44125" y2="84251"/>
                        <a14:foregroundMark x1="38500" y1="85435" x2="46938" y2="82120"/>
                        <a14:foregroundMark x1="55313" y1="84251" x2="63750" y2="84962"/>
                        <a14:foregroundMark x1="30125" y1="35228" x2="33188" y2="37123"/>
                        <a14:foregroundMark x1="41313" y1="19420" x2="52250" y2="29781"/>
                        <a14:foregroundMark x1="52250" y1="29781" x2="52250" y2="29781"/>
                        <a14:foregroundMark x1="53312" y1="23919" x2="60688" y2="31912"/>
                        <a14:foregroundMark x1="60688" y1="31912" x2="60688" y2="31912"/>
                        <a14:foregroundMark x1="54313" y1="22025" x2="60938" y2="29070"/>
                        <a14:foregroundMark x1="60938" y1="29070" x2="60938" y2="29070"/>
                        <a14:foregroundMark x1="56063" y1="23919" x2="60438" y2="30491"/>
                        <a14:foregroundMark x1="47688" y1="48905" x2="49438" y2="57134"/>
                        <a14:foregroundMark x1="49438" y1="57134" x2="49438" y2="57134"/>
                        <a14:foregroundMark x1="49688" y1="27886" x2="48938" y2="50799"/>
                        <a14:foregroundMark x1="48938" y1="50799" x2="48938" y2="50799"/>
                        <a14:foregroundMark x1="48438" y1="27413" x2="48938" y2="43221"/>
                        <a14:foregroundMark x1="48938" y1="43221" x2="48938" y2="43221"/>
                        <a14:foregroundMark x1="47438" y1="19657" x2="50500" y2="34754"/>
                        <a14:foregroundMark x1="50500" y1="34754" x2="50500" y2="34754"/>
                        <a14:foregroundMark x1="48438" y1="18236" x2="50500" y2="34281"/>
                        <a14:foregroundMark x1="50500" y1="34281" x2="50500" y2="34281"/>
                        <a14:foregroundMark x1="51000" y1="27413" x2="52500" y2="59503"/>
                        <a14:foregroundMark x1="47938" y1="28360" x2="46688" y2="53819"/>
                        <a14:foregroundMark x1="46688" y1="50799" x2="46688" y2="53345"/>
                      </a14:backgroundRemoval>
                    </a14:imgEffect>
                  </a14:imgLayer>
                </a14:imgProps>
              </a:ext>
            </a:extLst>
          </a:blip>
          <a:srcRect l="27786" t="9938" r="21295" b="11346"/>
          <a:stretch>
            <a:fillRect/>
          </a:stretch>
        </p:blipFill>
        <p:spPr>
          <a:xfrm>
            <a:off x="322244" y="2161540"/>
            <a:ext cx="2811780" cy="4696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EA132D55-0107-4B95-A975-A89894E4B37F}"/>
              </a:ext>
            </a:extLst>
          </p:cNvPr>
          <p:cNvSpPr/>
          <p:nvPr/>
        </p:nvSpPr>
        <p:spPr>
          <a:xfrm>
            <a:off x="2895044" y="680485"/>
            <a:ext cx="8017795" cy="4692282"/>
          </a:xfrm>
          <a:prstGeom prst="cloud">
            <a:avLst/>
          </a:prstGeom>
          <a:solidFill>
            <a:srgbClr val="FFFFCC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787E82-D861-43BD-A43E-BDA7EF2F5030}"/>
              </a:ext>
            </a:extLst>
          </p:cNvPr>
          <p:cNvSpPr txBox="1"/>
          <p:nvPr/>
        </p:nvSpPr>
        <p:spPr>
          <a:xfrm flipH="1">
            <a:off x="4126537" y="1529145"/>
            <a:ext cx="59531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QUEN VỚI </a:t>
            </a:r>
          </a:p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 THẾ ĐỌC, VIẾT, NÓI, NGHE</a:t>
            </a:r>
          </a:p>
        </p:txBody>
      </p:sp>
    </p:spTree>
    <p:extLst>
      <p:ext uri="{BB962C8B-B14F-4D97-AF65-F5344CB8AC3E}">
        <p14:creationId xmlns:p14="http://schemas.microsoft.com/office/powerpoint/2010/main" val="1297809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8EE876-5F3D-4465-BDFC-72CB384350FC}"/>
              </a:ext>
            </a:extLst>
          </p:cNvPr>
          <p:cNvSpPr/>
          <p:nvPr/>
        </p:nvSpPr>
        <p:spPr>
          <a:xfrm>
            <a:off x="2409238" y="431199"/>
            <a:ext cx="7330185" cy="8553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8D48A7-0795-D914-5BB2-CCEEF2CE7535}"/>
              </a:ext>
            </a:extLst>
          </p:cNvPr>
          <p:cNvSpPr txBox="1"/>
          <p:nvPr/>
        </p:nvSpPr>
        <p:spPr>
          <a:xfrm>
            <a:off x="1941408" y="356771"/>
            <a:ext cx="841551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Quan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B34EF4-7B95-80FA-5563-A277E4BA9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864" y="1427791"/>
            <a:ext cx="5107133" cy="488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5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79" b="100000" l="12112" r="58759">
                        <a14:foregroundMark x1="36336" y1="41190" x2="20120" y2="82151"/>
                        <a14:foregroundMark x1="29029" y1="49542" x2="27327" y2="72540"/>
                        <a14:foregroundMark x1="31832" y1="45080" x2="31832" y2="57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2712380" y="76200"/>
            <a:ext cx="1038088" cy="125789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09800" y="1524001"/>
            <a:ext cx="4243251" cy="3419475"/>
            <a:chOff x="975519" y="2057400"/>
            <a:chExt cx="4243251" cy="34194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99" t="25279" r="53420" b="54861"/>
            <a:stretch/>
          </p:blipFill>
          <p:spPr>
            <a:xfrm>
              <a:off x="1058013" y="2057400"/>
              <a:ext cx="4160757" cy="3419475"/>
            </a:xfrm>
            <a:prstGeom prst="roundRect">
              <a:avLst/>
            </a:prstGeom>
            <a:ln w="19050">
              <a:solidFill>
                <a:srgbClr val="FFC000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975519" y="2286000"/>
              <a:ext cx="10148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(1)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72400" y="1524001"/>
            <a:ext cx="4243251" cy="3419475"/>
            <a:chOff x="975519" y="2057400"/>
            <a:chExt cx="4243251" cy="341947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14" t="24726" r="8505" b="55414"/>
            <a:stretch/>
          </p:blipFill>
          <p:spPr>
            <a:xfrm>
              <a:off x="1058013" y="2057400"/>
              <a:ext cx="4160757" cy="3419475"/>
            </a:xfrm>
            <a:prstGeom prst="roundRect">
              <a:avLst/>
            </a:prstGeom>
            <a:ln w="19050">
              <a:solidFill>
                <a:srgbClr val="FFC000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975519" y="2286000"/>
              <a:ext cx="10148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(2)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79" b="100000" l="12112" r="58759">
                        <a14:foregroundMark x1="36336" y1="41190" x2="20120" y2="82151"/>
                        <a14:foregroundMark x1="29029" y1="49542" x2="27327" y2="72540"/>
                        <a14:foregroundMark x1="31832" y1="45080" x2="31832" y2="57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8274980" y="76200"/>
            <a:ext cx="1038088" cy="12578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2612410" y="5241620"/>
            <a:ext cx="1314231" cy="12968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8175010" y="5241620"/>
            <a:ext cx="1314231" cy="129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3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79" b="100000" l="12112" r="58759">
                        <a14:foregroundMark x1="36336" y1="41190" x2="20120" y2="82151"/>
                        <a14:foregroundMark x1="29029" y1="49542" x2="27327" y2="72540"/>
                        <a14:foregroundMark x1="31832" y1="45080" x2="31832" y2="57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2671899" y="76200"/>
            <a:ext cx="1038088" cy="125789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47900" y="1524001"/>
            <a:ext cx="4243251" cy="3419475"/>
            <a:chOff x="975519" y="2057400"/>
            <a:chExt cx="4243251" cy="34194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1" t="48672" r="52638" b="31468"/>
            <a:stretch/>
          </p:blipFill>
          <p:spPr>
            <a:xfrm>
              <a:off x="1058013" y="2057400"/>
              <a:ext cx="4160757" cy="3419475"/>
            </a:xfrm>
            <a:prstGeom prst="roundRect">
              <a:avLst/>
            </a:prstGeom>
            <a:ln w="19050">
              <a:solidFill>
                <a:srgbClr val="FFC000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975519" y="2286000"/>
              <a:ext cx="10148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(3)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10500" y="1524001"/>
            <a:ext cx="4243251" cy="3419475"/>
            <a:chOff x="975519" y="2057400"/>
            <a:chExt cx="4243251" cy="341947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27" t="48672" r="8192" b="31468"/>
            <a:stretch/>
          </p:blipFill>
          <p:spPr>
            <a:xfrm>
              <a:off x="1058013" y="2057400"/>
              <a:ext cx="4160757" cy="3419475"/>
            </a:xfrm>
            <a:prstGeom prst="roundRect">
              <a:avLst/>
            </a:prstGeom>
            <a:ln w="19050">
              <a:solidFill>
                <a:srgbClr val="FFC000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975519" y="2286000"/>
              <a:ext cx="10148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(4)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79" b="100000" l="12112" r="58759">
                        <a14:foregroundMark x1="36336" y1="41190" x2="20120" y2="82151"/>
                        <a14:foregroundMark x1="29029" y1="49542" x2="27327" y2="72540"/>
                        <a14:foregroundMark x1="31832" y1="45080" x2="31832" y2="57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8234499" y="76200"/>
            <a:ext cx="1038088" cy="12578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2612410" y="5241620"/>
            <a:ext cx="1314231" cy="12968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8175010" y="5241620"/>
            <a:ext cx="1314231" cy="129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9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79" b="100000" l="12112" r="58759">
                        <a14:foregroundMark x1="36336" y1="41190" x2="20120" y2="82151"/>
                        <a14:foregroundMark x1="29029" y1="49542" x2="27327" y2="72540"/>
                        <a14:foregroundMark x1="31832" y1="45080" x2="31832" y2="57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2671899" y="76200"/>
            <a:ext cx="1038088" cy="125789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47900" y="1524001"/>
            <a:ext cx="4243251" cy="3419475"/>
            <a:chOff x="975519" y="2057400"/>
            <a:chExt cx="4243251" cy="34194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7" t="72349" r="52482" b="7791"/>
            <a:stretch/>
          </p:blipFill>
          <p:spPr>
            <a:xfrm>
              <a:off x="1058013" y="2057400"/>
              <a:ext cx="4160757" cy="3419475"/>
            </a:xfrm>
            <a:prstGeom prst="roundRect">
              <a:avLst/>
            </a:prstGeom>
            <a:ln w="19050">
              <a:solidFill>
                <a:srgbClr val="FFC000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975519" y="2286000"/>
              <a:ext cx="10148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(5)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10500" y="1524001"/>
            <a:ext cx="4243251" cy="3419475"/>
            <a:chOff x="975519" y="2057400"/>
            <a:chExt cx="4243251" cy="341947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27" t="48672" r="8192" b="31468"/>
            <a:stretch/>
          </p:blipFill>
          <p:spPr>
            <a:xfrm>
              <a:off x="1058013" y="2057400"/>
              <a:ext cx="4160757" cy="3419475"/>
            </a:xfrm>
            <a:prstGeom prst="roundRect">
              <a:avLst/>
            </a:prstGeom>
            <a:ln w="19050">
              <a:solidFill>
                <a:srgbClr val="FFC000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975519" y="2286000"/>
              <a:ext cx="10148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(6)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79" b="100000" l="12112" r="58759">
                        <a14:foregroundMark x1="36336" y1="41190" x2="20120" y2="82151"/>
                        <a14:foregroundMark x1="29029" y1="49542" x2="27327" y2="72540"/>
                        <a14:foregroundMark x1="31832" y1="45080" x2="31832" y2="57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8234499" y="76200"/>
            <a:ext cx="1038088" cy="12578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2650510" y="5241620"/>
            <a:ext cx="1314231" cy="12968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8213110" y="5241620"/>
            <a:ext cx="1314231" cy="129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1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artoon vector illustration of compatible 4 puzzle pieces in different  colors. 2370537 Vector Art at Vecteezy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3585330">
            <a:off x="10947420" y="6025823"/>
            <a:ext cx="767019" cy="73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700" y="609600"/>
            <a:ext cx="1089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chọn tư thế nào khi ngồi viết bài?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99"/>
          <a:stretch/>
        </p:blipFill>
        <p:spPr>
          <a:xfrm>
            <a:off x="1905000" y="1611676"/>
            <a:ext cx="3352800" cy="38153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9"/>
          <a:stretch/>
        </p:blipFill>
        <p:spPr>
          <a:xfrm>
            <a:off x="6553200" y="1611676"/>
            <a:ext cx="3352800" cy="381531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81300" y="5426994"/>
            <a:ext cx="16002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620000" y="5419640"/>
            <a:ext cx="16002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7027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artoon vector illustration of compatible 4 puzzle pieces in different  colors. 2370537 Vector Art at Vecteezy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3585330">
            <a:off x="11282884" y="6006946"/>
            <a:ext cx="767019" cy="73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6669" y="228600"/>
            <a:ext cx="6972300" cy="15696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ngồi viết sai tư thế, </a:t>
            </a:r>
          </a:p>
          <a:p>
            <a:pPr algn="ctr"/>
            <a:r>
              <a:rPr lang="en-US" sz="4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 thể chúng ta sẽ: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t="11945" r="50837" b="20000"/>
          <a:stretch/>
        </p:blipFill>
        <p:spPr>
          <a:xfrm>
            <a:off x="1198493" y="2601918"/>
            <a:ext cx="1358176" cy="2718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8" t="14777" r="19162" b="14308"/>
          <a:stretch/>
        </p:blipFill>
        <p:spPr>
          <a:xfrm>
            <a:off x="4343398" y="2239760"/>
            <a:ext cx="2461419" cy="3080359"/>
          </a:xfrm>
          <a:prstGeom prst="rect">
            <a:avLst/>
          </a:prstGeom>
        </p:spPr>
      </p:pic>
      <p:pic>
        <p:nvPicPr>
          <p:cNvPr id="1026" name="Picture 2" descr="Buồn nẫu ruột vì con vào lớp 1 mà viết chữ quá xấu | Thời Đại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469" y="2996611"/>
            <a:ext cx="3429001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8200" y="5320119"/>
            <a:ext cx="222159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Cong vẹo cột sống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3312" y="5597117"/>
            <a:ext cx="222159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Cận thị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53400" y="5320119"/>
            <a:ext cx="282529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chữ không đẹp</a:t>
            </a:r>
          </a:p>
        </p:txBody>
      </p:sp>
    </p:spTree>
    <p:extLst>
      <p:ext uri="{BB962C8B-B14F-4D97-AF65-F5344CB8AC3E}">
        <p14:creationId xmlns:p14="http://schemas.microsoft.com/office/powerpoint/2010/main" val="414222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423</Words>
  <Application>Microsoft Office PowerPoint</Application>
  <PresentationFormat>Widescreen</PresentationFormat>
  <Paragraphs>53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Aptos</vt:lpstr>
      <vt:lpstr>Arial</vt:lpstr>
      <vt:lpstr>Arial Rounded MT Bold</vt:lpstr>
      <vt:lpstr>Arial-Rounded</vt:lpstr>
      <vt:lpstr>Calibri</vt:lpstr>
      <vt:lpstr>SVN-Poky's</vt:lpstr>
      <vt:lpstr>1_Office Theme</vt:lpstr>
      <vt:lpstr>4_Office Theme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Thao Tran</dc:creator>
  <cp:lastModifiedBy>Windows User</cp:lastModifiedBy>
  <cp:revision>7</cp:revision>
  <dcterms:created xsi:type="dcterms:W3CDTF">2025-05-30T01:48:47Z</dcterms:created>
  <dcterms:modified xsi:type="dcterms:W3CDTF">2026-04-28T03:13:40Z</dcterms:modified>
</cp:coreProperties>
</file>