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1"/>
  </p:notesMasterIdLst>
  <p:sldIdLst>
    <p:sldId id="257" r:id="rId5"/>
    <p:sldId id="298" r:id="rId6"/>
    <p:sldId id="261" r:id="rId7"/>
    <p:sldId id="260" r:id="rId8"/>
    <p:sldId id="283" r:id="rId9"/>
    <p:sldId id="284" r:id="rId10"/>
    <p:sldId id="285" r:id="rId11"/>
    <p:sldId id="291" r:id="rId12"/>
    <p:sldId id="286" r:id="rId13"/>
    <p:sldId id="287" r:id="rId14"/>
    <p:sldId id="288" r:id="rId15"/>
    <p:sldId id="289" r:id="rId16"/>
    <p:sldId id="290" r:id="rId17"/>
    <p:sldId id="294" r:id="rId18"/>
    <p:sldId id="295" r:id="rId19"/>
    <p:sldId id="296" r:id="rId20"/>
    <p:sldId id="297" r:id="rId21"/>
    <p:sldId id="299" r:id="rId22"/>
    <p:sldId id="282" r:id="rId23"/>
    <p:sldId id="300" r:id="rId24"/>
    <p:sldId id="301" r:id="rId25"/>
    <p:sldId id="302" r:id="rId26"/>
    <p:sldId id="303" r:id="rId27"/>
    <p:sldId id="304" r:id="rId28"/>
    <p:sldId id="305" r:id="rId29"/>
    <p:sldId id="266" r:id="rId3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9"/>
    <a:srgbClr val="FFD757"/>
    <a:srgbClr val="D933DD"/>
    <a:srgbClr val="F9F9F9"/>
    <a:srgbClr val="D8F4E3"/>
    <a:srgbClr val="FF0066"/>
    <a:srgbClr val="E4F8EC"/>
    <a:srgbClr val="C4EED5"/>
    <a:srgbClr val="B2E8C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1281" autoAdjust="0"/>
  </p:normalViewPr>
  <p:slideViewPr>
    <p:cSldViewPr>
      <p:cViewPr varScale="1">
        <p:scale>
          <a:sx n="56" d="100"/>
          <a:sy n="56" d="100"/>
        </p:scale>
        <p:origin x="1042" y="3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ly kem </a:t>
            </a:r>
            <a:r>
              <a:rPr lang="en-US">
                <a:sym typeface="Wingdings" pitchFamily="2" charset="2"/>
              </a:rPr>
              <a:t> hiện</a:t>
            </a:r>
            <a:r>
              <a:rPr lang="en-US" baseline="0">
                <a:sym typeface="Wingdings" pitchFamily="2" charset="2"/>
              </a:rPr>
              <a:t> nét; Click hình chữ nhật vàng nhạt  tên nét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47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chọn</a:t>
            </a:r>
            <a:r>
              <a:rPr lang="en-US" baseline="0"/>
              <a:t> hộp quà, </a:t>
            </a:r>
            <a:r>
              <a:rPr lang="en-US"/>
              <a:t>Click vào</a:t>
            </a:r>
            <a:r>
              <a:rPr lang="en-US" baseline="0"/>
              <a:t> rồi yêu cầu HS nói đó là số mấy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chọn</a:t>
            </a:r>
            <a:r>
              <a:rPr lang="en-US" baseline="0"/>
              <a:t> hộp quà, </a:t>
            </a:r>
            <a:r>
              <a:rPr lang="en-US"/>
              <a:t>Click vào</a:t>
            </a:r>
            <a:r>
              <a:rPr lang="en-US" baseline="0"/>
              <a:t> rồi yêu cầu HS nói đó là số mấy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2126F-5312-6417-318D-A73F66554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520CF-645A-7E3E-29B7-57889E079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BA11A-30BA-78B5-2C26-FBA5F2D8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82261-F8B0-F5AC-8F64-D9C956742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62EFE-581D-733E-B3F9-A01EFCEA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09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8935-CAFA-CA11-1E25-01E17C7F0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3DE6-2527-D53F-F7A7-32A3C6E1F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292F2-AB1D-31C8-971D-F9BC3BFA7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81D9D-D062-7742-929D-29AE38BD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95217-FC7B-0D65-73BA-97ADA87C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7E94-F208-027B-C6B1-550E0EA2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1A1B0-F041-12A4-87D0-B6039C2FA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2DFFD-69A2-F550-E201-D2D57C8B5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FA849-593A-A820-56DA-79D339B49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EBBFB-A7FD-523B-814D-46C1B620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34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C987-3C0B-DDDA-A92F-A01D884C2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4A698-C67A-1FFD-A896-4B6AB6B37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F72C8-2987-A38F-FD70-A342993FA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BF47F-2571-AC5B-D6CB-8B6E235D8A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5D6B9-595D-03F3-E864-369799264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1D914-3AAE-7F22-9EC5-83E55E43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9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FD694-76B9-5CE1-121D-F2BD57E99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6EE71-A47E-C341-4569-EF74A527F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7A621-ED6B-E66B-AA24-03AB9B521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AFF475-CE0E-2A01-E89F-63A623299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822B2B-8FE7-0FE5-9184-64194C9697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0E91C-3E71-45C7-6D96-708BB962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1036C9-B9A6-10B2-2DDE-AA2F9A1BE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7C1D3-775B-1BCF-8DE2-053B3429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32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AED37-57E7-50F0-C30D-FB2BC02D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4D77BE-6A97-4D1A-4011-7D6FABC1F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B6662-0FF3-6602-9FA5-FF32F0AE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07D17-4BC2-C473-02D2-F7AF212A0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73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51CAA-8999-7254-27E2-DDC49FA987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97C164-4276-E74D-C0AE-C963A55DE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D032A-6DD5-53C2-99F0-D38FF462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6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A9D2D-0BBB-D5D5-60F9-44FD32D1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01925-321C-C21D-D7F9-81A091C89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BDE59-79EE-8D56-BD2C-1FB46EB8E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7F4AE-61A5-EEC2-5674-D57C3E94F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5E4A1-0530-EB11-2BA4-5CEA4043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2D6E5-CCB7-2980-E0E5-2EBEF33C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3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4C691-69C4-1C89-FC3F-571D21FB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EAE9BE-6B1F-36E9-B047-CC5AD75233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1DF2-BEB6-5AFB-02AB-94BE7A2D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DF4DA-796F-0158-0BA2-99D5428A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C4612-EEF5-A4E1-EF4E-D601AA8F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892DD-7C0E-C809-6FF5-8392FAB1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7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C54BE-1CEB-9B1F-04DA-015A59FF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39573F-435D-9535-92F1-923DF4350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B361E-57D4-0A39-9F22-0D8CF90E22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963FC-5B06-FCD8-60CC-3FE244934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269CA-0F9C-A0ED-1267-F4BBDBFF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44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45ED1-E738-80D6-84C7-A55ACD71F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56D0B-9E82-6827-B068-405B6B390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6D6A-5E98-2E04-1CB4-70E6D1962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DBD36-11FC-879D-B79F-C310D51BE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6AF9A-A1B5-D97E-D08F-8B43C989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29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2126F-5312-6417-318D-A73F66554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520CF-645A-7E3E-29B7-57889E079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BA11A-30BA-78B5-2C26-FBA5F2D8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82261-F8B0-F5AC-8F64-D9C956742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62EFE-581D-733E-B3F9-A01EFCEA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06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8935-CAFA-CA11-1E25-01E17C7F0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3DE6-2527-D53F-F7A7-32A3C6E1F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292F2-AB1D-31C8-971D-F9BC3BFA7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81D9D-D062-7742-929D-29AE38BD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95217-FC7B-0D65-73BA-97ADA87C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97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7E94-F208-027B-C6B1-550E0EA2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1A1B0-F041-12A4-87D0-B6039C2FA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2DFFD-69A2-F550-E201-D2D57C8B56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FA849-593A-A820-56DA-79D339B49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EBBFB-A7FD-523B-814D-46C1B620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58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C987-3C0B-DDDA-A92F-A01D884C2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4A698-C67A-1FFD-A896-4B6AB6B37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F72C8-2987-A38F-FD70-A342993FA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BF47F-2571-AC5B-D6CB-8B6E235D8A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5D6B9-595D-03F3-E864-369799264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1D914-3AAE-7F22-9EC5-83E55E43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0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FD694-76B9-5CE1-121D-F2BD57E99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6EE71-A47E-C341-4569-EF74A527F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7A621-ED6B-E66B-AA24-03AB9B521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AFF475-CE0E-2A01-E89F-63A623299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822B2B-8FE7-0FE5-9184-64194C9697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0E91C-3E71-45C7-6D96-708BB962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1036C9-B9A6-10B2-2DDE-AA2F9A1BE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7C1D3-775B-1BCF-8DE2-053B3429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65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AED37-57E7-50F0-C30D-FB2BC02D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4D77BE-6A97-4D1A-4011-7D6FABC1F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B6662-0FF3-6602-9FA5-FF32F0AE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07D17-4BC2-C473-02D2-F7AF212A0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84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51CAA-8999-7254-27E2-DDC49FA987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97C164-4276-E74D-C0AE-C963A55DE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D032A-6DD5-53C2-99F0-D38FF462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7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A9D2D-0BBB-D5D5-60F9-44FD32D1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01925-321C-C21D-D7F9-81A091C89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BDE59-79EE-8D56-BD2C-1FB46EB8E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7F4AE-61A5-EEC2-5674-D57C3E94F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5E4A1-0530-EB11-2BA4-5CEA4043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2D6E5-CCB7-2980-E0E5-2EBEF33C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32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4C691-69C4-1C89-FC3F-571D21FB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EAE9BE-6B1F-36E9-B047-CC5AD75233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1DF2-BEB6-5AFB-02AB-94BE7A2D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DF4DA-796F-0158-0BA2-99D5428A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C4612-EEF5-A4E1-EF4E-D601AA8F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892DD-7C0E-C809-6FF5-8392FAB1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90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C54BE-1CEB-9B1F-04DA-015A59FF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39573F-435D-9535-92F1-923DF4350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B361E-57D4-0A39-9F22-0D8CF90E22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963FC-5B06-FCD8-60CC-3FE244934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269CA-0F9C-A0ED-1267-F4BBDBFF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93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45ED1-E738-80D6-84C7-A55ACD71F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56D0B-9E82-6827-B068-405B6B390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6D6A-5E98-2E04-1CB4-70E6D1962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2B503E4B-3D96-4DBA-A798-5EE9D14089E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DBD36-11FC-879D-B79F-C310D51BE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6AF9A-A1B5-D97E-D08F-8B43C989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685C10E-0250-4111-B4F0-411166BE6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44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94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4F13C40-8315-4D2F-8822-DB7C80312943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4/28/2026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851AA11-745B-4AE7-9B80-3E50771C116A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21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4F13C40-8315-4D2F-8822-DB7C80312943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4/28/2026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851AA11-745B-4AE7-9B80-3E50771C116A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29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4F13C40-8315-4D2F-8822-DB7C80312943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4/28/2026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851AA11-745B-4AE7-9B80-3E50771C116A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24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4F13C40-8315-4D2F-8822-DB7C80312943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4/28/2026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851AA11-745B-4AE7-9B80-3E50771C116A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78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4F13C40-8315-4D2F-8822-DB7C80312943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4/28/2026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851AA11-745B-4AE7-9B80-3E50771C116A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6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4F13C40-8315-4D2F-8822-DB7C80312943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4/28/2026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851AA11-745B-4AE7-9B80-3E50771C116A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24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4F13C40-8315-4D2F-8822-DB7C80312943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4/28/2026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851AA11-745B-4AE7-9B80-3E50771C116A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91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4F13C40-8315-4D2F-8822-DB7C80312943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4/28/2026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851AA11-745B-4AE7-9B80-3E50771C116A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38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4F13C40-8315-4D2F-8822-DB7C80312943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4/28/2026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851AA11-745B-4AE7-9B80-3E50771C116A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50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64F13C40-8315-4D2F-8822-DB7C80312943}" type="datetimeFigureOut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4/28/2026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0851AA11-745B-4AE7-9B80-3E50771C116A}" type="slidenum">
              <a:rPr 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oup of kids running&#10;&#10;Description automatically generated">
            <a:extLst>
              <a:ext uri="{FF2B5EF4-FFF2-40B4-BE49-F238E27FC236}">
                <a16:creationId xmlns:a16="http://schemas.microsoft.com/office/drawing/2014/main" id="{DC22DD7F-2114-8C8A-A89E-ED1F9F144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184402-F636-1981-EEA7-129B322EFBFF}"/>
              </a:ext>
            </a:extLst>
          </p:cNvPr>
          <p:cNvSpPr/>
          <p:nvPr userDrawn="1"/>
        </p:nvSpPr>
        <p:spPr>
          <a:xfrm>
            <a:off x="289719" y="228600"/>
            <a:ext cx="11582400" cy="64671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7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03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09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slide" Target="slide24.xml"/><Relationship Id="rId17" Type="http://schemas.openxmlformats.org/officeDocument/2006/relationships/image" Target="../media/image47.png"/><Relationship Id="rId2" Type="http://schemas.openxmlformats.org/officeDocument/2006/relationships/audio" Target="../media/audio1.wav"/><Relationship Id="rId16" Type="http://schemas.openxmlformats.org/officeDocument/2006/relationships/slide" Target="slide2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slide" Target="slide23.xml"/><Relationship Id="rId4" Type="http://schemas.openxmlformats.org/officeDocument/2006/relationships/image" Target="../media/image42.png"/><Relationship Id="rId9" Type="http://schemas.openxmlformats.org/officeDocument/2006/relationships/image" Target="../media/image43.png"/><Relationship Id="rId1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5" Type="http://schemas.openxmlformats.org/officeDocument/2006/relationships/slide" Target="slide20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5" Type="http://schemas.openxmlformats.org/officeDocument/2006/relationships/slide" Target="slide20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slide" Target="slide20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5" Type="http://schemas.openxmlformats.org/officeDocument/2006/relationships/slide" Target="slide20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artoon of kids jumping next to a blank notebook&#10;&#10;Description automatically generated">
            <a:extLst>
              <a:ext uri="{FF2B5EF4-FFF2-40B4-BE49-F238E27FC236}">
                <a16:creationId xmlns:a16="http://schemas.microsoft.com/office/drawing/2014/main" id="{28A048DC-2BD3-BD39-CC62-10C9D38BB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3" b="8914"/>
          <a:stretch/>
        </p:blipFill>
        <p:spPr>
          <a:xfrm>
            <a:off x="20" y="8484"/>
            <a:ext cx="12161817" cy="68410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8BE0C02-CBCA-69B2-5D32-1D724544D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38781" y="8483"/>
            <a:ext cx="123057" cy="6841034"/>
            <a:chOff x="12068638" y="0"/>
            <a:chExt cx="123362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F793C6E-5AED-C496-FD41-BC65B3CA2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endParaRPr lang="en-US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D26186-5427-98BC-4961-B55B6026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endParaRPr lang="en-US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C070DAA-C796-535E-DAC2-07F71579F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919" y="228600"/>
            <a:ext cx="5438103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72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1367762" y="1447800"/>
            <a:ext cx="4167981" cy="41596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01213" y="3886587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>
                <a:solidFill>
                  <a:srgbClr val="FF0000"/>
                </a:solidFill>
                <a:latin typeface="HP001 4H"/>
                <a:ea typeface="HP001 4H"/>
              </a:rPr>
              <a:t>o</a:t>
            </a:r>
            <a:endParaRPr lang="en-US" sz="3250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30113" y="37338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cong kín</a:t>
            </a:r>
          </a:p>
        </p:txBody>
      </p:sp>
    </p:spTree>
    <p:extLst>
      <p:ext uri="{BB962C8B-B14F-4D97-AF65-F5344CB8AC3E}">
        <p14:creationId xmlns:p14="http://schemas.microsoft.com/office/powerpoint/2010/main" val="163474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" t="32460" r="68240" b="-1655"/>
          <a:stretch/>
        </p:blipFill>
        <p:spPr>
          <a:xfrm>
            <a:off x="6865938" y="0"/>
            <a:ext cx="4167981" cy="4584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842169" y="139506"/>
            <a:ext cx="4167981" cy="41596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7969" y="2604844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600" dirty="0">
                <a:solidFill>
                  <a:srgbClr val="FF0000"/>
                </a:solidFill>
                <a:latin typeface="HP001 4H"/>
                <a:ea typeface="HP001 4H"/>
              </a:rPr>
              <a:t>˂</a:t>
            </a:r>
            <a:endParaRPr lang="en-US" sz="32600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08092" y="47751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7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7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endParaRPr lang="en-US" sz="7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28719" y="298644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600">
                <a:solidFill>
                  <a:srgbClr val="FF0000"/>
                </a:solidFill>
                <a:latin typeface="HP001 4H"/>
                <a:ea typeface="HP001 4H"/>
              </a:rPr>
              <a:t>˃</a:t>
            </a:r>
            <a:endParaRPr lang="en-US" sz="3260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71478" y="47751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 dưới</a:t>
            </a:r>
          </a:p>
        </p:txBody>
      </p:sp>
    </p:spTree>
    <p:extLst>
      <p:ext uri="{BB962C8B-B14F-4D97-AF65-F5344CB8AC3E}">
        <p14:creationId xmlns:p14="http://schemas.microsoft.com/office/powerpoint/2010/main" val="174952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6865938" y="139506"/>
            <a:ext cx="4167981" cy="4159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842169" y="139506"/>
            <a:ext cx="4167981" cy="41596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82447" y="2578102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>
                <a:solidFill>
                  <a:srgbClr val="FF0000"/>
                </a:solidFill>
                <a:latin typeface="HP001 4H"/>
                <a:ea typeface="HP001 4H"/>
              </a:rPr>
              <a:t>˅</a:t>
            </a:r>
            <a:endParaRPr lang="en-US" sz="3250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810789" y="48513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thắt trên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588198" y="2587818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>
                <a:solidFill>
                  <a:srgbClr val="FF0000"/>
                </a:solidFill>
                <a:latin typeface="HP001 4H"/>
                <a:ea typeface="HP001 4H"/>
              </a:rPr>
              <a:t>˄</a:t>
            </a:r>
            <a:endParaRPr lang="en-US" sz="3250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71478" y="48513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thắt giữa</a:t>
            </a:r>
          </a:p>
        </p:txBody>
      </p:sp>
    </p:spTree>
    <p:extLst>
      <p:ext uri="{BB962C8B-B14F-4D97-AF65-F5344CB8AC3E}">
        <p14:creationId xmlns:p14="http://schemas.microsoft.com/office/powerpoint/2010/main" val="28604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3181" y="98350"/>
            <a:ext cx="10596938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a) Nhận diện các nét viết cơ bản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576886"/>
              </p:ext>
            </p:extLst>
          </p:nvPr>
        </p:nvGraphicFramePr>
        <p:xfrm>
          <a:off x="312579" y="1619250"/>
          <a:ext cx="1152144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ngang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ʹ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xuôi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ʾ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cong hở 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ˁ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˅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sổ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ʺ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móc ngược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ʽ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kín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o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giữa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˄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xiên 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ʼ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hai đầu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ʿ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˂</a:t>
                      </a:r>
                      <a:endParaRPr lang="en-US" sz="60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xiên 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ʻ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cong hở 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ˀ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dưới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˃</a:t>
                      </a:r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54" b="31795" l="4300" r="1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" t="9045" r="82112" b="68889"/>
          <a:stretch/>
        </p:blipFill>
        <p:spPr>
          <a:xfrm>
            <a:off x="2270919" y="1676400"/>
            <a:ext cx="792654" cy="1049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31538" l="193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2" t="9017" r="67058" b="68917"/>
          <a:stretch/>
        </p:blipFill>
        <p:spPr>
          <a:xfrm>
            <a:off x="2318126" y="3048000"/>
            <a:ext cx="690938" cy="91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49" b="81410" l="36400" r="5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59185" r="50000" b="18749"/>
          <a:stretch/>
        </p:blipFill>
        <p:spPr>
          <a:xfrm>
            <a:off x="8062119" y="2978978"/>
            <a:ext cx="762000" cy="1008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308" b="83462" l="3800" r="1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" t="62503" r="82617" b="15431"/>
          <a:stretch/>
        </p:blipFill>
        <p:spPr>
          <a:xfrm>
            <a:off x="10729119" y="1752600"/>
            <a:ext cx="928611" cy="1229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77" b="82308" l="831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6" t="62786" r="5124" b="16635"/>
          <a:stretch/>
        </p:blipFill>
        <p:spPr>
          <a:xfrm>
            <a:off x="5097557" y="1749500"/>
            <a:ext cx="866492" cy="10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69" b="56282" l="50800" r="6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2" t="35896" r="35168" b="43525"/>
          <a:stretch/>
        </p:blipFill>
        <p:spPr>
          <a:xfrm>
            <a:off x="7934827" y="5447282"/>
            <a:ext cx="986526" cy="1218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10" b="56154" l="19200" r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30663" r="66996" b="43764"/>
          <a:stretch/>
        </p:blipFill>
        <p:spPr>
          <a:xfrm>
            <a:off x="5242719" y="4191000"/>
            <a:ext cx="721330" cy="11067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28" b="31410" l="35200" r="4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8964" r="51568" b="68970"/>
          <a:stretch/>
        </p:blipFill>
        <p:spPr>
          <a:xfrm>
            <a:off x="2194719" y="4176485"/>
            <a:ext cx="811704" cy="1074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4" b="31026" l="50400" r="64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7828" r="35243" b="70106"/>
          <a:stretch/>
        </p:blipFill>
        <p:spPr>
          <a:xfrm>
            <a:off x="2270919" y="5447282"/>
            <a:ext cx="811704" cy="10746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51" b="32179" l="66700" r="7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34" t="6873" r="19927" b="68017"/>
          <a:stretch/>
        </p:blipFill>
        <p:spPr>
          <a:xfrm>
            <a:off x="5139761" y="2917252"/>
            <a:ext cx="839098" cy="1222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31667" l="816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5436" r="4997" b="69454"/>
          <a:stretch/>
        </p:blipFill>
        <p:spPr>
          <a:xfrm>
            <a:off x="8008541" y="1676400"/>
            <a:ext cx="839098" cy="11267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5" b="58077" l="80700" r="9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11" t="38703" r="3950" b="41215"/>
          <a:stretch/>
        </p:blipFill>
        <p:spPr>
          <a:xfrm>
            <a:off x="10876049" y="2864930"/>
            <a:ext cx="1072270" cy="12498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13" b="83462" l="1850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60711" r="66724" b="14179"/>
          <a:stretch/>
        </p:blipFill>
        <p:spPr>
          <a:xfrm>
            <a:off x="7906598" y="3737430"/>
            <a:ext cx="1033827" cy="1687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72" b="58077" l="4400" r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34329" r="82088" b="42704"/>
          <a:stretch/>
        </p:blipFill>
        <p:spPr>
          <a:xfrm>
            <a:off x="5181033" y="5410200"/>
            <a:ext cx="780556" cy="111858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38489" y="4241621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439982" y="2969848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38489" y="1726194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438489" y="5501647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337719" y="4238999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339212" y="2981740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337719" y="1738086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337719" y="5499025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176905" y="4243129"/>
            <a:ext cx="156739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163884" y="2985870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162391" y="1742216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176905" y="5503155"/>
            <a:ext cx="156739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9043478" y="2996944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9041985" y="1753290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8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Nhận diện các chữ số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235139"/>
              </p:ext>
            </p:extLst>
          </p:nvPr>
        </p:nvGraphicFramePr>
        <p:xfrm>
          <a:off x="1391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2619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2863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3519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4175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4831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55487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9451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6351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17007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7663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38319" y="4005942"/>
            <a:ext cx="1810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667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Nhận diện các chữ số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132417"/>
              </p:ext>
            </p:extLst>
          </p:nvPr>
        </p:nvGraphicFramePr>
        <p:xfrm>
          <a:off x="1391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532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907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2619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2863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3519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4175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4831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55487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9451" y="4005942"/>
            <a:ext cx="1866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6351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17007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7663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38319" y="4005942"/>
            <a:ext cx="1810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56296" l="26600" r="5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7" t="36825" r="45186" b="43492"/>
          <a:stretch/>
        </p:blipFill>
        <p:spPr>
          <a:xfrm>
            <a:off x="137319" y="3445759"/>
            <a:ext cx="2225901" cy="17264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67" b="58241" l="54200" r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03" t="32592" r="25245" b="42899"/>
          <a:stretch/>
        </p:blipFill>
        <p:spPr>
          <a:xfrm>
            <a:off x="447619" y="1739204"/>
            <a:ext cx="1254238" cy="16808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55741" l="758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8" t="38306" r="3530" b="43746"/>
          <a:stretch/>
        </p:blipFill>
        <p:spPr>
          <a:xfrm>
            <a:off x="1935889" y="1739204"/>
            <a:ext cx="1540924" cy="15122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78" b="85648" l="759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70" t="68118" r="4078" b="13934"/>
          <a:stretch/>
        </p:blipFill>
        <p:spPr>
          <a:xfrm>
            <a:off x="3413919" y="1668366"/>
            <a:ext cx="1688614" cy="16571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67" b="84815" l="54000" r="7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56" t="67068" r="25892" b="14984"/>
          <a:stretch/>
        </p:blipFill>
        <p:spPr>
          <a:xfrm>
            <a:off x="5352600" y="1600200"/>
            <a:ext cx="1723239" cy="16911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0" b="27593" l="26800" r="4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58" t="7144" r="50424" b="71796"/>
          <a:stretch/>
        </p:blipFill>
        <p:spPr>
          <a:xfrm>
            <a:off x="3811252" y="3124200"/>
            <a:ext cx="1856757" cy="19717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52" b="83981" l="2100" r="2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7" t="67583" r="73671" b="17071"/>
          <a:stretch/>
        </p:blipFill>
        <p:spPr>
          <a:xfrm>
            <a:off x="7334005" y="1955592"/>
            <a:ext cx="1709642" cy="12448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27500" l="50300" r="7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86" t="3926" r="28692" b="71510"/>
          <a:stretch/>
        </p:blipFill>
        <p:spPr>
          <a:xfrm>
            <a:off x="2469352" y="3445759"/>
            <a:ext cx="1341900" cy="15834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04" b="27222" l="74100" r="9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37" t="4933" r="6411" b="71774"/>
          <a:stretch/>
        </p:blipFill>
        <p:spPr>
          <a:xfrm>
            <a:off x="9128919" y="1463212"/>
            <a:ext cx="1556653" cy="19825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6" b="86296" l="32000" r="5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55904" r="48345" b="13000"/>
          <a:stretch/>
        </p:blipFill>
        <p:spPr>
          <a:xfrm>
            <a:off x="5949079" y="3544850"/>
            <a:ext cx="1483483" cy="16253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52" b="60185" l="600" r="2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9159" r="73188" b="39745"/>
          <a:stretch/>
        </p:blipFill>
        <p:spPr>
          <a:xfrm>
            <a:off x="7535406" y="3349561"/>
            <a:ext cx="1885950" cy="19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8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4518" y="163475"/>
            <a:ext cx="9753601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Nhận diện các dấu thanh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3519" y="16002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HP001 4 hàng" pitchFamily="34" charset="0"/>
              </a:rPr>
              <a:t>́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4037" y="21336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HP001 4 hàng" pitchFamily="34" charset="0"/>
                <a:ea typeface="Arial-Rounded"/>
                <a:cs typeface="Arial-Rounded"/>
              </a:rPr>
              <a:t>̀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95519" y="19812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̉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9119" y="423669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͂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95319" y="2438400"/>
            <a:ext cx="2133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13519" y="2336799"/>
            <a:ext cx="3572353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huyền)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761979" y="2362200"/>
            <a:ext cx="4107258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sắc)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869237" y="2438400"/>
            <a:ext cx="3848100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hỏi)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499519" y="4724400"/>
            <a:ext cx="310118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ngã)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573837" y="4724400"/>
            <a:ext cx="31838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nặng)</a:t>
            </a:r>
          </a:p>
        </p:txBody>
      </p:sp>
    </p:spTree>
    <p:extLst>
      <p:ext uri="{BB962C8B-B14F-4D97-AF65-F5344CB8AC3E}">
        <p14:creationId xmlns:p14="http://schemas.microsoft.com/office/powerpoint/2010/main" val="22728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Nhận diện các dấu thanh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5067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23119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023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kệ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9931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372002" y="4070352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166519" y="4070351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961036" y="407035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</a:t>
            </a:r>
          </a:p>
        </p:txBody>
      </p:sp>
    </p:spTree>
    <p:extLst>
      <p:ext uri="{BB962C8B-B14F-4D97-AF65-F5344CB8AC3E}">
        <p14:creationId xmlns:p14="http://schemas.microsoft.com/office/powerpoint/2010/main" val="289264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artoon of kids jumping next to a blank notebook&#10;&#10;Description automatically generated">
            <a:extLst>
              <a:ext uri="{FF2B5EF4-FFF2-40B4-BE49-F238E27FC236}">
                <a16:creationId xmlns:a16="http://schemas.microsoft.com/office/drawing/2014/main" id="{28A048DC-2BD3-BD39-CC62-10C9D38BB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3" b="8914"/>
          <a:stretch/>
        </p:blipFill>
        <p:spPr>
          <a:xfrm>
            <a:off x="20" y="8484"/>
            <a:ext cx="12161817" cy="68410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8BE0C02-CBCA-69B2-5D32-1D724544D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38781" y="8483"/>
            <a:ext cx="123057" cy="6841034"/>
            <a:chOff x="12068638" y="0"/>
            <a:chExt cx="123362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F793C6E-5AED-C496-FD41-BC65B3CA2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D26186-5427-98BC-4961-B55B6026B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B3326C49-CD29-4307-072F-4A386E7D4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19" y="381000"/>
            <a:ext cx="5300623" cy="426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81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200" y="662181"/>
            <a:ext cx="836835" cy="80882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468" y="8483"/>
            <a:ext cx="3545747" cy="6841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155437"/>
            <a:ext cx="4269175" cy="26940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43724" y="3172289"/>
            <a:ext cx="2229821" cy="36772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3237" y="3429000"/>
            <a:ext cx="2286425" cy="34205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6978" y="1157806"/>
            <a:ext cx="812081" cy="1419866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5299" y="2297193"/>
            <a:ext cx="1915877" cy="9780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708" y="120692"/>
            <a:ext cx="7620052" cy="235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74F2-C7FF-CB21-E688-24AD3C4E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ài hát thiếu nhi cho bé- Bé tập đánh vần">
            <a:hlinkClick r:id="" action="ppaction://media"/>
            <a:extLst>
              <a:ext uri="{FF2B5EF4-FFF2-40B4-BE49-F238E27FC236}">
                <a16:creationId xmlns:a16="http://schemas.microsoft.com/office/drawing/2014/main" id="{34E24EB8-415D-D48C-099F-914D6979C3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39452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03793" y="-37525"/>
            <a:ext cx="6342540" cy="6933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1209" y="2277212"/>
            <a:ext cx="2772584" cy="4572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71" y="2596409"/>
            <a:ext cx="2842966" cy="4253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7223" y="985948"/>
            <a:ext cx="787900" cy="1610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0816" y="979435"/>
            <a:ext cx="787900" cy="1610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816" y="979435"/>
            <a:ext cx="787900" cy="16104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9943" y="995162"/>
            <a:ext cx="787900" cy="1610461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5259" y="3281724"/>
            <a:ext cx="1612614" cy="2695771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5322" y="2596409"/>
            <a:ext cx="1976754" cy="3621476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8598" y="3429000"/>
            <a:ext cx="1887016" cy="3040980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37549" y="3840455"/>
            <a:ext cx="2260635" cy="262952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3119" y="-76200"/>
            <a:ext cx="141339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2823" y="443478"/>
            <a:ext cx="9051788" cy="2909322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2114">
                <a:defRPr/>
              </a:pPr>
              <a:r>
                <a:rPr lang="en-US" sz="1100" kern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40" y="214936"/>
              <a:ext cx="13622079" cy="5774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2114">
                <a:spcBef>
                  <a:spcPct val="50000"/>
                </a:spcBef>
                <a:defRPr/>
              </a:pP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altLang="en-US" sz="4800" b="1" kern="0" spc="-15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43AEDA9-64D8-7D8C-A098-B68E868E2025}"/>
                </a:ext>
              </a:extLst>
            </p:cNvPr>
            <p:cNvSpPr txBox="1"/>
            <p:nvPr/>
          </p:nvSpPr>
          <p:spPr>
            <a:xfrm>
              <a:off x="348099" y="845229"/>
              <a:ext cx="13622079" cy="91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2114">
                <a:spcBef>
                  <a:spcPct val="50000"/>
                </a:spcBef>
                <a:defRPr/>
              </a:pPr>
              <a:r>
                <a:rPr lang="en-US" altLang="en-US" sz="8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8" y="-28121"/>
            <a:ext cx="2260635" cy="262952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419" y="80622"/>
            <a:ext cx="1161435" cy="1127091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5B1DC21E-10E5-D1D0-BADD-13DA446D51CB}"/>
              </a:ext>
            </a:extLst>
          </p:cNvPr>
          <p:cNvSpPr/>
          <p:nvPr/>
        </p:nvSpPr>
        <p:spPr>
          <a:xfrm>
            <a:off x="10271919" y="6019800"/>
            <a:ext cx="1371600" cy="609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F6D9CCB-B6CD-9AD1-9369-29048089039E}"/>
              </a:ext>
            </a:extLst>
          </p:cNvPr>
          <p:cNvSpPr/>
          <p:nvPr/>
        </p:nvSpPr>
        <p:spPr>
          <a:xfrm>
            <a:off x="3718719" y="4114800"/>
            <a:ext cx="4724400" cy="1676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68519" y="422575"/>
            <a:ext cx="10060262" cy="2016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2114">
                <a:defRPr/>
              </a:pPr>
              <a:r>
                <a:rPr lang="en-US" sz="1047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999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2114"/>
              <a:r>
                <a:rPr lang="en-US" sz="60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60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60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60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60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38" y="98446"/>
            <a:ext cx="1612614" cy="269577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419" y="80622"/>
            <a:ext cx="1161435" cy="1127091"/>
          </a:xfrm>
          <a:prstGeom prst="rect">
            <a:avLst/>
          </a:prstGeom>
        </p:spPr>
      </p:pic>
      <p:sp>
        <p:nvSpPr>
          <p:cNvPr id="27" name="Arrow: Left 26">
            <a:hlinkClick r:id="rId5" action="ppaction://hlinksldjump"/>
            <a:extLst>
              <a:ext uri="{FF2B5EF4-FFF2-40B4-BE49-F238E27FC236}">
                <a16:creationId xmlns:a16="http://schemas.microsoft.com/office/drawing/2014/main" id="{1F168F98-714C-91F3-7ABD-F12A355C8C5E}"/>
              </a:ext>
            </a:extLst>
          </p:cNvPr>
          <p:cNvSpPr/>
          <p:nvPr/>
        </p:nvSpPr>
        <p:spPr>
          <a:xfrm>
            <a:off x="10271919" y="6019800"/>
            <a:ext cx="1371600" cy="609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D97CC6D-024B-D62F-9544-1521967B2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119" y="1981200"/>
            <a:ext cx="1912327" cy="1285875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1257A50-3962-6288-9ED6-B736CA030555}"/>
              </a:ext>
            </a:extLst>
          </p:cNvPr>
          <p:cNvSpPr/>
          <p:nvPr/>
        </p:nvSpPr>
        <p:spPr>
          <a:xfrm>
            <a:off x="3718719" y="4114800"/>
            <a:ext cx="4724400" cy="1676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06308" y="367108"/>
            <a:ext cx="9680431" cy="2095598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2114">
                <a:defRPr/>
              </a:pPr>
              <a:r>
                <a:rPr lang="en-US" sz="1047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982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2114"/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4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73" y="59520"/>
            <a:ext cx="1548988" cy="2837795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419" y="80622"/>
            <a:ext cx="1161435" cy="1127091"/>
          </a:xfrm>
          <a:prstGeom prst="rect">
            <a:avLst/>
          </a:prstGeom>
        </p:spPr>
      </p:pic>
      <p:sp>
        <p:nvSpPr>
          <p:cNvPr id="27" name="Arrow: Left 26">
            <a:hlinkClick r:id="rId5" action="ppaction://hlinksldjump"/>
            <a:extLst>
              <a:ext uri="{FF2B5EF4-FFF2-40B4-BE49-F238E27FC236}">
                <a16:creationId xmlns:a16="http://schemas.microsoft.com/office/drawing/2014/main" id="{AACD24F8-DD8C-463F-D494-0A1ECC893E6E}"/>
              </a:ext>
            </a:extLst>
          </p:cNvPr>
          <p:cNvSpPr/>
          <p:nvPr/>
        </p:nvSpPr>
        <p:spPr>
          <a:xfrm>
            <a:off x="10271919" y="6019800"/>
            <a:ext cx="1371600" cy="609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A99A5F2-6D30-71C3-60D4-6AB3C637D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919" y="2057400"/>
            <a:ext cx="2057400" cy="1165860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C107B4-71E1-8DF0-8AA8-89E84FC07BC2}"/>
              </a:ext>
            </a:extLst>
          </p:cNvPr>
          <p:cNvSpPr/>
          <p:nvPr/>
        </p:nvSpPr>
        <p:spPr>
          <a:xfrm>
            <a:off x="3718719" y="4114800"/>
            <a:ext cx="4724400" cy="1676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1951" y="433136"/>
            <a:ext cx="9619382" cy="2995864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2114">
                <a:defRPr/>
              </a:pPr>
              <a:r>
                <a:rPr lang="en-US" sz="1600" kern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7945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2114"/>
              <a:r>
                <a:rPr lang="en-US" sz="5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5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5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lang="en-US" sz="5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5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81356">
            <a:off x="390878" y="72266"/>
            <a:ext cx="1584532" cy="2553518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419" y="80622"/>
            <a:ext cx="1161435" cy="1127091"/>
          </a:xfrm>
          <a:prstGeom prst="rect">
            <a:avLst/>
          </a:prstGeom>
        </p:spPr>
      </p:pic>
      <p:sp>
        <p:nvSpPr>
          <p:cNvPr id="27" name="Arrow: Left 26">
            <a:hlinkClick r:id="rId5" action="ppaction://hlinksldjump"/>
            <a:extLst>
              <a:ext uri="{FF2B5EF4-FFF2-40B4-BE49-F238E27FC236}">
                <a16:creationId xmlns:a16="http://schemas.microsoft.com/office/drawing/2014/main" id="{E39C6E89-65E3-B366-D446-B4AB0826109A}"/>
              </a:ext>
            </a:extLst>
          </p:cNvPr>
          <p:cNvSpPr/>
          <p:nvPr/>
        </p:nvSpPr>
        <p:spPr>
          <a:xfrm>
            <a:off x="10271919" y="6019800"/>
            <a:ext cx="1371600" cy="609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7EA6EF-4AE1-847D-07E5-5C87040FAB2B}"/>
              </a:ext>
            </a:extLst>
          </p:cNvPr>
          <p:cNvSpPr txBox="1"/>
          <p:nvPr/>
        </p:nvSpPr>
        <p:spPr>
          <a:xfrm>
            <a:off x="5928519" y="457200"/>
            <a:ext cx="38862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38B3BD5-F47E-5CD0-8EA5-F8509A9E2053}"/>
              </a:ext>
            </a:extLst>
          </p:cNvPr>
          <p:cNvSpPr/>
          <p:nvPr/>
        </p:nvSpPr>
        <p:spPr>
          <a:xfrm>
            <a:off x="3718719" y="4114800"/>
            <a:ext cx="4724400" cy="1676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399" y="3429000"/>
            <a:ext cx="5216924" cy="3292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876" y="2481651"/>
            <a:ext cx="2523208" cy="4239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555" y="2684490"/>
            <a:ext cx="2698290" cy="4036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13" y="527278"/>
            <a:ext cx="11828412" cy="25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7F73-3054-D36D-94D4-C8CEAC92F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AADDB-0D72-9946-745A-F975BA503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kids running&#10;&#10;Description automatically generated">
            <a:extLst>
              <a:ext uri="{FF2B5EF4-FFF2-40B4-BE49-F238E27FC236}">
                <a16:creationId xmlns:a16="http://schemas.microsoft.com/office/drawing/2014/main" id="{E22E6672-E4E2-111B-0B81-815E47C45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>
          <a:xfrm>
            <a:off x="1" y="8483"/>
            <a:ext cx="12161838" cy="6841034"/>
          </a:xfrm>
          <a:prstGeom prst="rect">
            <a:avLst/>
          </a:prstGeom>
        </p:spPr>
      </p:pic>
      <p:pic>
        <p:nvPicPr>
          <p:cNvPr id="7" name="Picture 6" descr="A blue and orange text&#10;&#10;AI-generated content may be incorrect.">
            <a:extLst>
              <a:ext uri="{FF2B5EF4-FFF2-40B4-BE49-F238E27FC236}">
                <a16:creationId xmlns:a16="http://schemas.microsoft.com/office/drawing/2014/main" id="{6EDAFFD0-5855-788C-E4C3-689C0F1E3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19" y="990600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91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7F73-3054-D36D-94D4-C8CEAC92F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AADDB-0D72-9946-745A-F975BA503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kids running&#10;&#10;Description automatically generated">
            <a:extLst>
              <a:ext uri="{FF2B5EF4-FFF2-40B4-BE49-F238E27FC236}">
                <a16:creationId xmlns:a16="http://schemas.microsoft.com/office/drawing/2014/main" id="{E22E6672-E4E2-111B-0B81-815E47C45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>
          <a:xfrm>
            <a:off x="1" y="8483"/>
            <a:ext cx="12161838" cy="684103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BCB3D-F6D9-2A78-2F03-F75BE6D54130}"/>
              </a:ext>
            </a:extLst>
          </p:cNvPr>
          <p:cNvSpPr/>
          <p:nvPr/>
        </p:nvSpPr>
        <p:spPr>
          <a:xfrm>
            <a:off x="568860" y="390992"/>
            <a:ext cx="11033925" cy="62966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/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A451F9B0-1BD2-4132-B4E0-0DB5B6C27E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71719" y="334756"/>
            <a:ext cx="3302392" cy="652324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36B8810-E385-DA89-CD05-589ABEB1CCEB}"/>
              </a:ext>
            </a:extLst>
          </p:cNvPr>
          <p:cNvSpPr txBox="1">
            <a:spLocks/>
          </p:cNvSpPr>
          <p:nvPr/>
        </p:nvSpPr>
        <p:spPr>
          <a:xfrm>
            <a:off x="594519" y="2590800"/>
            <a:ext cx="8077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NÉT VIẾT CƠ BẢN, CÁC CHỮ SỐ VÀ </a:t>
            </a:r>
          </a:p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 THANH</a:t>
            </a:r>
          </a:p>
        </p:txBody>
      </p:sp>
    </p:spTree>
    <p:extLst>
      <p:ext uri="{BB962C8B-B14F-4D97-AF65-F5344CB8AC3E}">
        <p14:creationId xmlns:p14="http://schemas.microsoft.com/office/powerpoint/2010/main" val="3134405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a) Nhận diện các nét viết cơ bản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116526"/>
              </p:ext>
            </p:extLst>
          </p:nvPr>
        </p:nvGraphicFramePr>
        <p:xfrm>
          <a:off x="312579" y="1619250"/>
          <a:ext cx="1152144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ngang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ʹ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xuôi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ʾ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cong hở 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ˁ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˅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sổ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ʺ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ngược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ʽ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kín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o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giữa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˄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ʼ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hai đầu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ʿ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˂</a:t>
                      </a:r>
                      <a:endParaRPr lang="en-US" sz="60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ʻ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cong hở 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ˀ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dưới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˃</a:t>
                      </a:r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21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6865938" y="564762"/>
            <a:ext cx="4167981" cy="4159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842169" y="564762"/>
            <a:ext cx="4167981" cy="4159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7969" y="2177856"/>
            <a:ext cx="1925624" cy="1625601"/>
          </a:xfrm>
        </p:spPr>
        <p:txBody>
          <a:bodyPr>
            <a:noAutofit/>
          </a:bodyPr>
          <a:lstStyle/>
          <a:p>
            <a:r>
              <a:rPr lang="en-US" sz="32500">
                <a:solidFill>
                  <a:srgbClr val="FF0000"/>
                </a:solidFill>
                <a:latin typeface="HP001 4H"/>
                <a:ea typeface="HP001 4H"/>
              </a:rPr>
              <a:t>ʹ</a:t>
            </a:r>
            <a:endParaRPr lang="en-US" sz="32500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547769" y="3041649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>
                <a:solidFill>
                  <a:srgbClr val="FF0000"/>
                </a:solidFill>
                <a:latin typeface="HP001 4H"/>
                <a:ea typeface="HP001 4H"/>
              </a:rPr>
              <a:t>ʺ</a:t>
            </a:r>
            <a:endParaRPr lang="en-US" sz="3250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35041" y="47751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7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endParaRPr lang="en-US" sz="7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70130" y="47751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sổ</a:t>
            </a:r>
          </a:p>
        </p:txBody>
      </p:sp>
    </p:spTree>
    <p:extLst>
      <p:ext uri="{BB962C8B-B14F-4D97-AF65-F5344CB8AC3E}">
        <p14:creationId xmlns:p14="http://schemas.microsoft.com/office/powerpoint/2010/main" val="171242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6942138" y="398015"/>
            <a:ext cx="4167981" cy="4159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918369" y="398015"/>
            <a:ext cx="4167981" cy="4159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777257">
            <a:off x="981485" y="2817752"/>
            <a:ext cx="1925624" cy="1625601"/>
          </a:xfrm>
        </p:spPr>
        <p:txBody>
          <a:bodyPr>
            <a:noAutofit/>
          </a:bodyPr>
          <a:lstStyle/>
          <a:p>
            <a:r>
              <a:rPr lang="en-US" sz="34500" b="1">
                <a:solidFill>
                  <a:srgbClr val="FF0000"/>
                </a:solidFill>
                <a:latin typeface="HP001 4H"/>
                <a:ea typeface="HP001 4H"/>
              </a:rPr>
              <a:t>ʼ</a:t>
            </a:r>
            <a:endParaRPr lang="en-US" sz="34500" b="1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 rot="20920716">
            <a:off x="7814357" y="2925603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500">
                <a:solidFill>
                  <a:srgbClr val="FF0000"/>
                </a:solidFill>
                <a:latin typeface="HP001 4H"/>
                <a:ea typeface="HP001 4H"/>
              </a:rPr>
              <a:t>ʻ</a:t>
            </a:r>
            <a:endParaRPr lang="en-US" sz="3450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96081" y="48513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7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7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xiên</a:t>
            </a:r>
            <a:r>
              <a:rPr lang="en-US" sz="7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7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72827" y="48768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xiên trái</a:t>
            </a:r>
          </a:p>
        </p:txBody>
      </p:sp>
    </p:spTree>
    <p:extLst>
      <p:ext uri="{BB962C8B-B14F-4D97-AF65-F5344CB8AC3E}">
        <p14:creationId xmlns:p14="http://schemas.microsoft.com/office/powerpoint/2010/main" val="86090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6865938" y="139506"/>
            <a:ext cx="4167981" cy="4159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842169" y="139506"/>
            <a:ext cx="4167981" cy="4159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919" y="2622549"/>
            <a:ext cx="1925624" cy="1625601"/>
          </a:xfrm>
        </p:spPr>
        <p:txBody>
          <a:bodyPr>
            <a:noAutofit/>
          </a:bodyPr>
          <a:lstStyle/>
          <a:p>
            <a:r>
              <a:rPr lang="en-US" sz="32500">
                <a:solidFill>
                  <a:srgbClr val="FF0000"/>
                </a:solidFill>
                <a:latin typeface="HP001 4H"/>
                <a:ea typeface="HP001 4H"/>
              </a:rPr>
              <a:t>ʾ</a:t>
            </a:r>
            <a:endParaRPr lang="en-US" sz="32500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747669" y="2622545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>
                <a:solidFill>
                  <a:srgbClr val="FF0000"/>
                </a:solidFill>
                <a:latin typeface="HP001 4H"/>
                <a:ea typeface="HP001 4H"/>
              </a:rPr>
              <a:t>ʽ</a:t>
            </a:r>
            <a:endParaRPr lang="en-US" sz="3250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810789" y="47751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 xuôi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11113" y="48006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 ngược</a:t>
            </a:r>
          </a:p>
        </p:txBody>
      </p:sp>
    </p:spTree>
    <p:extLst>
      <p:ext uri="{BB962C8B-B14F-4D97-AF65-F5344CB8AC3E}">
        <p14:creationId xmlns:p14="http://schemas.microsoft.com/office/powerpoint/2010/main" val="241387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1300678" y="1250562"/>
            <a:ext cx="4167981" cy="415963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86296" y="3688962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>
                <a:solidFill>
                  <a:srgbClr val="FF0000"/>
                </a:solidFill>
                <a:latin typeface="HP001 4H"/>
                <a:ea typeface="HP001 4H"/>
              </a:rPr>
              <a:t>ʿ</a:t>
            </a:r>
            <a:endParaRPr lang="en-US" sz="3250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24878" y="2901560"/>
            <a:ext cx="820924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7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sz="7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7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7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7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0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6865938" y="259962"/>
            <a:ext cx="4167981" cy="4159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842169" y="259962"/>
            <a:ext cx="4167981" cy="41596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019" y="2717608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>
                <a:solidFill>
                  <a:srgbClr val="FF0000"/>
                </a:solidFill>
                <a:latin typeface="HP001 4H"/>
                <a:ea typeface="HP001 4H"/>
              </a:rPr>
              <a:t>ˀ</a:t>
            </a:r>
            <a:endParaRPr lang="en-US" sz="3250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57418" y="47751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cong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hở phải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50945" y="2704905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>
                <a:solidFill>
                  <a:srgbClr val="FF0000"/>
                </a:solidFill>
                <a:latin typeface="HP001 4H"/>
                <a:ea typeface="HP001 4H"/>
              </a:rPr>
              <a:t>ˁ</a:t>
            </a:r>
            <a:endParaRPr lang="en-US" sz="3250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71478" y="48006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cong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hở trái</a:t>
            </a:r>
          </a:p>
        </p:txBody>
      </p:sp>
    </p:spTree>
    <p:extLst>
      <p:ext uri="{BB962C8B-B14F-4D97-AF65-F5344CB8AC3E}">
        <p14:creationId xmlns:p14="http://schemas.microsoft.com/office/powerpoint/2010/main" val="3223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374</Words>
  <Application>Microsoft Office PowerPoint</Application>
  <PresentationFormat>Custom</PresentationFormat>
  <Paragraphs>167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Arial-Rounded</vt:lpstr>
      <vt:lpstr>Calibri</vt:lpstr>
      <vt:lpstr>Cambria</vt:lpstr>
      <vt:lpstr>HP001 4 hàng</vt:lpstr>
      <vt:lpstr>HP001 4H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ʹ</vt:lpstr>
      <vt:lpstr>ʼ</vt:lpstr>
      <vt:lpstr>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Windows User</cp:lastModifiedBy>
  <cp:revision>86</cp:revision>
  <dcterms:created xsi:type="dcterms:W3CDTF">2021-06-13T09:23:33Z</dcterms:created>
  <dcterms:modified xsi:type="dcterms:W3CDTF">2026-04-28T03:14:19Z</dcterms:modified>
</cp:coreProperties>
</file>