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14"/>
  </p:notesMasterIdLst>
  <p:sldIdLst>
    <p:sldId id="334" r:id="rId2"/>
    <p:sldId id="335" r:id="rId3"/>
    <p:sldId id="258" r:id="rId4"/>
    <p:sldId id="332" r:id="rId5"/>
    <p:sldId id="338" r:id="rId6"/>
    <p:sldId id="259" r:id="rId7"/>
    <p:sldId id="339" r:id="rId8"/>
    <p:sldId id="333" r:id="rId9"/>
    <p:sldId id="327" r:id="rId10"/>
    <p:sldId id="330" r:id="rId11"/>
    <p:sldId id="337" r:id="rId12"/>
    <p:sldId id="32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94D64A-4114-409D-ACD8-A2994A2B2A7A}"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275ADB-6134-4137-8173-FDCC71011443}" type="slidenum">
              <a:rPr lang="en-US" smtClean="0"/>
              <a:t>‹#›</a:t>
            </a:fld>
            <a:endParaRPr lang="en-US"/>
          </a:p>
        </p:txBody>
      </p:sp>
    </p:spTree>
    <p:extLst>
      <p:ext uri="{BB962C8B-B14F-4D97-AF65-F5344CB8AC3E}">
        <p14:creationId xmlns:p14="http://schemas.microsoft.com/office/powerpoint/2010/main" val="984081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9830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4162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7831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457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56735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2604C-0B5F-8B6D-5CEE-518D457EEA5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2100211-B729-2E60-E0E9-E7EC027C09E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3DA44B9-F7A5-51B8-A407-290BA1D48D3F}"/>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78A6786A-69FA-2F2D-893A-166A2AD1CB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8282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8543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A35F9-A8DA-3607-40ED-1239453EB70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E90FF35-8A01-FDAC-C1B7-522EB9AD956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A530E58-727E-8A98-552F-A4C722716386}"/>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E0292F91-839D-1A87-852A-C7EB8D7B8F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3474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65322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01283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15712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56F236-4CB8-4C50-9B77-8A286BA259F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3221FD0-4C55-43E0-ACE1-3649C1D42B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A7CBC1A-4EC4-4180-8A53-7946A129D7E0}"/>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C43CF885-094D-48C8-A745-BBAEA9771AF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E2FC0E6-37CE-4C19-B570-685C11B1CD61}"/>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2410744633"/>
      </p:ext>
    </p:extLst>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81D46C-EE7F-4077-BDCC-4779125A35D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B2DF1D1-2ED5-436D-8275-0284C1336DF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20DBA5D-FFD0-4744-8E94-E2226CA89022}"/>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0A687527-558D-4CF1-B565-AD49CBEA36C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E3A0C34-92E6-4538-9ABE-A9693887C488}"/>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3029262142"/>
      </p:ext>
    </p:extLst>
  </p:cSld>
  <p:clrMapOvr>
    <a:masterClrMapping/>
  </p:clrMapOvr>
  <p:transition spd="slow">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A61366-BD69-4B31-B942-F22D10FC9B4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EF54530-4071-4E30-B2FA-3631EC6AD7C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41F7BD-FA3B-46D3-8A3C-371D18C670BB}"/>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1A20877D-B18F-4FFD-AFEB-305B9D97AC0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6F7D88-840C-43A7-A6E6-1FC8E7812C10}"/>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3642834398"/>
      </p:ext>
    </p:extLst>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79165F-A4E7-4415-9D5D-CBCA444E42E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6535550-F150-4A4B-AE0F-72A887BEA3C2}"/>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1293ACA-83B2-449E-B78B-EE84CFCA811E}"/>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ED842BEC-8C90-4F6A-B4C7-D09366E5376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0580DA4-E258-4196-915E-8D1A1B9BEDAB}"/>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2839309029"/>
      </p:ext>
    </p:extLst>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6FB8FA-57F7-41C9-9947-C2792580AC3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5409E3E-FA31-4E2B-847F-C7E65ED4DE8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AF8C54-F491-4206-9917-EBAF7CB73E2A}"/>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1DF6ACBC-3A1D-4D88-ADBE-CFFDD76FB63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7B3CB6A-F863-4D52-B84D-73734F342DE9}"/>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3280892713"/>
      </p:ext>
    </p:extLst>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1DBCC8-F4F0-4203-B866-B1537335E9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F8DBA32-0A02-421A-A0EC-B25E5B7FA77F}"/>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55A870-132D-409A-A043-E6F4497FC589}"/>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6ECB553-F5E8-4D85-AB48-0881136BD154}"/>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C2BF17D4-BA03-4350-B841-CA95BFC7A5F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60902F-42A8-4207-B4E0-F6B2E5128028}"/>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2079995068"/>
      </p:ext>
    </p:extLst>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734AD5-CF7C-4EA5-9DF8-BB8A548B1929}"/>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A7AAD8-0AF3-4D22-8C9D-68FD250610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4EA2A9E-551F-41FF-A8A5-6E2E40CDA0B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D51B7E9-6CA2-41F3-87C5-D1BE3F9A90C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B771F3C-A631-4948-9A8A-95025DB58F41}"/>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F613870-4C7E-482D-95BE-5F56DDF7FED8}"/>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2026/4/29</a:t>
            </a:fld>
            <a:endParaRPr lang="zh-CN" altLang="en-US"/>
          </a:p>
        </p:txBody>
      </p:sp>
      <p:sp>
        <p:nvSpPr>
          <p:cNvPr id="8" name="页脚占位符 7">
            <a:extLst>
              <a:ext uri="{FF2B5EF4-FFF2-40B4-BE49-F238E27FC236}">
                <a16:creationId xmlns:a16="http://schemas.microsoft.com/office/drawing/2014/main" id="{0E5ADAAD-A61A-4458-A74C-D62869B2720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D19F573-3191-4631-9DA9-BE2212E48B28}"/>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1083424914"/>
      </p:ext>
    </p:extLst>
  </p:cSld>
  <p:clrMapOvr>
    <a:masterClrMapping/>
  </p:clrMapOvr>
  <p:transition spd="slow">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351DE8-54C8-41C3-8377-9BBA42C9A04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A324F40-8108-4C3B-8289-66709A8E2896}"/>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2026/4/29</a:t>
            </a:fld>
            <a:endParaRPr lang="zh-CN" altLang="en-US"/>
          </a:p>
        </p:txBody>
      </p:sp>
      <p:sp>
        <p:nvSpPr>
          <p:cNvPr id="4" name="页脚占位符 3">
            <a:extLst>
              <a:ext uri="{FF2B5EF4-FFF2-40B4-BE49-F238E27FC236}">
                <a16:creationId xmlns:a16="http://schemas.microsoft.com/office/drawing/2014/main" id="{5451AF8F-F9D1-4E5F-8099-D58D57919A1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312C2550-11DB-4D71-9BCB-3CCB892ACB27}"/>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3695399978"/>
      </p:ext>
    </p:extLst>
  </p:cSld>
  <p:clrMapOvr>
    <a:masterClrMapping/>
  </p:clrMapOvr>
  <p:transition spd="slow">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9FEE7D-5E26-42CA-8135-095771D2D0AB}"/>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2026/4/29</a:t>
            </a:fld>
            <a:endParaRPr lang="zh-CN" altLang="en-US"/>
          </a:p>
        </p:txBody>
      </p:sp>
      <p:sp>
        <p:nvSpPr>
          <p:cNvPr id="3" name="页脚占位符 2">
            <a:extLst>
              <a:ext uri="{FF2B5EF4-FFF2-40B4-BE49-F238E27FC236}">
                <a16:creationId xmlns:a16="http://schemas.microsoft.com/office/drawing/2014/main" id="{9BF641C7-DDAA-4158-ACAF-EA4C8FC82E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CA52306-A01F-4ABB-9CAD-77430C1C8235}"/>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1313563982"/>
      </p:ext>
    </p:extLst>
  </p:cSld>
  <p:clrMapOvr>
    <a:masterClrMapping/>
  </p:clrMapOvr>
  <p:transition spd="slow">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48AA5-D1D0-4195-A1DA-2380A19A0C5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79BA1C4-70F5-4010-8BA9-BB7C84C0ED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9D41E55-CEE6-4749-A4B0-BF6078CA0D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DD4F5ED-0E43-4A27-B17F-56290A62486A}"/>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5A7D9090-21C6-49ED-ADB7-4F5A37CFD8B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746EB97-30CF-4C40-A139-E0921C982972}"/>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1352149316"/>
      </p:ext>
    </p:extLst>
  </p:cSld>
  <p:clrMapOvr>
    <a:masterClrMapping/>
  </p:clrMapOvr>
  <p:transition spd="slow">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577516-1E30-45A9-9607-75BDED7884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9CA7406-6E8C-4887-8D50-90A9568FAB6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394757D-C98C-46ED-AF45-A3C697901C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E527471-D7EB-4D33-B7DF-67E3877F1AB8}"/>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922F999E-A40A-4D35-99D5-F03F3B1C39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521EFC9-1E42-4933-AB55-8C5E72D15ECA}"/>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3541560721"/>
      </p:ext>
    </p:extLst>
  </p:cSld>
  <p:clrMapOvr>
    <a:masterClrMapping/>
  </p:clrMapOvr>
  <p:transition spd="slow">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4850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microsoft.com/office/2007/relationships/hdphoto" Target="../media/hdphoto7.wdp"/><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hemeOverride" Target="../theme/themeOverride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5.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1.png"/><Relationship Id="rId3" Type="http://schemas.openxmlformats.org/officeDocument/2006/relationships/notesSlide" Target="../notesSlides/notesSlide5.xml"/><Relationship Id="rId7" Type="http://schemas.openxmlformats.org/officeDocument/2006/relationships/image" Target="../media/image8.png"/><Relationship Id="rId12" Type="http://schemas.microsoft.com/office/2007/relationships/hdphoto" Target="../media/hdphoto3.wdp"/><Relationship Id="rId2" Type="http://schemas.openxmlformats.org/officeDocument/2006/relationships/slideLayout" Target="../slideLayouts/slideLayout7.xml"/><Relationship Id="rId16" Type="http://schemas.microsoft.com/office/2007/relationships/hdphoto" Target="../media/hdphoto5.wdp"/><Relationship Id="rId1" Type="http://schemas.openxmlformats.org/officeDocument/2006/relationships/themeOverride" Target="../theme/themeOverride5.xml"/><Relationship Id="rId6" Type="http://schemas.openxmlformats.org/officeDocument/2006/relationships/image" Target="../media/image7.jpeg"/><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12.png"/><Relationship Id="rId10" Type="http://schemas.microsoft.com/office/2007/relationships/hdphoto" Target="../media/hdphoto2.wdp"/><Relationship Id="rId4" Type="http://schemas.openxmlformats.org/officeDocument/2006/relationships/image" Target="../media/image1.png"/><Relationship Id="rId9" Type="http://schemas.openxmlformats.org/officeDocument/2006/relationships/image" Target="../media/image9.png"/><Relationship Id="rId1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hemeOverride" Target="../theme/themeOverride6.xml"/><Relationship Id="rId5" Type="http://schemas.openxmlformats.org/officeDocument/2006/relationships/image" Target="../media/image13.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EAB9332-4B98-4B06-B3B0-34B215F21D39}"/>
              </a:ext>
            </a:extLst>
          </p:cNvPr>
          <p:cNvPicPr>
            <a:picLocks noChangeAspect="1"/>
          </p:cNvPicPr>
          <p:nvPr/>
        </p:nvPicPr>
        <p:blipFill>
          <a:blip r:embed="rId5"/>
          <a:stretch>
            <a:fillRect/>
          </a:stretch>
        </p:blipFill>
        <p:spPr>
          <a:xfrm>
            <a:off x="372548" y="350733"/>
            <a:ext cx="11446905" cy="6361247"/>
          </a:xfrm>
          <a:prstGeom prst="rect">
            <a:avLst/>
          </a:prstGeom>
          <a:effectLst>
            <a:outerShdw blurRad="25400" algn="ctr" rotWithShape="0">
              <a:prstClr val="black">
                <a:alpha val="69000"/>
              </a:prstClr>
            </a:outerShdw>
          </a:effectLst>
        </p:spPr>
      </p:pic>
      <p:pic>
        <p:nvPicPr>
          <p:cNvPr id="4" name="Picture 3">
            <a:extLst>
              <a:ext uri="{FF2B5EF4-FFF2-40B4-BE49-F238E27FC236}">
                <a16:creationId xmlns:a16="http://schemas.microsoft.com/office/drawing/2014/main" id="{4CA4A62E-8D92-347F-D31C-75297C2668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7672" y="1520456"/>
            <a:ext cx="6408086" cy="4937645"/>
          </a:xfrm>
          <a:prstGeom prst="rect">
            <a:avLst/>
          </a:prstGeom>
        </p:spPr>
      </p:pic>
    </p:spTree>
    <p:extLst>
      <p:ext uri="{BB962C8B-B14F-4D97-AF65-F5344CB8AC3E}">
        <p14:creationId xmlns:p14="http://schemas.microsoft.com/office/powerpoint/2010/main" val="3454986634"/>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39C0BE2-9349-46AE-AF4F-F7048EBD10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621" y="0"/>
            <a:ext cx="11389659" cy="7404853"/>
          </a:xfrm>
          <a:prstGeom prst="rect">
            <a:avLst/>
          </a:prstGeom>
          <a:effectLst>
            <a:outerShdw blurRad="25400" algn="ctr" rotWithShape="0">
              <a:prstClr val="black">
                <a:alpha val="67000"/>
              </a:prstClr>
            </a:outerShdw>
          </a:effectLst>
        </p:spPr>
      </p:pic>
      <p:sp>
        <p:nvSpPr>
          <p:cNvPr id="14" name="Rectangle 13"/>
          <p:cNvSpPr/>
          <p:nvPr/>
        </p:nvSpPr>
        <p:spPr>
          <a:xfrm>
            <a:off x="3370408" y="1239472"/>
            <a:ext cx="5780346" cy="1077218"/>
          </a:xfrm>
          <a:prstGeom prst="rect">
            <a:avLst/>
          </a:prstGeom>
        </p:spPr>
        <p:txBody>
          <a:bodyPr wrap="square">
            <a:spAutoFit/>
          </a:bodyPr>
          <a:lstStyle/>
          <a:p>
            <a:pPr lvl="0" algn="ctr"/>
            <a:r>
              <a:rPr lang="en-US" sz="3200" kern="0" dirty="0">
                <a:solidFill>
                  <a:srgbClr val="FF0066"/>
                </a:solidFill>
                <a:latin typeface="Cambria" panose="02040503050406030204" pitchFamily="18" charset="0"/>
                <a:ea typeface="Cambria" panose="02040503050406030204" pitchFamily="18" charset="0"/>
                <a:cs typeface="Calibri" panose="020F0502020204030204" pitchFamily="34" charset="0"/>
              </a:rPr>
              <a:t>Chia </a:t>
            </a:r>
            <a:r>
              <a:rPr lang="en-US" sz="3200" kern="0" dirty="0" err="1">
                <a:solidFill>
                  <a:srgbClr val="FF0066"/>
                </a:solidFill>
                <a:latin typeface="Cambria" panose="02040503050406030204" pitchFamily="18" charset="0"/>
                <a:ea typeface="Cambria" panose="02040503050406030204" pitchFamily="18" charset="0"/>
                <a:cs typeface="Calibri" panose="020F0502020204030204" pitchFamily="34" charset="0"/>
              </a:rPr>
              <a:t>sẻ</a:t>
            </a:r>
            <a:r>
              <a:rPr lang="en-US" sz="3200" kern="0" dirty="0">
                <a:solidFill>
                  <a:srgbClr val="FF0066"/>
                </a:solidFill>
                <a:latin typeface="Cambria" panose="02040503050406030204" pitchFamily="18" charset="0"/>
                <a:ea typeface="Cambria" panose="02040503050406030204" pitchFamily="18" charset="0"/>
                <a:cs typeface="Calibri" panose="020F0502020204030204" pitchFamily="34" charset="0"/>
              </a:rPr>
              <a:t> </a:t>
            </a:r>
            <a:r>
              <a:rPr lang="en-US" sz="3200" kern="0" dirty="0" err="1">
                <a:solidFill>
                  <a:srgbClr val="FF0066"/>
                </a:solidFill>
                <a:latin typeface="Cambria" panose="02040503050406030204" pitchFamily="18" charset="0"/>
                <a:ea typeface="Cambria" panose="02040503050406030204" pitchFamily="18" charset="0"/>
                <a:cs typeface="Calibri" panose="020F0502020204030204" pitchFamily="34" charset="0"/>
              </a:rPr>
              <a:t>với</a:t>
            </a:r>
            <a:r>
              <a:rPr lang="en-US" sz="3200" kern="0" dirty="0">
                <a:solidFill>
                  <a:srgbClr val="FF0066"/>
                </a:solidFill>
                <a:latin typeface="Cambria" panose="02040503050406030204" pitchFamily="18" charset="0"/>
                <a:ea typeface="Cambria" panose="02040503050406030204" pitchFamily="18" charset="0"/>
                <a:cs typeface="Calibri" panose="020F0502020204030204" pitchFamily="34" charset="0"/>
              </a:rPr>
              <a:t> </a:t>
            </a:r>
            <a:r>
              <a:rPr lang="en-US" sz="3200" kern="0" dirty="0" err="1">
                <a:solidFill>
                  <a:srgbClr val="FF0066"/>
                </a:solidFill>
                <a:latin typeface="Cambria" panose="02040503050406030204" pitchFamily="18" charset="0"/>
                <a:ea typeface="Cambria" panose="02040503050406030204" pitchFamily="18" charset="0"/>
                <a:cs typeface="Calibri" panose="020F0502020204030204" pitchFamily="34" charset="0"/>
              </a:rPr>
              <a:t>bạn</a:t>
            </a:r>
            <a:r>
              <a:rPr lang="en-US" sz="3200" kern="0" dirty="0">
                <a:solidFill>
                  <a:srgbClr val="FF0066"/>
                </a:solidFill>
                <a:latin typeface="Cambria" panose="02040503050406030204" pitchFamily="18" charset="0"/>
                <a:ea typeface="Cambria" panose="02040503050406030204" pitchFamily="18" charset="0"/>
                <a:cs typeface="Calibri" panose="020F0502020204030204" pitchFamily="34" charset="0"/>
              </a:rPr>
              <a:t> </a:t>
            </a:r>
            <a:r>
              <a:rPr lang="en-US" sz="3200" kern="0" dirty="0" err="1">
                <a:solidFill>
                  <a:srgbClr val="FF0066"/>
                </a:solidFill>
                <a:latin typeface="Cambria" panose="02040503050406030204" pitchFamily="18" charset="0"/>
                <a:ea typeface="Cambria" panose="02040503050406030204" pitchFamily="18" charset="0"/>
                <a:cs typeface="Calibri" panose="020F0502020204030204" pitchFamily="34" charset="0"/>
              </a:rPr>
              <a:t>về</a:t>
            </a:r>
            <a:r>
              <a:rPr lang="en-US" sz="3200" kern="0" dirty="0">
                <a:solidFill>
                  <a:srgbClr val="FF0066"/>
                </a:solidFill>
                <a:latin typeface="Cambria" panose="02040503050406030204" pitchFamily="18" charset="0"/>
                <a:ea typeface="Cambria" panose="02040503050406030204" pitchFamily="18" charset="0"/>
                <a:cs typeface="Calibri" panose="020F0502020204030204" pitchFamily="34" charset="0"/>
              </a:rPr>
              <a:t> </a:t>
            </a:r>
            <a:r>
              <a:rPr lang="en-US" sz="3200" kern="0" dirty="0" err="1">
                <a:solidFill>
                  <a:srgbClr val="FF0066"/>
                </a:solidFill>
                <a:latin typeface="Cambria" panose="02040503050406030204" pitchFamily="18" charset="0"/>
                <a:ea typeface="Cambria" panose="02040503050406030204" pitchFamily="18" charset="0"/>
                <a:cs typeface="Calibri" panose="020F0502020204030204" pitchFamily="34" charset="0"/>
              </a:rPr>
              <a:t>những</a:t>
            </a:r>
            <a:r>
              <a:rPr lang="en-US" sz="3200" kern="0" dirty="0">
                <a:solidFill>
                  <a:srgbClr val="FF0066"/>
                </a:solidFill>
                <a:latin typeface="Cambria" panose="02040503050406030204" pitchFamily="18" charset="0"/>
                <a:ea typeface="Cambria" panose="02040503050406030204" pitchFamily="18" charset="0"/>
                <a:cs typeface="Calibri" panose="020F0502020204030204" pitchFamily="34" charset="0"/>
              </a:rPr>
              <a:t> </a:t>
            </a:r>
            <a:r>
              <a:rPr lang="en-US" sz="3200" kern="0" dirty="0" err="1">
                <a:solidFill>
                  <a:srgbClr val="FF0066"/>
                </a:solidFill>
                <a:latin typeface="Cambria" panose="02040503050406030204" pitchFamily="18" charset="0"/>
                <a:ea typeface="Cambria" panose="02040503050406030204" pitchFamily="18" charset="0"/>
                <a:cs typeface="Calibri" panose="020F0502020204030204" pitchFamily="34" charset="0"/>
              </a:rPr>
              <a:t>thông</a:t>
            </a:r>
            <a:r>
              <a:rPr lang="en-US" sz="3200" kern="0" dirty="0">
                <a:solidFill>
                  <a:srgbClr val="FF0066"/>
                </a:solidFill>
                <a:latin typeface="Cambria" panose="02040503050406030204" pitchFamily="18" charset="0"/>
                <a:ea typeface="Cambria" panose="02040503050406030204" pitchFamily="18" charset="0"/>
                <a:cs typeface="Calibri" panose="020F0502020204030204" pitchFamily="34" charset="0"/>
              </a:rPr>
              <a:t> tin </a:t>
            </a:r>
            <a:r>
              <a:rPr lang="en-US" sz="3200" kern="0" dirty="0" err="1">
                <a:solidFill>
                  <a:srgbClr val="FF0066"/>
                </a:solidFill>
                <a:latin typeface="Cambria" panose="02040503050406030204" pitchFamily="18" charset="0"/>
                <a:ea typeface="Cambria" panose="02040503050406030204" pitchFamily="18" charset="0"/>
                <a:cs typeface="Calibri" panose="020F0502020204030204" pitchFamily="34" charset="0"/>
              </a:rPr>
              <a:t>mới</a:t>
            </a:r>
            <a:r>
              <a:rPr lang="en-US" sz="3200" kern="0" dirty="0">
                <a:solidFill>
                  <a:srgbClr val="FF0066"/>
                </a:solidFill>
                <a:latin typeface="Cambria" panose="02040503050406030204" pitchFamily="18" charset="0"/>
                <a:ea typeface="Cambria" panose="02040503050406030204" pitchFamily="18" charset="0"/>
                <a:cs typeface="Calibri" panose="020F0502020204030204" pitchFamily="34" charset="0"/>
              </a:rPr>
              <a:t> </a:t>
            </a:r>
            <a:r>
              <a:rPr lang="en-US" sz="3200" kern="0" dirty="0" err="1">
                <a:solidFill>
                  <a:srgbClr val="FF0066"/>
                </a:solidFill>
                <a:latin typeface="Cambria" panose="02040503050406030204" pitchFamily="18" charset="0"/>
                <a:ea typeface="Cambria" panose="02040503050406030204" pitchFamily="18" charset="0"/>
                <a:cs typeface="Calibri" panose="020F0502020204030204" pitchFamily="34" charset="0"/>
              </a:rPr>
              <a:t>mà</a:t>
            </a:r>
            <a:r>
              <a:rPr lang="en-US" sz="3200" kern="0" dirty="0">
                <a:solidFill>
                  <a:srgbClr val="FF0066"/>
                </a:solidFill>
                <a:latin typeface="Cambria" panose="02040503050406030204" pitchFamily="18" charset="0"/>
                <a:ea typeface="Cambria" panose="02040503050406030204" pitchFamily="18" charset="0"/>
                <a:cs typeface="Calibri" panose="020F0502020204030204" pitchFamily="34" charset="0"/>
              </a:rPr>
              <a:t> </a:t>
            </a:r>
            <a:r>
              <a:rPr lang="en-US" sz="3200" kern="0" dirty="0" err="1">
                <a:solidFill>
                  <a:srgbClr val="FF0066"/>
                </a:solidFill>
                <a:latin typeface="Cambria" panose="02040503050406030204" pitchFamily="18" charset="0"/>
                <a:ea typeface="Cambria" panose="02040503050406030204" pitchFamily="18" charset="0"/>
                <a:cs typeface="Calibri" panose="020F0502020204030204" pitchFamily="34" charset="0"/>
              </a:rPr>
              <a:t>em</a:t>
            </a:r>
            <a:r>
              <a:rPr lang="en-US" sz="3200" kern="0" dirty="0">
                <a:solidFill>
                  <a:srgbClr val="FF0066"/>
                </a:solidFill>
                <a:latin typeface="Cambria" panose="02040503050406030204" pitchFamily="18" charset="0"/>
                <a:ea typeface="Cambria" panose="02040503050406030204" pitchFamily="18" charset="0"/>
                <a:cs typeface="Calibri" panose="020F0502020204030204" pitchFamily="34" charset="0"/>
              </a:rPr>
              <a:t> </a:t>
            </a:r>
            <a:r>
              <a:rPr lang="en-US" sz="3200" kern="0" dirty="0" err="1">
                <a:solidFill>
                  <a:srgbClr val="FF0066"/>
                </a:solidFill>
                <a:latin typeface="Cambria" panose="02040503050406030204" pitchFamily="18" charset="0"/>
                <a:ea typeface="Cambria" panose="02040503050406030204" pitchFamily="18" charset="0"/>
                <a:cs typeface="Calibri" panose="020F0502020204030204" pitchFamily="34" charset="0"/>
              </a:rPr>
              <a:t>biết</a:t>
            </a:r>
            <a:r>
              <a:rPr lang="en-US" sz="3200" kern="0" dirty="0">
                <a:solidFill>
                  <a:srgbClr val="FF0066"/>
                </a:solidFill>
                <a:latin typeface="Cambria" panose="02040503050406030204" pitchFamily="18" charset="0"/>
                <a:ea typeface="Cambria" panose="02040503050406030204" pitchFamily="18" charset="0"/>
                <a:cs typeface="Calibri" panose="020F0502020204030204" pitchFamily="34" charset="0"/>
              </a:rPr>
              <a:t> </a:t>
            </a:r>
            <a:r>
              <a:rPr lang="en-US" sz="3200" kern="0" dirty="0" err="1">
                <a:solidFill>
                  <a:srgbClr val="FF0066"/>
                </a:solidFill>
                <a:latin typeface="Cambria" panose="02040503050406030204" pitchFamily="18" charset="0"/>
                <a:ea typeface="Cambria" panose="02040503050406030204" pitchFamily="18" charset="0"/>
                <a:cs typeface="Calibri" panose="020F0502020204030204" pitchFamily="34" charset="0"/>
              </a:rPr>
              <a:t>sau</a:t>
            </a:r>
            <a:r>
              <a:rPr lang="en-US" sz="3200" kern="0" dirty="0">
                <a:solidFill>
                  <a:srgbClr val="FF0066"/>
                </a:solidFill>
                <a:latin typeface="Cambria" panose="02040503050406030204" pitchFamily="18" charset="0"/>
                <a:ea typeface="Cambria" panose="02040503050406030204" pitchFamily="18" charset="0"/>
                <a:cs typeface="Calibri" panose="020F0502020204030204" pitchFamily="34" charset="0"/>
              </a:rPr>
              <a:t> </a:t>
            </a:r>
            <a:r>
              <a:rPr lang="en-US" sz="3200" kern="0" dirty="0" err="1">
                <a:solidFill>
                  <a:srgbClr val="FF0066"/>
                </a:solidFill>
                <a:latin typeface="Cambria" panose="02040503050406030204" pitchFamily="18" charset="0"/>
                <a:ea typeface="Cambria" panose="02040503050406030204" pitchFamily="18" charset="0"/>
                <a:cs typeface="Calibri" panose="020F0502020204030204" pitchFamily="34" charset="0"/>
              </a:rPr>
              <a:t>khi</a:t>
            </a:r>
            <a:r>
              <a:rPr lang="en-US" sz="3200" kern="0" dirty="0">
                <a:solidFill>
                  <a:srgbClr val="FF0066"/>
                </a:solidFill>
                <a:latin typeface="Cambria" panose="02040503050406030204" pitchFamily="18" charset="0"/>
                <a:ea typeface="Cambria" panose="02040503050406030204" pitchFamily="18" charset="0"/>
                <a:cs typeface="Calibri" panose="020F0502020204030204" pitchFamily="34" charset="0"/>
              </a:rPr>
              <a:t> </a:t>
            </a:r>
            <a:r>
              <a:rPr lang="en-US" sz="3200" kern="0" dirty="0" err="1">
                <a:solidFill>
                  <a:srgbClr val="FF0066"/>
                </a:solidFill>
                <a:latin typeface="Cambria" panose="02040503050406030204" pitchFamily="18" charset="0"/>
                <a:ea typeface="Cambria" panose="02040503050406030204" pitchFamily="18" charset="0"/>
                <a:cs typeface="Calibri" panose="020F0502020204030204" pitchFamily="34" charset="0"/>
              </a:rPr>
              <a:t>đọc</a:t>
            </a:r>
            <a:r>
              <a:rPr lang="en-US" sz="3200" kern="0" dirty="0">
                <a:solidFill>
                  <a:srgbClr val="FF0066"/>
                </a:solidFill>
                <a:latin typeface="Cambria" panose="02040503050406030204" pitchFamily="18" charset="0"/>
                <a:ea typeface="Cambria" panose="02040503050406030204" pitchFamily="18" charset="0"/>
                <a:cs typeface="Calibri" panose="020F0502020204030204" pitchFamily="34" charset="0"/>
              </a:rPr>
              <a:t>.</a:t>
            </a:r>
            <a:endParaRPr kumimoji="0" lang="en-US" sz="1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0" b="100000" l="1163" r="96512">
                        <a14:backgroundMark x1="12791" y1="89474" x2="48256" y2="87368"/>
                        <a14:backgroundMark x1="74419" y1="96842" x2="93023" y2="97895"/>
                        <a14:backgroundMark x1="67442" y1="96842" x2="72674" y2="92632"/>
                      </a14:backgroundRemoval>
                    </a14:imgEffect>
                    <a14:imgEffect>
                      <a14:sharpenSoften amount="25000"/>
                    </a14:imgEffect>
                    <a14:imgEffect>
                      <a14:saturation sat="300000"/>
                    </a14:imgEffect>
                  </a14:imgLayer>
                </a14:imgProps>
              </a:ext>
            </a:extLst>
          </a:blip>
          <a:stretch>
            <a:fillRect/>
          </a:stretch>
        </p:blipFill>
        <p:spPr>
          <a:xfrm>
            <a:off x="733468" y="4854632"/>
            <a:ext cx="3085336" cy="1704109"/>
          </a:xfrm>
          <a:prstGeom prst="rect">
            <a:avLst/>
          </a:prstGeom>
        </p:spPr>
      </p:pic>
      <p:sp>
        <p:nvSpPr>
          <p:cNvPr id="15" name="矩形: 圆角 6">
            <a:extLst>
              <a:ext uri="{FF2B5EF4-FFF2-40B4-BE49-F238E27FC236}">
                <a16:creationId xmlns:a16="http://schemas.microsoft.com/office/drawing/2014/main" id="{B5FFE863-37B3-4F1A-8D55-751956D26D5A}"/>
              </a:ext>
            </a:extLst>
          </p:cNvPr>
          <p:cNvSpPr/>
          <p:nvPr/>
        </p:nvSpPr>
        <p:spPr>
          <a:xfrm>
            <a:off x="4245312" y="2923327"/>
            <a:ext cx="411132" cy="411132"/>
          </a:xfrm>
          <a:prstGeom prst="roundRect">
            <a:avLst/>
          </a:prstGeom>
          <a:solidFill>
            <a:srgbClr val="9EDDEE"/>
          </a:solidFill>
          <a:ln>
            <a:noFill/>
          </a:ln>
          <a:effectLst>
            <a:outerShdw blurRad="254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E7D8A"/>
                </a:solidFill>
                <a:effectLst/>
                <a:uLnTx/>
                <a:uFillTx/>
                <a:latin typeface="Cambria" panose="02040503050406030204" pitchFamily="18" charset="0"/>
                <a:ea typeface="Cambria" panose="02040503050406030204" pitchFamily="18" charset="0"/>
                <a:cs typeface="Calibri" panose="020F0502020204030204" pitchFamily="34" charset="0"/>
              </a:rPr>
              <a:t>1</a:t>
            </a:r>
            <a:endParaRPr kumimoji="0" lang="zh-CN" altLang="en-US" sz="3600" b="0" i="0" u="none" strike="noStrike" kern="1200" cap="none" spc="0" normalizeH="0" baseline="0" noProof="0" dirty="0">
              <a:ln>
                <a:noFill/>
              </a:ln>
              <a:solidFill>
                <a:srgbClr val="1E7D8A"/>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16" name="Rectangle 15"/>
          <p:cNvSpPr/>
          <p:nvPr/>
        </p:nvSpPr>
        <p:spPr>
          <a:xfrm>
            <a:off x="4842073" y="2655025"/>
            <a:ext cx="5780346" cy="1077218"/>
          </a:xfrm>
          <a:prstGeom prst="rect">
            <a:avLst/>
          </a:prstGeom>
        </p:spPr>
        <p:txBody>
          <a:bodyPr wrap="square">
            <a:spAutoFit/>
          </a:bodyPr>
          <a:lstStyle/>
          <a:p>
            <a:pPr lvl="0"/>
            <a:r>
              <a:rPr lang="en-US" sz="3200" b="1" kern="0">
                <a:solidFill>
                  <a:srgbClr val="1E7D8A"/>
                </a:solidFill>
                <a:latin typeface="Cambria" panose="02040503050406030204" pitchFamily="18" charset="0"/>
                <a:ea typeface="Cambria" panose="02040503050406030204" pitchFamily="18" charset="0"/>
                <a:cs typeface="Calibri" panose="020F0502020204030204" pitchFamily="34" charset="0"/>
              </a:rPr>
              <a:t>Nhờ bài đọc này, em biết thêm những điều gì?</a:t>
            </a:r>
            <a:endParaRPr kumimoji="0" lang="en-US" sz="1600" b="1" i="0" u="none" strike="noStrike" kern="1200" cap="none" spc="0" normalizeH="0" baseline="0" noProof="0" dirty="0">
              <a:ln>
                <a:noFill/>
              </a:ln>
              <a:solidFill>
                <a:srgbClr val="1E7D8A"/>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8" name="Rectangle 17"/>
          <p:cNvSpPr/>
          <p:nvPr/>
        </p:nvSpPr>
        <p:spPr>
          <a:xfrm>
            <a:off x="4842072" y="4099054"/>
            <a:ext cx="5149825" cy="1077218"/>
          </a:xfrm>
          <a:prstGeom prst="rect">
            <a:avLst/>
          </a:prstGeom>
        </p:spPr>
        <p:txBody>
          <a:bodyPr wrap="square">
            <a:spAutoFit/>
          </a:bodyPr>
          <a:lstStyle/>
          <a:p>
            <a:pPr lvl="0"/>
            <a:r>
              <a:rPr lang="vi-VN" sz="3200" b="1" kern="0">
                <a:solidFill>
                  <a:srgbClr val="1E7D8A"/>
                </a:solidFill>
                <a:latin typeface="Cambria" panose="02040503050406030204" pitchFamily="18" charset="0"/>
                <a:ea typeface="Cambria" panose="02040503050406030204" pitchFamily="18" charset="0"/>
                <a:cs typeface="Calibri" panose="020F0502020204030204" pitchFamily="34" charset="0"/>
              </a:rPr>
              <a:t>Em ấn tượng nhất với thông tin mới nào?</a:t>
            </a:r>
            <a:endParaRPr kumimoji="0" lang="en-US" sz="1600" b="1" i="0" u="none" strike="noStrike" kern="1200" cap="none" spc="0" normalizeH="0" baseline="0" noProof="0" dirty="0">
              <a:ln>
                <a:noFill/>
              </a:ln>
              <a:solidFill>
                <a:srgbClr val="1E7D8A"/>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9" name="矩形: 圆角 6">
            <a:extLst>
              <a:ext uri="{FF2B5EF4-FFF2-40B4-BE49-F238E27FC236}">
                <a16:creationId xmlns:a16="http://schemas.microsoft.com/office/drawing/2014/main" id="{B5FFE863-37B3-4F1A-8D55-751956D26D5A}"/>
              </a:ext>
            </a:extLst>
          </p:cNvPr>
          <p:cNvSpPr/>
          <p:nvPr/>
        </p:nvSpPr>
        <p:spPr>
          <a:xfrm>
            <a:off x="4245312" y="4196714"/>
            <a:ext cx="411132" cy="411132"/>
          </a:xfrm>
          <a:prstGeom prst="roundRect">
            <a:avLst/>
          </a:prstGeom>
          <a:solidFill>
            <a:srgbClr val="9EDDEE"/>
          </a:solidFill>
          <a:ln>
            <a:noFill/>
          </a:ln>
          <a:effectLst>
            <a:outerShdw blurRad="254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E7D8A"/>
                </a:solidFill>
                <a:effectLst/>
                <a:uLnTx/>
                <a:uFillTx/>
                <a:latin typeface="Cambria" panose="02040503050406030204" pitchFamily="18" charset="0"/>
                <a:ea typeface="Cambria" panose="02040503050406030204" pitchFamily="18" charset="0"/>
                <a:cs typeface="Calibri" panose="020F0502020204030204" pitchFamily="34" charset="0"/>
              </a:rPr>
              <a:t>2</a:t>
            </a:r>
            <a:endParaRPr kumimoji="0" lang="zh-CN" altLang="en-US" sz="3600" b="0" i="0" u="none" strike="noStrike" kern="1200" cap="none" spc="0" normalizeH="0" baseline="0" noProof="0" dirty="0">
              <a:ln>
                <a:noFill/>
              </a:ln>
              <a:solidFill>
                <a:srgbClr val="1E7D8A"/>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8859" y="5241402"/>
            <a:ext cx="2328768" cy="1639729"/>
          </a:xfrm>
          <a:prstGeom prst="rect">
            <a:avLst/>
          </a:prstGeom>
        </p:spPr>
      </p:pic>
    </p:spTree>
    <p:extLst>
      <p:ext uri="{BB962C8B-B14F-4D97-AF65-F5344CB8AC3E}">
        <p14:creationId xmlns:p14="http://schemas.microsoft.com/office/powerpoint/2010/main" val="20457475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0"/>
                                  </p:iterate>
                                  <p:childTnLst>
                                    <p:set>
                                      <p:cBhvr>
                                        <p:cTn id="6" dur="1" fill="hold">
                                          <p:stCondLst>
                                            <p:cond delay="0"/>
                                          </p:stCondLst>
                                        </p:cTn>
                                        <p:tgtEl>
                                          <p:spTgt spid="14"/>
                                        </p:tgtEl>
                                        <p:attrNameLst>
                                          <p:attrName>style.visibility</p:attrName>
                                        </p:attrNameLst>
                                      </p:cBhvr>
                                      <p:to>
                                        <p:strVal val="visible"/>
                                      </p:to>
                                    </p:set>
                                  </p:childTnLst>
                                </p:cTn>
                              </p:par>
                              <p:par>
                                <p:cTn id="7" presetID="15" presetClass="emph" presetSubtype="0" grpId="1" nodeType="withEffect">
                                  <p:stCondLst>
                                    <p:cond delay="0"/>
                                  </p:stCondLst>
                                  <p:iterate type="lt">
                                    <p:tmAbs val="25"/>
                                  </p:iterate>
                                  <p:childTnLst>
                                    <p:set>
                                      <p:cBhvr override="childStyle">
                                        <p:cTn id="8" dur="indefinite"/>
                                        <p:tgtEl>
                                          <p:spTgt spid="14"/>
                                        </p:tgtEl>
                                        <p:attrNameLst>
                                          <p:attrName>style.fontWeight</p:attrName>
                                        </p:attrNameLst>
                                      </p:cBhvr>
                                      <p:to>
                                        <p:strVal val="bold"/>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2" presetClass="entr" presetSubtype="8"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animBg="1"/>
      <p:bldP spid="16" grpId="0"/>
      <p:bldP spid="18" grpId="0"/>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图片 16">
            <a:extLst>
              <a:ext uri="{FF2B5EF4-FFF2-40B4-BE49-F238E27FC236}">
                <a16:creationId xmlns:a16="http://schemas.microsoft.com/office/drawing/2014/main" id="{B77B3025-7796-4BAA-A46C-2086291B20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4968" y="1214672"/>
            <a:ext cx="9570468" cy="5293006"/>
          </a:xfrm>
          <a:prstGeom prst="rect">
            <a:avLst/>
          </a:prstGeom>
        </p:spPr>
      </p:pic>
      <p:sp>
        <p:nvSpPr>
          <p:cNvPr id="8" name="TextBox 7">
            <a:extLst>
              <a:ext uri="{FF2B5EF4-FFF2-40B4-BE49-F238E27FC236}">
                <a16:creationId xmlns:a16="http://schemas.microsoft.com/office/drawing/2014/main" id="{474C1983-DA68-434E-B101-1A645C462C37}"/>
              </a:ext>
            </a:extLst>
          </p:cNvPr>
          <p:cNvSpPr txBox="1"/>
          <p:nvPr/>
        </p:nvSpPr>
        <p:spPr>
          <a:xfrm rot="21360500">
            <a:off x="2993185" y="2552594"/>
            <a:ext cx="8709646" cy="1077218"/>
          </a:xfrm>
          <a:prstGeom prst="rect">
            <a:avLst/>
          </a:prstGeom>
          <a:noFill/>
        </p:spPr>
        <p:txBody>
          <a:bodyPr wrap="square">
            <a:spAutoFit/>
          </a:bodyPr>
          <a:lstStyle/>
          <a:p>
            <a:pPr marL="457200" lvl="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Pattaya" panose="00000500000000000000" pitchFamily="2" charset="-34"/>
              </a:rPr>
              <a:t>Qua câu chuyện/bài thơ đó, em biết thêm được điều gì thú vị về các mùa trong năm?</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
        <p:nvSpPr>
          <p:cNvPr id="9" name="TextBox 8">
            <a:extLst>
              <a:ext uri="{FF2B5EF4-FFF2-40B4-BE49-F238E27FC236}">
                <a16:creationId xmlns:a16="http://schemas.microsoft.com/office/drawing/2014/main" id="{FF4CB2E0-C224-4D5C-BB16-B2EAE4692A3D}"/>
              </a:ext>
            </a:extLst>
          </p:cNvPr>
          <p:cNvSpPr txBox="1"/>
          <p:nvPr/>
        </p:nvSpPr>
        <p:spPr>
          <a:xfrm rot="21360500">
            <a:off x="3063596" y="3839948"/>
            <a:ext cx="8728615" cy="1077218"/>
          </a:xfrm>
          <a:prstGeom prst="rect">
            <a:avLst/>
          </a:prstGeom>
          <a:noFill/>
        </p:spPr>
        <p:txBody>
          <a:bodyPr wrap="square">
            <a:spAutoFit/>
          </a:bodyPr>
          <a:lstStyle/>
          <a:p>
            <a:pPr marL="457200" lvl="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Pattaya" panose="00000500000000000000" pitchFamily="2" charset="-34"/>
              </a:rPr>
              <a:t>Trong các mùa, em thích mùa nào nhất? Vì sao em thích?</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10" name="Picture 2" descr="Feliz Menino Bonitinho Garoto Com Idéia De Luz | Art drawings for kids,  School art activities, Back to school art activity">
            <a:extLst>
              <a:ext uri="{FF2B5EF4-FFF2-40B4-BE49-F238E27FC236}">
                <a16:creationId xmlns:a16="http://schemas.microsoft.com/office/drawing/2014/main" id="{8090FA0B-9E3D-4BD9-B428-122AE1E6903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30942" y="2794845"/>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984315"/>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37"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DBC1ECB0-12D4-47AB-8A7A-6AD6A9E9B7C0}"/>
              </a:ext>
            </a:extLst>
          </p:cNvPr>
          <p:cNvSpPr/>
          <p:nvPr/>
        </p:nvSpPr>
        <p:spPr>
          <a:xfrm>
            <a:off x="630891" y="645459"/>
            <a:ext cx="10930218" cy="55670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B12711FF-E6B8-4951-8A7F-D6D1E3AD7C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381" y="2875323"/>
            <a:ext cx="3151238" cy="3151238"/>
          </a:xfrm>
          <a:prstGeom prst="rect">
            <a:avLst/>
          </a:prstGeom>
          <a:effectLst>
            <a:outerShdw blurRad="25400" dist="25400" dir="18900000" algn="bl" rotWithShape="0">
              <a:prstClr val="black">
                <a:alpha val="40000"/>
              </a:prstClr>
            </a:outerShdw>
          </a:effectLst>
        </p:spPr>
      </p:pic>
      <p:pic>
        <p:nvPicPr>
          <p:cNvPr id="5" name="Picture 4" descr="A group of blue and pink letters&#10;&#10;AI-generated content may be incorrect.">
            <a:extLst>
              <a:ext uri="{FF2B5EF4-FFF2-40B4-BE49-F238E27FC236}">
                <a16:creationId xmlns:a16="http://schemas.microsoft.com/office/drawing/2014/main" id="{803E6150-E45C-3D07-6DD6-B6A4F188C7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3723" y="1239844"/>
            <a:ext cx="9510584" cy="2889754"/>
          </a:xfrm>
          <a:prstGeom prst="rect">
            <a:avLst/>
          </a:prstGeom>
        </p:spPr>
      </p:pic>
    </p:spTree>
    <p:extLst>
      <p:ext uri="{BB962C8B-B14F-4D97-AF65-F5344CB8AC3E}">
        <p14:creationId xmlns:p14="http://schemas.microsoft.com/office/powerpoint/2010/main" val="1881094950"/>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ạt Nắng Hạt Mưa_v720P">
            <a:hlinkClick r:id="" action="ppaction://media"/>
            <a:extLst>
              <a:ext uri="{FF2B5EF4-FFF2-40B4-BE49-F238E27FC236}">
                <a16:creationId xmlns:a16="http://schemas.microsoft.com/office/drawing/2014/main" id="{74088468-5810-4FCC-A7F8-E135FC614CB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0739660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9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EAB9332-4B98-4B06-B3B0-34B215F21D39}"/>
              </a:ext>
            </a:extLst>
          </p:cNvPr>
          <p:cNvPicPr>
            <a:picLocks noChangeAspect="1"/>
          </p:cNvPicPr>
          <p:nvPr/>
        </p:nvPicPr>
        <p:blipFill>
          <a:blip r:embed="rId5"/>
          <a:stretch>
            <a:fillRect/>
          </a:stretch>
        </p:blipFill>
        <p:spPr>
          <a:xfrm>
            <a:off x="372548" y="350733"/>
            <a:ext cx="11733727" cy="6361247"/>
          </a:xfrm>
          <a:prstGeom prst="rect">
            <a:avLst/>
          </a:prstGeom>
          <a:effectLst>
            <a:outerShdw blurRad="25400" algn="ctr" rotWithShape="0">
              <a:prstClr val="black">
                <a:alpha val="69000"/>
              </a:prstClr>
            </a:outerShdw>
          </a:effectLst>
        </p:spPr>
      </p:pic>
      <p:sp>
        <p:nvSpPr>
          <p:cNvPr id="3" name="TextBox 2">
            <a:extLst>
              <a:ext uri="{FF2B5EF4-FFF2-40B4-BE49-F238E27FC236}">
                <a16:creationId xmlns:a16="http://schemas.microsoft.com/office/drawing/2014/main" id="{6F678124-C633-4D0E-90CF-02E224EF71F1}"/>
              </a:ext>
            </a:extLst>
          </p:cNvPr>
          <p:cNvSpPr txBox="1"/>
          <p:nvPr/>
        </p:nvSpPr>
        <p:spPr>
          <a:xfrm>
            <a:off x="2857500" y="2505075"/>
            <a:ext cx="6038850" cy="1754326"/>
          </a:xfrm>
          <a:prstGeom prst="rect">
            <a:avLst/>
          </a:prstGeom>
          <a:noFill/>
        </p:spPr>
        <p:txBody>
          <a:bodyPr wrap="square" rtlCol="0">
            <a:spAutoFit/>
          </a:bodyPr>
          <a:lstStyle/>
          <a:p>
            <a:pPr algn="ctr"/>
            <a:r>
              <a:rPr lang="en-US" sz="3600" b="1" dirty="0">
                <a:solidFill>
                  <a:srgbClr val="002060"/>
                </a:solidFill>
                <a:latin typeface="Calibri" panose="020F0502020204030204" pitchFamily="34" charset="0"/>
                <a:cs typeface="Calibri" panose="020F0502020204030204" pitchFamily="34" charset="0"/>
              </a:rPr>
              <a:t>1. </a:t>
            </a:r>
            <a:r>
              <a:rPr lang="nl-NL"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Đọc câu chuyện, bài văn, bài thơ,...về hiện tượng tự nhiên: (mưa, nắng, gió … )</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5956475"/>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8577958-FB1C-4E01-8E5E-403EABCF3C49}"/>
              </a:ext>
            </a:extLst>
          </p:cNvPr>
          <p:cNvSpPr/>
          <p:nvPr/>
        </p:nvSpPr>
        <p:spPr>
          <a:xfrm>
            <a:off x="419100" y="123825"/>
            <a:ext cx="11468100" cy="6581775"/>
          </a:xfrm>
          <a:prstGeom prst="roundRect">
            <a:avLst>
              <a:gd name="adj" fmla="val 16515"/>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9EDCC202-D65E-4A4D-A94D-ACBDD2BA47C7}"/>
              </a:ext>
            </a:extLst>
          </p:cNvPr>
          <p:cNvSpPr txBox="1"/>
          <p:nvPr/>
        </p:nvSpPr>
        <p:spPr>
          <a:xfrm>
            <a:off x="1314451" y="1257300"/>
            <a:ext cx="3962400"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yêu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hoa sim tím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Mọc trên đồi quê,</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Rung rinh bướm lượn.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Thong thả dắt trâu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Trong chiều nắng xế,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hái sim 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Trời, sao ngọt thế!</a:t>
            </a:r>
            <a:endPar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BDF24FC3-D678-4B5E-BAD4-71935B902111}"/>
              </a:ext>
            </a:extLst>
          </p:cNvPr>
          <p:cNvPicPr>
            <a:picLocks noChangeAspect="1"/>
          </p:cNvPicPr>
          <p:nvPr/>
        </p:nvPicPr>
        <p:blipFill>
          <a:blip r:embed="rId5"/>
          <a:stretch>
            <a:fillRect/>
          </a:stretch>
        </p:blipFill>
        <p:spPr>
          <a:xfrm>
            <a:off x="4059379" y="73105"/>
            <a:ext cx="4054191" cy="1072989"/>
          </a:xfrm>
          <a:prstGeom prst="rect">
            <a:avLst/>
          </a:prstGeom>
        </p:spPr>
      </p:pic>
      <p:sp>
        <p:nvSpPr>
          <p:cNvPr id="8" name="TextBox 7">
            <a:extLst>
              <a:ext uri="{FF2B5EF4-FFF2-40B4-BE49-F238E27FC236}">
                <a16:creationId xmlns:a16="http://schemas.microsoft.com/office/drawing/2014/main" id="{5280CAF3-D2BA-44C4-8342-8432D74210C1}"/>
              </a:ext>
            </a:extLst>
          </p:cNvPr>
          <p:cNvSpPr txBox="1"/>
          <p:nvPr/>
        </p:nvSpPr>
        <p:spPr>
          <a:xfrm>
            <a:off x="6629401" y="1266825"/>
            <a:ext cx="3962400"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Gió mát lưng đồi,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Ve ngân ra rả,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Trên cao lưng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Diều ai vừa thả.</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yêu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trái sim ngọt,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yêu đồi quê</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cơn gió mát.</a:t>
            </a:r>
            <a:endPar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411880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4CCCB6F5-0C22-BDFB-229D-E5D56B24EC54}"/>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6DE2EB8-FC69-4ED5-F184-1FAB44E2A782}"/>
              </a:ext>
            </a:extLst>
          </p:cNvPr>
          <p:cNvSpPr/>
          <p:nvPr/>
        </p:nvSpPr>
        <p:spPr>
          <a:xfrm>
            <a:off x="419100" y="123825"/>
            <a:ext cx="11468100" cy="6581775"/>
          </a:xfrm>
          <a:prstGeom prst="roundRect">
            <a:avLst>
              <a:gd name="adj" fmla="val 16515"/>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67BFEEC9-65CF-8841-FA76-832569BCF110}"/>
              </a:ext>
            </a:extLst>
          </p:cNvPr>
          <p:cNvSpPr txBox="1"/>
          <p:nvPr/>
        </p:nvSpPr>
        <p:spPr>
          <a:xfrm>
            <a:off x="680484" y="191387"/>
            <a:ext cx="11015330" cy="7017306"/>
          </a:xfrm>
          <a:prstGeom prst="rect">
            <a:avLst/>
          </a:prstGeom>
          <a:noFill/>
        </p:spPr>
        <p:txBody>
          <a:bodyPr wrap="square" rtlCol="0">
            <a:spAutoFit/>
          </a:bodyPr>
          <a:lstStyle/>
          <a:p>
            <a:pPr algn="ctr"/>
            <a:r>
              <a:rPr lang="vi-VN" sz="1500" b="1" dirty="0">
                <a:latin typeface="Cambria" panose="02040503050406030204" pitchFamily="18" charset="0"/>
                <a:ea typeface="Cambria" panose="02040503050406030204" pitchFamily="18" charset="0"/>
              </a:rPr>
              <a:t>Truyện: Nàng tiên mưa</a:t>
            </a:r>
            <a:endParaRPr lang="en-US" sz="1500" b="1" dirty="0">
              <a:latin typeface="Cambria" panose="02040503050406030204" pitchFamily="18" charset="0"/>
              <a:ea typeface="Cambria" panose="02040503050406030204" pitchFamily="18" charset="0"/>
            </a:endParaRPr>
          </a:p>
          <a:p>
            <a:br>
              <a:rPr lang="vi-VN" sz="1500" dirty="0">
                <a:latin typeface="Cambria" panose="02040503050406030204" pitchFamily="18" charset="0"/>
                <a:ea typeface="Cambria" panose="02040503050406030204" pitchFamily="18" charset="0"/>
              </a:rPr>
            </a:br>
            <a:r>
              <a:rPr lang="vi-VN" sz="1500" dirty="0">
                <a:latin typeface="Cambria" panose="02040503050406030204" pitchFamily="18" charset="0"/>
                <a:ea typeface="Cambria" panose="02040503050406030204" pitchFamily="18" charset="0"/>
              </a:rPr>
              <a:t>- Hôm nay, Vịt con được mẹ cho ra sông tắm mát. Vịt con thích lắm. Những hạt nước bé xíu tinh nghịch rủ nhau trèo lên lưng, lên đầu Vịt con rồi lại lăn xuống mặt nước. Bỗng nhiên, một hạt nước bé xíu chạy đến ghé vào tai Vịt con thì thầm: “Vịt con ơi, chúng tôi sắp xa ban để lên đường làm nhiệm vụ của mình rồi”. Vịt con ngơ ngác nhìn những hạt nước biến thành hơi bốc lên trời như những nàng tiên tuyệt diệu. Ông Mặt Trời càng lúc càng tươi, ánh nắng gay gắt hơn.</a:t>
            </a:r>
            <a:br>
              <a:rPr lang="vi-VN" sz="1500" dirty="0">
                <a:latin typeface="Cambria" panose="02040503050406030204" pitchFamily="18" charset="0"/>
                <a:ea typeface="Cambria" panose="02040503050406030204" pitchFamily="18" charset="0"/>
              </a:rPr>
            </a:br>
            <a:r>
              <a:rPr lang="vi-VN" sz="1500" dirty="0">
                <a:latin typeface="Cambria" panose="02040503050406030204" pitchFamily="18" charset="0"/>
                <a:ea typeface="Cambria" panose="02040503050406030204" pitchFamily="18" charset="0"/>
              </a:rPr>
              <a:t>À, thì ra ánh nắng của ông Mặt Trời đã chiếu xuống mặt nước làm những hạt nước bốc thành hơi, nhưng hơi nước bốc lên trời để làm gì? – Vịt con vừa bơi vừa nghĩ.</a:t>
            </a:r>
            <a:br>
              <a:rPr lang="vi-VN" sz="1500" dirty="0">
                <a:latin typeface="Cambria" panose="02040503050406030204" pitchFamily="18" charset="0"/>
                <a:ea typeface="Cambria" panose="02040503050406030204" pitchFamily="18" charset="0"/>
              </a:rPr>
            </a:br>
            <a:r>
              <a:rPr lang="vi-VN" sz="1500" dirty="0">
                <a:latin typeface="Cambria" panose="02040503050406030204" pitchFamily="18" charset="0"/>
                <a:ea typeface="Cambria" panose="02040503050406030204" pitchFamily="18" charset="0"/>
              </a:rPr>
              <a:t>Buổi chiều, những đám mây đen kéo về che lấp cả một khoảng trời rộng lớn. Từ trong đám mây, những giọng nói quen thuộc cất lên:</a:t>
            </a:r>
            <a:br>
              <a:rPr lang="vi-VN" sz="1500" dirty="0">
                <a:latin typeface="Cambria" panose="02040503050406030204" pitchFamily="18" charset="0"/>
                <a:ea typeface="Cambria" panose="02040503050406030204" pitchFamily="18" charset="0"/>
              </a:rPr>
            </a:br>
            <a:r>
              <a:rPr lang="vi-VN" sz="1500" dirty="0">
                <a:latin typeface="Cambria" panose="02040503050406030204" pitchFamily="18" charset="0"/>
                <a:ea typeface="Cambria" panose="02040503050406030204" pitchFamily="18" charset="0"/>
              </a:rPr>
              <a:t>- Vịt con ơi, có thấy chúng mình không? Chúng mình là những giọt nước bé xíu từ sông, từ biển cả đấy!</a:t>
            </a:r>
            <a:br>
              <a:rPr lang="vi-VN" sz="1500" dirty="0">
                <a:latin typeface="Cambria" panose="02040503050406030204" pitchFamily="18" charset="0"/>
                <a:ea typeface="Cambria" panose="02040503050406030204" pitchFamily="18" charset="0"/>
              </a:rPr>
            </a:br>
            <a:r>
              <a:rPr lang="vi-VN" sz="1500" dirty="0">
                <a:latin typeface="Cambria" panose="02040503050406030204" pitchFamily="18" charset="0"/>
                <a:ea typeface="Cambria" panose="02040503050406030204" pitchFamily="18" charset="0"/>
              </a:rPr>
              <a:t>- Các bạn đang ở đâu? – Vịt con trả lời.</a:t>
            </a:r>
            <a:br>
              <a:rPr lang="vi-VN" sz="1500" dirty="0">
                <a:latin typeface="Cambria" panose="02040503050406030204" pitchFamily="18" charset="0"/>
                <a:ea typeface="Cambria" panose="02040503050406030204" pitchFamily="18" charset="0"/>
              </a:rPr>
            </a:br>
            <a:r>
              <a:rPr lang="vi-VN" sz="1500" dirty="0">
                <a:latin typeface="Cambria" panose="02040503050406030204" pitchFamily="18" charset="0"/>
                <a:ea typeface="Cambria" panose="02040503050406030204" pitchFamily="18" charset="0"/>
              </a:rPr>
              <a:t>- Chúng tôi ở trên những đám mây đen nặng trĩu này.</a:t>
            </a:r>
            <a:br>
              <a:rPr lang="vi-VN" sz="1500" dirty="0">
                <a:latin typeface="Cambria" panose="02040503050406030204" pitchFamily="18" charset="0"/>
                <a:ea typeface="Cambria" panose="02040503050406030204" pitchFamily="18" charset="0"/>
              </a:rPr>
            </a:br>
            <a:r>
              <a:rPr lang="vi-VN" sz="1500" dirty="0">
                <a:latin typeface="Cambria" panose="02040503050406030204" pitchFamily="18" charset="0"/>
                <a:ea typeface="Cambria" panose="02040503050406030204" pitchFamily="18" charset="0"/>
              </a:rPr>
              <a:t>- Vậy các bạn có xuống mặt đất và trở lại thành những hạt nước bé xíu được nữa không? – Vịt con hỏi.</a:t>
            </a:r>
            <a:br>
              <a:rPr lang="vi-VN" sz="1500" dirty="0">
                <a:latin typeface="Cambria" panose="02040503050406030204" pitchFamily="18" charset="0"/>
                <a:ea typeface="Cambria" panose="02040503050406030204" pitchFamily="18" charset="0"/>
              </a:rPr>
            </a:br>
            <a:r>
              <a:rPr lang="vi-VN" sz="1500" dirty="0">
                <a:latin typeface="Cambria" panose="02040503050406030204" pitchFamily="18" charset="0"/>
                <a:ea typeface="Cambria" panose="02040503050406030204" pitchFamily="18" charset="0"/>
              </a:rPr>
              <a:t>- Có chứ! Chúng tôi sắp gặp Vịt con để đùa nghịch rồi đấy.</a:t>
            </a:r>
            <a:br>
              <a:rPr lang="vi-VN" sz="1500" dirty="0">
                <a:latin typeface="Cambria" panose="02040503050406030204" pitchFamily="18" charset="0"/>
                <a:ea typeface="Cambria" panose="02040503050406030204" pitchFamily="18" charset="0"/>
              </a:rPr>
            </a:br>
            <a:r>
              <a:rPr lang="vi-VN" sz="1500" dirty="0">
                <a:latin typeface="Cambria" panose="02040503050406030204" pitchFamily="18" charset="0"/>
                <a:ea typeface="Cambria" panose="02040503050406030204" pitchFamily="18" charset="0"/>
              </a:rPr>
              <a:t>- Giữa lúc đó, chị Gió ào tới làm những chiếc lá vàng rơi đầy một góc sân nhà Vịt con, những tia chớp ngang bầu trời loé lên. Thế là trận mưa rào chiều nay đã đổ xuống. Lộp bộp! Lộp bộp! Âm thanh vang lên như bản nhạc giao mùa. Vịt con ngắm nhìn và cảm thấy thích thú.</a:t>
            </a:r>
            <a:br>
              <a:rPr lang="vi-VN" sz="1500" dirty="0">
                <a:latin typeface="Cambria" panose="02040503050406030204" pitchFamily="18" charset="0"/>
                <a:ea typeface="Cambria" panose="02040503050406030204" pitchFamily="18" charset="0"/>
              </a:rPr>
            </a:br>
            <a:r>
              <a:rPr lang="vi-VN" sz="1500" dirty="0">
                <a:latin typeface="Cambria" panose="02040503050406030204" pitchFamily="18" charset="0"/>
                <a:ea typeface="Cambria" panose="02040503050406030204" pitchFamily="18" charset="0"/>
              </a:rPr>
              <a:t>Cơn mưa rào ngớt dần, bầu trời sáng hẳn ra. Những đám mây đen biến đâu mất. Vịt con lạch bạch chạy ra luống rau mới được trồng hôm trước: “Ôi chao! Sao những ngọn rau mơn mởn lạ lùng, những chồi non vừa mới nhú. Trên ngọn rau xanh, những giọt nước bé xíu e ấp trong sáng như những ngôi sao lấp lánh giữa bầu trời xanh”. Vịt con chạy ào tới, dang đôi tay nâng niu những giọt nước. Vịt con thì thầm: “Sao các bạn lại trở thành mưa thế?”</a:t>
            </a:r>
            <a:br>
              <a:rPr lang="vi-VN" sz="1500" dirty="0">
                <a:latin typeface="Cambria" panose="02040503050406030204" pitchFamily="18" charset="0"/>
                <a:ea typeface="Cambria" panose="02040503050406030204" pitchFamily="18" charset="0"/>
              </a:rPr>
            </a:br>
            <a:r>
              <a:rPr lang="vi-VN" sz="1500" dirty="0">
                <a:latin typeface="Cambria" panose="02040503050406030204" pitchFamily="18" charset="0"/>
                <a:ea typeface="Cambria" panose="02040503050406030204" pitchFamily="18" charset="0"/>
              </a:rPr>
              <a:t>- Vịt con biết không? Hơi nước bốc lên trời tạo thành những đám mây đen. Khi gặp không khí lạnh, những đám mây tụ lại rơi xuống mặt đất thành mưa, và chúng tôi lại trở thành những hạt nước bé xíu đấy!</a:t>
            </a:r>
            <a:br>
              <a:rPr lang="vi-VN" sz="1500" dirty="0">
                <a:latin typeface="Cambria" panose="02040503050406030204" pitchFamily="18" charset="0"/>
                <a:ea typeface="Cambria" panose="02040503050406030204" pitchFamily="18" charset="0"/>
              </a:rPr>
            </a:br>
            <a:r>
              <a:rPr lang="vi-VN" sz="1500" dirty="0">
                <a:latin typeface="Cambria" panose="02040503050406030204" pitchFamily="18" charset="0"/>
                <a:ea typeface="Cambria" panose="02040503050406030204" pitchFamily="18" charset="0"/>
              </a:rPr>
              <a:t>- Ôi hay quá! – Vịt con reo lên – Vậy thì từ nay, Vịt con không gọi các bạn là những hạt mưa bé xíu nữa đâu mà sẽ gọi các bạn bằng cái tên thật dễ mến: Nàng tiên Mưa. Các bạn có thích không?</a:t>
            </a:r>
            <a:br>
              <a:rPr lang="vi-VN" sz="1500" dirty="0">
                <a:latin typeface="Cambria" panose="02040503050406030204" pitchFamily="18" charset="0"/>
                <a:ea typeface="Cambria" panose="02040503050406030204" pitchFamily="18" charset="0"/>
              </a:rPr>
            </a:br>
            <a:r>
              <a:rPr lang="vi-VN" sz="1500" dirty="0">
                <a:latin typeface="Cambria" panose="02040503050406030204" pitchFamily="18" charset="0"/>
                <a:ea typeface="Cambria" panose="02040503050406030204" pitchFamily="18" charset="0"/>
              </a:rPr>
              <a:t>Các nàng tiên Mưa khoái chí, cười rung cả luống rau rồi tí tách rơi xuống. Chúng hợp với nhau thành một dòng suối trong vắt, mát lạnh. Vịt con soi bóng mình dưới nước. Dòng suối chở Vịt con ra cái ao trước nhà. Vịt con lại say sưa chơi cùng các nàng tiên Mưa.</a:t>
            </a:r>
          </a:p>
          <a:p>
            <a:br>
              <a:rPr lang="vi-VN" sz="1500" dirty="0">
                <a:latin typeface="Cambria" panose="02040503050406030204" pitchFamily="18" charset="0"/>
                <a:ea typeface="Cambria" panose="02040503050406030204" pitchFamily="18" charset="0"/>
              </a:rPr>
            </a:br>
            <a:br>
              <a:rPr lang="vi-VN" sz="1500" dirty="0">
                <a:latin typeface="Cambria" panose="02040503050406030204" pitchFamily="18" charset="0"/>
                <a:ea typeface="Cambria" panose="02040503050406030204" pitchFamily="18" charset="0"/>
              </a:rPr>
            </a:br>
            <a:endParaRPr lang="en-US" sz="15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513001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0" name="图片 3">
            <a:extLst>
              <a:ext uri="{FF2B5EF4-FFF2-40B4-BE49-F238E27FC236}">
                <a16:creationId xmlns:a16="http://schemas.microsoft.com/office/drawing/2014/main" id="{9E365E06-CC40-4E9C-91AC-F1CD3C9A56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2110" y="4174854"/>
            <a:ext cx="2677667" cy="2170877"/>
          </a:xfrm>
          <a:prstGeom prst="rect">
            <a:avLst/>
          </a:prstGeom>
          <a:effectLst>
            <a:outerShdw blurRad="25400" dist="25400" dir="2700000" algn="tl" rotWithShape="0">
              <a:prstClr val="black">
                <a:alpha val="40000"/>
              </a:prstClr>
            </a:outerShdw>
          </a:effectLst>
        </p:spPr>
      </p:pic>
      <p:pic>
        <p:nvPicPr>
          <p:cNvPr id="1030" name="Picture 6" descr="479,113 BEST Cartoon Sky IMAGES, STOCK PHOTOS &amp;amp; VECTORS | Adobe Sto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335" y="549512"/>
            <a:ext cx="11016730" cy="5796219"/>
          </a:xfrm>
          <a:prstGeom prst="roundRect">
            <a:avLst>
              <a:gd name="adj" fmla="val 8594"/>
            </a:avLst>
          </a:prstGeom>
          <a:solidFill>
            <a:srgbClr val="FFFFFF">
              <a:shade val="85000"/>
            </a:srgbClr>
          </a:solidFill>
          <a:ln w="57150">
            <a:solidFill>
              <a:schemeClr val="bg1"/>
            </a:solidFill>
          </a:ln>
          <a:effectLst/>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0" b="99075" l="3713" r="93174"/>
                    </a14:imgEffect>
                  </a14:imgLayer>
                </a14:imgProps>
              </a:ext>
            </a:extLst>
          </a:blip>
          <a:stretch>
            <a:fillRect/>
          </a:stretch>
        </p:blipFill>
        <p:spPr>
          <a:xfrm>
            <a:off x="2105601" y="1924375"/>
            <a:ext cx="1993237" cy="1807042"/>
          </a:xfrm>
          <a:prstGeom prst="rect">
            <a:avLst/>
          </a:prstGeom>
        </p:spPr>
      </p:pic>
      <p:grpSp>
        <p:nvGrpSpPr>
          <p:cNvPr id="25" name="Group 24"/>
          <p:cNvGrpSpPr/>
          <p:nvPr/>
        </p:nvGrpSpPr>
        <p:grpSpPr>
          <a:xfrm>
            <a:off x="2400230" y="1907754"/>
            <a:ext cx="3521655" cy="2270891"/>
            <a:chOff x="1478807" y="2285081"/>
            <a:chExt cx="3521655" cy="2270891"/>
          </a:xfrm>
        </p:grpSpPr>
        <p:pic>
          <p:nvPicPr>
            <p:cNvPr id="3" name="Picture 2"/>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9766" b="96094" l="9824" r="96474"/>
                      </a14:imgEffect>
                      <a14:imgEffect>
                        <a14:brightnessContrast contrast="40000"/>
                      </a14:imgEffect>
                    </a14:imgLayer>
                  </a14:imgProps>
                </a:ext>
              </a:extLst>
            </a:blip>
            <a:stretch>
              <a:fillRect/>
            </a:stretch>
          </p:blipFill>
          <p:spPr>
            <a:xfrm>
              <a:off x="1478807" y="2285081"/>
              <a:ext cx="3521655" cy="2270891"/>
            </a:xfrm>
            <a:prstGeom prst="rect">
              <a:avLst/>
            </a:prstGeom>
          </p:spPr>
        </p:pic>
        <p:sp>
          <p:nvSpPr>
            <p:cNvPr id="23" name="Rectangle 22"/>
            <p:cNvSpPr/>
            <p:nvPr/>
          </p:nvSpPr>
          <p:spPr>
            <a:xfrm>
              <a:off x="2230684" y="3240193"/>
              <a:ext cx="158889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Tên</a:t>
              </a:r>
              <a:r>
                <a:rPr kumimoji="0" lang="en-US" sz="3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24" name="Group 23"/>
          <p:cNvGrpSpPr/>
          <p:nvPr/>
        </p:nvGrpSpPr>
        <p:grpSpPr>
          <a:xfrm>
            <a:off x="500905" y="4283237"/>
            <a:ext cx="3251857" cy="1846533"/>
            <a:chOff x="273950" y="4174854"/>
            <a:chExt cx="3562847" cy="2067213"/>
          </a:xfrm>
        </p:grpSpPr>
        <p:pic>
          <p:nvPicPr>
            <p:cNvPr id="5" name="Picture 4"/>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9217" b="100000" l="9626" r="98663"/>
                      </a14:imgEffect>
                    </a14:imgLayer>
                  </a14:imgProps>
                </a:ext>
              </a:extLst>
            </a:blip>
            <a:stretch>
              <a:fillRect/>
            </a:stretch>
          </p:blipFill>
          <p:spPr>
            <a:xfrm>
              <a:off x="273950" y="4174854"/>
              <a:ext cx="3562847" cy="2067213"/>
            </a:xfrm>
            <a:prstGeom prst="rect">
              <a:avLst/>
            </a:prstGeom>
          </p:spPr>
        </p:pic>
        <p:sp>
          <p:nvSpPr>
            <p:cNvPr id="28" name="Rectangle 27"/>
            <p:cNvSpPr/>
            <p:nvPr/>
          </p:nvSpPr>
          <p:spPr>
            <a:xfrm>
              <a:off x="1296628" y="4994650"/>
              <a:ext cx="2151825" cy="72357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Ngày</a:t>
              </a:r>
              <a:r>
                <a:rPr kumimoji="0" lang="en-US" sz="3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26" name="Group 25"/>
          <p:cNvGrpSpPr/>
          <p:nvPr/>
        </p:nvGrpSpPr>
        <p:grpSpPr>
          <a:xfrm>
            <a:off x="6010100" y="1743716"/>
            <a:ext cx="3886375" cy="2026467"/>
            <a:chOff x="6546138" y="1401960"/>
            <a:chExt cx="3886375" cy="2026467"/>
          </a:xfrm>
        </p:grpSpPr>
        <p:pic>
          <p:nvPicPr>
            <p:cNvPr id="6" name="Picture 5"/>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9589" b="98630" l="10000" r="90000"/>
                      </a14:imgEffect>
                    </a14:imgLayer>
                  </a14:imgProps>
                </a:ext>
              </a:extLst>
            </a:blip>
            <a:stretch>
              <a:fillRect/>
            </a:stretch>
          </p:blipFill>
          <p:spPr>
            <a:xfrm>
              <a:off x="6546138" y="1401960"/>
              <a:ext cx="3886375" cy="2026467"/>
            </a:xfrm>
            <a:prstGeom prst="rect">
              <a:avLst/>
            </a:prstGeom>
          </p:spPr>
        </p:pic>
        <p:sp>
          <p:nvSpPr>
            <p:cNvPr id="29" name="Rectangle 28"/>
            <p:cNvSpPr/>
            <p:nvPr/>
          </p:nvSpPr>
          <p:spPr>
            <a:xfrm>
              <a:off x="7667163" y="2188885"/>
              <a:ext cx="150073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Tác</a:t>
              </a:r>
              <a:r>
                <a:rPr kumimoji="0" lang="en-US" sz="3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giả</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21" name="TextBox 20"/>
          <p:cNvSpPr txBox="1"/>
          <p:nvPr/>
        </p:nvSpPr>
        <p:spPr>
          <a:xfrm>
            <a:off x="3824814" y="652467"/>
            <a:ext cx="6752493" cy="715089"/>
          </a:xfrm>
          <a:prstGeom prst="roundRect">
            <a:avLst/>
          </a:prstGeom>
          <a:solidFill>
            <a:srgbClr val="FFDDE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66"/>
                </a:solidFill>
                <a:effectLst/>
                <a:uLnTx/>
                <a:uFillTx/>
                <a:latin typeface="Arial" panose="020B0604020202020204" pitchFamily="34" charset="0"/>
                <a:ea typeface="+mn-ea"/>
                <a:cs typeface="Arial" panose="020B0604020202020204" pitchFamily="34" charset="0"/>
              </a:rPr>
              <a:t>Hoàn</a:t>
            </a:r>
            <a:r>
              <a:rPr kumimoji="0" lang="en-US" sz="3600" b="0" i="0" u="none" strike="noStrike" kern="0" cap="none" spc="0" normalizeH="0" noProof="0" dirty="0">
                <a:ln>
                  <a:noFill/>
                </a:ln>
                <a:solidFill>
                  <a:srgbClr val="FF0066"/>
                </a:solidFill>
                <a:effectLst/>
                <a:uLnTx/>
                <a:uFillTx/>
                <a:latin typeface="Arial" panose="020B0604020202020204" pitchFamily="34" charset="0"/>
                <a:ea typeface="+mn-ea"/>
                <a:cs typeface="Arial" panose="020B0604020202020204" pitchFamily="34" charset="0"/>
              </a:rPr>
              <a:t> </a:t>
            </a:r>
            <a:r>
              <a:rPr kumimoji="0" lang="en-US" sz="3600" b="0" i="0" u="none" strike="noStrike" kern="0" cap="none" spc="0" normalizeH="0" noProof="0" dirty="0" err="1">
                <a:ln>
                  <a:noFill/>
                </a:ln>
                <a:solidFill>
                  <a:srgbClr val="FF0066"/>
                </a:solidFill>
                <a:effectLst/>
                <a:uLnTx/>
                <a:uFillTx/>
                <a:latin typeface="Arial" panose="020B0604020202020204" pitchFamily="34" charset="0"/>
                <a:ea typeface="+mn-ea"/>
                <a:cs typeface="Arial" panose="020B0604020202020204" pitchFamily="34" charset="0"/>
              </a:rPr>
              <a:t>thành</a:t>
            </a:r>
            <a:r>
              <a:rPr kumimoji="0" lang="en-US" sz="3600" b="0" i="0" u="none" strike="noStrike" kern="0" cap="none" spc="0" normalizeH="0" noProof="0" dirty="0">
                <a:ln>
                  <a:noFill/>
                </a:ln>
                <a:solidFill>
                  <a:srgbClr val="FF0066"/>
                </a:solidFill>
                <a:effectLst/>
                <a:uLnTx/>
                <a:uFillTx/>
                <a:latin typeface="Arial" panose="020B0604020202020204" pitchFamily="34" charset="0"/>
                <a:ea typeface="+mn-ea"/>
                <a:cs typeface="Arial" panose="020B0604020202020204" pitchFamily="34" charset="0"/>
              </a:rPr>
              <a:t> </a:t>
            </a:r>
            <a:r>
              <a:rPr kumimoji="0" lang="en-US" sz="3600" b="0" i="0" u="none" strike="noStrike" kern="0" cap="none" spc="0" normalizeH="0" noProof="0" dirty="0" err="1">
                <a:ln>
                  <a:noFill/>
                </a:ln>
                <a:solidFill>
                  <a:srgbClr val="FF0066"/>
                </a:solidFill>
                <a:effectLst/>
                <a:uLnTx/>
                <a:uFillTx/>
                <a:latin typeface="Arial" panose="020B0604020202020204" pitchFamily="34" charset="0"/>
                <a:ea typeface="+mn-ea"/>
                <a:cs typeface="Arial" panose="020B0604020202020204" pitchFamily="34" charset="0"/>
              </a:rPr>
              <a:t>phiếu</a:t>
            </a:r>
            <a:r>
              <a:rPr kumimoji="0" lang="en-US" sz="3600" b="0" i="0" u="none" strike="noStrike" kern="0" cap="none" spc="0" normalizeH="0" noProof="0" dirty="0">
                <a:ln>
                  <a:noFill/>
                </a:ln>
                <a:solidFill>
                  <a:srgbClr val="FF0066"/>
                </a:solidFill>
                <a:effectLst/>
                <a:uLnTx/>
                <a:uFillTx/>
                <a:latin typeface="Arial" panose="020B0604020202020204" pitchFamily="34" charset="0"/>
                <a:ea typeface="+mn-ea"/>
                <a:cs typeface="Arial" panose="020B0604020202020204" pitchFamily="34" charset="0"/>
              </a:rPr>
              <a:t> </a:t>
            </a:r>
            <a:r>
              <a:rPr lang="en-US" sz="3600" kern="0" dirty="0" err="1">
                <a:solidFill>
                  <a:srgbClr val="FF0066"/>
                </a:solidFill>
                <a:latin typeface="Arial" panose="020B0604020202020204" pitchFamily="34" charset="0"/>
                <a:cs typeface="Arial" panose="020B0604020202020204" pitchFamily="34" charset="0"/>
              </a:rPr>
              <a:t>đọc</a:t>
            </a:r>
            <a:r>
              <a:rPr lang="en-US" sz="3600" kern="0" dirty="0">
                <a:solidFill>
                  <a:srgbClr val="FF0066"/>
                </a:solidFill>
                <a:latin typeface="Arial" panose="020B0604020202020204" pitchFamily="34" charset="0"/>
                <a:cs typeface="Arial" panose="020B0604020202020204" pitchFamily="34" charset="0"/>
              </a:rPr>
              <a:t> </a:t>
            </a:r>
            <a:r>
              <a:rPr lang="en-US" sz="3600" kern="0" dirty="0" err="1">
                <a:solidFill>
                  <a:srgbClr val="FF0066"/>
                </a:solidFill>
                <a:latin typeface="Arial" panose="020B0604020202020204" pitchFamily="34" charset="0"/>
                <a:cs typeface="Arial" panose="020B0604020202020204" pitchFamily="34" charset="0"/>
              </a:rPr>
              <a:t>sách</a:t>
            </a:r>
            <a:endParaRPr kumimoji="0" lang="en-US" sz="3600" b="0" i="0" u="none" strike="noStrike" kern="0" cap="none" spc="0" normalizeH="0" baseline="0" noProof="0" dirty="0">
              <a:ln>
                <a:noFill/>
              </a:ln>
              <a:solidFill>
                <a:srgbClr val="FF0066"/>
              </a:solidFill>
              <a:effectLst/>
              <a:uLnTx/>
              <a:uFillTx/>
              <a:latin typeface="Arial" panose="020B0604020202020204" pitchFamily="34" charset="0"/>
              <a:ea typeface="+mn-ea"/>
              <a:cs typeface="Arial" panose="020B0604020202020204" pitchFamily="34" charset="0"/>
            </a:endParaRPr>
          </a:p>
        </p:txBody>
      </p:sp>
      <p:pic>
        <p:nvPicPr>
          <p:cNvPr id="22" name="Picture 21"/>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6375" y1="24877" x2="19250" y2="68473"/>
                        <a14:foregroundMark x1="7250" y1="74384" x2="35375" y2="83744"/>
                        <a14:foregroundMark x1="30000" y1="49015" x2="49125" y2="76601"/>
                        <a14:foregroundMark x1="28000" y1="60345" x2="38000" y2="38916"/>
                        <a14:foregroundMark x1="59875" y1="32759" x2="66250" y2="35961"/>
                        <a14:foregroundMark x1="55125" y1="41133" x2="64500" y2="53695"/>
                        <a14:foregroundMark x1="66875" y1="52463" x2="79375" y2="42857"/>
                        <a14:foregroundMark x1="74625" y1="22906" x2="78625" y2="22906"/>
                        <a14:foregroundMark x1="76250" y1="74384" x2="81750" y2="79557"/>
                        <a14:foregroundMark x1="11625" y1="96552" x2="94750" y2="71429"/>
                        <a14:foregroundMark x1="5625" y1="70197" x2="7500" y2="92365"/>
                        <a14:foregroundMark x1="9250" y1="63300" x2="15875" y2="60837"/>
                        <a14:foregroundMark x1="3250" y1="46798" x2="5500" y2="22414"/>
                        <a14:foregroundMark x1="7875" y1="22414" x2="18875" y2="22660"/>
                        <a14:foregroundMark x1="24000" y1="71921" x2="60875" y2="71429"/>
                        <a14:foregroundMark x1="44500" y1="41872" x2="44625" y2="45320"/>
                        <a14:foregroundMark x1="35500" y1="97537" x2="84250" y2="97291"/>
                        <a14:foregroundMark x1="28250" y1="98276" x2="42125" y2="98276"/>
                        <a14:foregroundMark x1="32000" y1="77094" x2="54625" y2="78325"/>
                        <a14:foregroundMark x1="66500" y1="87931" x2="75000" y2="92857"/>
                        <a14:foregroundMark x1="46625" y1="96305" x2="51000" y2="91626"/>
                        <a14:foregroundMark x1="83625" y1="84236" x2="92000" y2="76355"/>
                        <a14:foregroundMark x1="95500" y1="59606" x2="95375" y2="90394"/>
                        <a14:foregroundMark x1="88250" y1="88670" x2="95000" y2="98768"/>
                        <a14:foregroundMark x1="69875" y1="48030" x2="75500" y2="42857"/>
                        <a14:foregroundMark x1="25625" y1="46798" x2="30875" y2="46305"/>
                      </a14:backgroundRemoval>
                    </a14:imgEffect>
                  </a14:imgLayer>
                </a14:imgProps>
              </a:ext>
              <a:ext uri="{28A0092B-C50C-407E-A947-70E740481C1C}">
                <a14:useLocalDpi xmlns:a14="http://schemas.microsoft.com/office/drawing/2010/main" val="0"/>
              </a:ext>
            </a:extLst>
          </a:blip>
          <a:stretch>
            <a:fillRect/>
          </a:stretch>
        </p:blipFill>
        <p:spPr>
          <a:xfrm>
            <a:off x="1736159" y="927610"/>
            <a:ext cx="1746943" cy="886574"/>
          </a:xfrm>
          <a:prstGeom prst="ellipse">
            <a:avLst/>
          </a:prstGeom>
          <a:solidFill>
            <a:srgbClr val="3DBAD3">
              <a:lumMod val="20000"/>
              <a:lumOff val="80000"/>
            </a:srgbClr>
          </a:solidFill>
          <a:ln w="12700">
            <a:solidFill>
              <a:srgbClr val="3DBAD3"/>
            </a:solidFill>
          </a:ln>
          <a:effectLst/>
        </p:spPr>
      </p:pic>
      <p:grpSp>
        <p:nvGrpSpPr>
          <p:cNvPr id="16" name="Group 15">
            <a:extLst>
              <a:ext uri="{FF2B5EF4-FFF2-40B4-BE49-F238E27FC236}">
                <a16:creationId xmlns:a16="http://schemas.microsoft.com/office/drawing/2014/main" id="{3B151B07-B171-4C10-A7AB-E07FC8F72E78}"/>
              </a:ext>
            </a:extLst>
          </p:cNvPr>
          <p:cNvGrpSpPr/>
          <p:nvPr/>
        </p:nvGrpSpPr>
        <p:grpSpPr>
          <a:xfrm>
            <a:off x="3981380" y="3174579"/>
            <a:ext cx="5438845" cy="2270891"/>
            <a:chOff x="1478807" y="2285081"/>
            <a:chExt cx="3521655" cy="2270891"/>
          </a:xfrm>
        </p:grpSpPr>
        <p:pic>
          <p:nvPicPr>
            <p:cNvPr id="17" name="Picture 16">
              <a:extLst>
                <a:ext uri="{FF2B5EF4-FFF2-40B4-BE49-F238E27FC236}">
                  <a16:creationId xmlns:a16="http://schemas.microsoft.com/office/drawing/2014/main" id="{C8E16029-F339-43A0-85A6-7F26D803C9E0}"/>
                </a:ext>
              </a:extLst>
            </p:cNvPr>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9766" b="96094" l="9824" r="96474"/>
                      </a14:imgEffect>
                      <a14:imgEffect>
                        <a14:brightnessContrast contrast="40000"/>
                      </a14:imgEffect>
                    </a14:imgLayer>
                  </a14:imgProps>
                </a:ext>
              </a:extLst>
            </a:blip>
            <a:stretch>
              <a:fillRect/>
            </a:stretch>
          </p:blipFill>
          <p:spPr>
            <a:xfrm>
              <a:off x="1478807" y="2285081"/>
              <a:ext cx="3521655" cy="2270891"/>
            </a:xfrm>
            <a:prstGeom prst="rect">
              <a:avLst/>
            </a:prstGeom>
          </p:spPr>
        </p:pic>
        <p:sp>
          <p:nvSpPr>
            <p:cNvPr id="18" name="Rectangle 17">
              <a:extLst>
                <a:ext uri="{FF2B5EF4-FFF2-40B4-BE49-F238E27FC236}">
                  <a16:creationId xmlns:a16="http://schemas.microsoft.com/office/drawing/2014/main" id="{D17A8B9A-82CD-459E-95BC-1865B0A3E780}"/>
                </a:ext>
              </a:extLst>
            </p:cNvPr>
            <p:cNvSpPr/>
            <p:nvPr/>
          </p:nvSpPr>
          <p:spPr>
            <a:xfrm>
              <a:off x="1996918" y="3192568"/>
              <a:ext cx="2719843"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1" dirty="0">
                  <a:solidFill>
                    <a:srgbClr val="000000"/>
                  </a:solidFill>
                  <a:effectLst/>
                  <a:latin typeface="Calibri" panose="020F0502020204030204" pitchFamily="34" charset="0"/>
                  <a:cs typeface="Calibri" panose="020F0502020204030204" pitchFamily="34" charset="0"/>
                </a:rPr>
                <a:t>Hiện tượng tự nhiên được viết trong bài</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9" name="Group 18">
            <a:extLst>
              <a:ext uri="{FF2B5EF4-FFF2-40B4-BE49-F238E27FC236}">
                <a16:creationId xmlns:a16="http://schemas.microsoft.com/office/drawing/2014/main" id="{257CC6C5-0436-49D5-8B99-23900A02D21D}"/>
              </a:ext>
            </a:extLst>
          </p:cNvPr>
          <p:cNvGrpSpPr/>
          <p:nvPr/>
        </p:nvGrpSpPr>
        <p:grpSpPr>
          <a:xfrm>
            <a:off x="7315025" y="4439291"/>
            <a:ext cx="4362625" cy="2026467"/>
            <a:chOff x="6546138" y="1401960"/>
            <a:chExt cx="3886375" cy="2026467"/>
          </a:xfrm>
        </p:grpSpPr>
        <p:pic>
          <p:nvPicPr>
            <p:cNvPr id="27" name="Picture 26">
              <a:extLst>
                <a:ext uri="{FF2B5EF4-FFF2-40B4-BE49-F238E27FC236}">
                  <a16:creationId xmlns:a16="http://schemas.microsoft.com/office/drawing/2014/main" id="{03A85A60-93B6-49C2-AA7E-7E278C878F05}"/>
                </a:ext>
              </a:extLst>
            </p:cNvPr>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9589" b="98630" l="10000" r="90000"/>
                      </a14:imgEffect>
                    </a14:imgLayer>
                  </a14:imgProps>
                </a:ext>
              </a:extLst>
            </a:blip>
            <a:stretch>
              <a:fillRect/>
            </a:stretch>
          </p:blipFill>
          <p:spPr>
            <a:xfrm>
              <a:off x="6546138" y="1401960"/>
              <a:ext cx="3886375" cy="2026467"/>
            </a:xfrm>
            <a:prstGeom prst="rect">
              <a:avLst/>
            </a:prstGeom>
          </p:spPr>
        </p:pic>
        <p:sp>
          <p:nvSpPr>
            <p:cNvPr id="30" name="Rectangle 29">
              <a:extLst>
                <a:ext uri="{FF2B5EF4-FFF2-40B4-BE49-F238E27FC236}">
                  <a16:creationId xmlns:a16="http://schemas.microsoft.com/office/drawing/2014/main" id="{E33D4475-5458-4857-8BD6-B0C597228192}"/>
                </a:ext>
              </a:extLst>
            </p:cNvPr>
            <p:cNvSpPr/>
            <p:nvPr/>
          </p:nvSpPr>
          <p:spPr>
            <a:xfrm>
              <a:off x="7675648" y="2093635"/>
              <a:ext cx="1759594"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Mức</a:t>
              </a:r>
              <a:r>
                <a:rPr kumimoji="0" lang="en-US" sz="3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a:t>
              </a:r>
              <a:r>
                <a:rPr kumimoji="0" lang="en-US" sz="3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err="1">
                  <a:solidFill>
                    <a:prstClr val="black"/>
                  </a:solidFill>
                  <a:latin typeface="Calibri" panose="020F0502020204030204" pitchFamily="34" charset="0"/>
                  <a:cs typeface="Calibri" panose="020F0502020204030204" pitchFamily="34" charset="0"/>
                </a:rPr>
                <a:t>yêu</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thích</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398314087"/>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1"/>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Effect transition="in" filter="fade">
                                      <p:cBhvr>
                                        <p:cTn id="13" dur="500"/>
                                        <p:tgtEl>
                                          <p:spTgt spid="20"/>
                                        </p:tgtEl>
                                      </p:cBhvr>
                                    </p:animEffect>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par>
                                <p:cTn id="24" presetID="53" presetClass="entr" presetSubtype="16"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par>
                                <p:cTn id="29" presetID="53" presetClass="entr" presetSubtype="16"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par>
                                <p:cTn id="34" presetID="53" presetClass="entr" presetSubtype="16"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par>
                                <p:cTn id="39" presetID="53" presetClass="entr" presetSubtype="16"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8024677B-C3C0-EF9D-8542-10BE8BED5AF6}"/>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67211EB-1272-0891-BEBB-3164374CD396}"/>
              </a:ext>
            </a:extLst>
          </p:cNvPr>
          <p:cNvSpPr/>
          <p:nvPr/>
        </p:nvSpPr>
        <p:spPr>
          <a:xfrm>
            <a:off x="419100" y="123825"/>
            <a:ext cx="11468100" cy="6581775"/>
          </a:xfrm>
          <a:prstGeom prst="roundRect">
            <a:avLst>
              <a:gd name="adj" fmla="val 16515"/>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 name="Picture 3" descr="A screenshot of a notebook&#10;&#10;AI-generated content may be incorrect.">
            <a:extLst>
              <a:ext uri="{FF2B5EF4-FFF2-40B4-BE49-F238E27FC236}">
                <a16:creationId xmlns:a16="http://schemas.microsoft.com/office/drawing/2014/main" id="{77F504EF-6B27-CC41-D449-5A39A04CA3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1758" y="311527"/>
            <a:ext cx="4266951" cy="6036109"/>
          </a:xfrm>
          <a:prstGeom prst="rect">
            <a:avLst/>
          </a:prstGeom>
        </p:spPr>
      </p:pic>
    </p:spTree>
    <p:extLst>
      <p:ext uri="{BB962C8B-B14F-4D97-AF65-F5344CB8AC3E}">
        <p14:creationId xmlns:p14="http://schemas.microsoft.com/office/powerpoint/2010/main" val="2490417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0" name="图片 3">
            <a:extLst>
              <a:ext uri="{FF2B5EF4-FFF2-40B4-BE49-F238E27FC236}">
                <a16:creationId xmlns:a16="http://schemas.microsoft.com/office/drawing/2014/main" id="{9E365E06-CC40-4E9C-91AC-F1CD3C9A56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2110" y="4174854"/>
            <a:ext cx="2677667" cy="2170877"/>
          </a:xfrm>
          <a:prstGeom prst="rect">
            <a:avLst/>
          </a:prstGeom>
          <a:effectLst>
            <a:outerShdw blurRad="25400" dist="25400" dir="2700000" algn="tl" rotWithShape="0">
              <a:prstClr val="black">
                <a:alpha val="40000"/>
              </a:prstClr>
            </a:outerShdw>
          </a:effectLst>
        </p:spPr>
      </p:pic>
      <p:pic>
        <p:nvPicPr>
          <p:cNvPr id="1030" name="Picture 6" descr="479,113 BEST Cartoon Sky IMAGES, STOCK PHOTOS &amp;amp; VECTORS | Adobe Sto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335" y="549512"/>
            <a:ext cx="11016730" cy="5796219"/>
          </a:xfrm>
          <a:prstGeom prst="roundRect">
            <a:avLst>
              <a:gd name="adj" fmla="val 8594"/>
            </a:avLst>
          </a:prstGeom>
          <a:solidFill>
            <a:srgbClr val="FFFFFF">
              <a:shade val="85000"/>
            </a:srgbClr>
          </a:solidFill>
          <a:ln w="57150">
            <a:solidFill>
              <a:schemeClr val="bg1"/>
            </a:solidFill>
          </a:ln>
          <a:effectLst/>
        </p:spPr>
      </p:pic>
      <p:graphicFrame>
        <p:nvGraphicFramePr>
          <p:cNvPr id="2" name="Table 1">
            <a:extLst>
              <a:ext uri="{FF2B5EF4-FFF2-40B4-BE49-F238E27FC236}">
                <a16:creationId xmlns:a16="http://schemas.microsoft.com/office/drawing/2014/main" id="{D6049B1D-DC29-4D66-8F43-F007BD60B822}"/>
              </a:ext>
            </a:extLst>
          </p:cNvPr>
          <p:cNvGraphicFramePr>
            <a:graphicFrameLocks noGrp="1"/>
          </p:cNvGraphicFramePr>
          <p:nvPr>
            <p:extLst>
              <p:ext uri="{D42A27DB-BD31-4B8C-83A1-F6EECF244321}">
                <p14:modId xmlns:p14="http://schemas.microsoft.com/office/powerpoint/2010/main" val="4055064585"/>
              </p:ext>
            </p:extLst>
          </p:nvPr>
        </p:nvGraphicFramePr>
        <p:xfrm>
          <a:off x="1152526" y="1162050"/>
          <a:ext cx="10058400" cy="5059680"/>
        </p:xfrm>
        <a:graphic>
          <a:graphicData uri="http://schemas.openxmlformats.org/drawingml/2006/table">
            <a:tbl>
              <a:tblPr>
                <a:tableStyleId>{C4B1156A-380E-4F78-BDF5-A606A8083BF9}</a:tableStyleId>
              </a:tblPr>
              <a:tblGrid>
                <a:gridCol w="3251947">
                  <a:extLst>
                    <a:ext uri="{9D8B030D-6E8A-4147-A177-3AD203B41FA5}">
                      <a16:colId xmlns:a16="http://schemas.microsoft.com/office/drawing/2014/main" val="2166191726"/>
                    </a:ext>
                  </a:extLst>
                </a:gridCol>
                <a:gridCol w="6806453">
                  <a:extLst>
                    <a:ext uri="{9D8B030D-6E8A-4147-A177-3AD203B41FA5}">
                      <a16:colId xmlns:a16="http://schemas.microsoft.com/office/drawing/2014/main" val="870884806"/>
                    </a:ext>
                  </a:extLst>
                </a:gridCol>
              </a:tblGrid>
              <a:tr h="466804">
                <a:tc gridSpan="2">
                  <a:txBody>
                    <a:bodyPr/>
                    <a:lstStyle/>
                    <a:p>
                      <a:pPr algn="ctr" fontAlgn="t"/>
                      <a:r>
                        <a:rPr lang="en-US" sz="2800" b="1" dirty="0">
                          <a:solidFill>
                            <a:srgbClr val="002060"/>
                          </a:solidFill>
                          <a:effectLst/>
                          <a:latin typeface="Calibri" panose="020F0502020204030204" pitchFamily="34" charset="0"/>
                          <a:cs typeface="Calibri" panose="020F0502020204030204" pitchFamily="34" charset="0"/>
                        </a:rPr>
                        <a:t>PHIẾU ĐỌC SÁCH</a:t>
                      </a:r>
                    </a:p>
                  </a:txBody>
                  <a:tcPr/>
                </a:tc>
                <a:tc hMerge="1">
                  <a:txBody>
                    <a:bodyPr/>
                    <a:lstStyle/>
                    <a:p>
                      <a:endParaRPr lang="en-US"/>
                    </a:p>
                  </a:txBody>
                  <a:tcPr/>
                </a:tc>
                <a:extLst>
                  <a:ext uri="{0D108BD9-81ED-4DB2-BD59-A6C34878D82A}">
                    <a16:rowId xmlns:a16="http://schemas.microsoft.com/office/drawing/2014/main" val="3605355896"/>
                  </a:ext>
                </a:extLst>
              </a:tr>
              <a:tr h="816908">
                <a:tc>
                  <a:txBody>
                    <a:bodyPr/>
                    <a:lstStyle/>
                    <a:p>
                      <a:pPr algn="just" fontAlgn="t"/>
                      <a:r>
                        <a:rPr lang="vi-VN" sz="2800" b="1" dirty="0">
                          <a:solidFill>
                            <a:srgbClr val="000000"/>
                          </a:solidFill>
                          <a:effectLst/>
                          <a:latin typeface="Calibri" panose="020F0502020204030204" pitchFamily="34" charset="0"/>
                          <a:cs typeface="Calibri" panose="020F0502020204030204" pitchFamily="34" charset="0"/>
                        </a:rPr>
                        <a:t>Tên bài: </a:t>
                      </a:r>
                      <a:r>
                        <a:rPr lang="vi-VN" sz="2800" b="0" dirty="0">
                          <a:solidFill>
                            <a:srgbClr val="000000"/>
                          </a:solidFill>
                          <a:effectLst/>
                          <a:latin typeface="Calibri" panose="020F0502020204030204" pitchFamily="34" charset="0"/>
                          <a:cs typeface="Calibri" panose="020F0502020204030204" pitchFamily="34" charset="0"/>
                        </a:rPr>
                        <a:t>Nàng tiên mưa</a:t>
                      </a:r>
                    </a:p>
                  </a:txBody>
                  <a:tcPr marL="68580" marR="68580"/>
                </a:tc>
                <a:tc>
                  <a:txBody>
                    <a:bodyPr/>
                    <a:lstStyle/>
                    <a:p>
                      <a:pPr algn="just" fontAlgn="t"/>
                      <a:r>
                        <a:rPr lang="vi-VN" sz="2800" b="1" dirty="0">
                          <a:solidFill>
                            <a:srgbClr val="000000"/>
                          </a:solidFill>
                          <a:effectLst/>
                          <a:latin typeface="Calibri" panose="020F0502020204030204" pitchFamily="34" charset="0"/>
                          <a:cs typeface="Calibri" panose="020F0502020204030204" pitchFamily="34" charset="0"/>
                        </a:rPr>
                        <a:t>Tên cuốn sách: </a:t>
                      </a:r>
                      <a:r>
                        <a:rPr lang="vi-VN" sz="2800" b="0" dirty="0">
                          <a:solidFill>
                            <a:srgbClr val="000000"/>
                          </a:solidFill>
                          <a:effectLst/>
                          <a:latin typeface="Calibri" panose="020F0502020204030204" pitchFamily="34" charset="0"/>
                          <a:cs typeface="Calibri" panose="020F0502020204030204" pitchFamily="34" charset="0"/>
                        </a:rPr>
                        <a:t>Nàng tiên mưa</a:t>
                      </a:r>
                    </a:p>
                  </a:txBody>
                  <a:tcPr marL="68580" marR="68580"/>
                </a:tc>
                <a:extLst>
                  <a:ext uri="{0D108BD9-81ED-4DB2-BD59-A6C34878D82A}">
                    <a16:rowId xmlns:a16="http://schemas.microsoft.com/office/drawing/2014/main" val="3250219974"/>
                  </a:ext>
                </a:extLst>
              </a:tr>
              <a:tr h="2217321">
                <a:tc>
                  <a:txBody>
                    <a:bodyPr/>
                    <a:lstStyle/>
                    <a:p>
                      <a:pPr algn="just"/>
                      <a:r>
                        <a:rPr lang="en-US" sz="2800" b="1" dirty="0" err="1">
                          <a:solidFill>
                            <a:srgbClr val="000000"/>
                          </a:solidFill>
                          <a:effectLst/>
                          <a:latin typeface="Calibri" panose="020F0502020204030204" pitchFamily="34" charset="0"/>
                          <a:cs typeface="Calibri" panose="020F0502020204030204" pitchFamily="34" charset="0"/>
                        </a:rPr>
                        <a:t>Tác</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giả</a:t>
                      </a:r>
                      <a:r>
                        <a:rPr lang="en-US" sz="2800" b="1" dirty="0">
                          <a:solidFill>
                            <a:srgbClr val="000000"/>
                          </a:solidFill>
                          <a:effectLst/>
                          <a:latin typeface="Calibri" panose="020F0502020204030204" pitchFamily="34" charset="0"/>
                          <a:cs typeface="Calibri" panose="020F0502020204030204" pitchFamily="34" charset="0"/>
                        </a:rPr>
                        <a:t>: </a:t>
                      </a:r>
                      <a:r>
                        <a:rPr lang="en-US" sz="2800" b="0" dirty="0" err="1">
                          <a:solidFill>
                            <a:srgbClr val="000000"/>
                          </a:solidFill>
                          <a:effectLst/>
                          <a:latin typeface="Calibri" panose="020F0502020204030204" pitchFamily="34" charset="0"/>
                          <a:cs typeface="Calibri" panose="020F0502020204030204" pitchFamily="34" charset="0"/>
                        </a:rPr>
                        <a:t>Phạm</a:t>
                      </a:r>
                      <a:r>
                        <a:rPr lang="en-US" sz="2800" b="0" dirty="0">
                          <a:solidFill>
                            <a:srgbClr val="000000"/>
                          </a:solidFill>
                          <a:effectLst/>
                          <a:latin typeface="Calibri" panose="020F0502020204030204" pitchFamily="34" charset="0"/>
                          <a:cs typeface="Calibri" panose="020F0502020204030204" pitchFamily="34" charset="0"/>
                        </a:rPr>
                        <a:t> </a:t>
                      </a:r>
                      <a:r>
                        <a:rPr lang="en-US" sz="2800" b="0" dirty="0" err="1">
                          <a:solidFill>
                            <a:srgbClr val="000000"/>
                          </a:solidFill>
                          <a:effectLst/>
                          <a:latin typeface="Calibri" panose="020F0502020204030204" pitchFamily="34" charset="0"/>
                          <a:cs typeface="Calibri" panose="020F0502020204030204" pitchFamily="34" charset="0"/>
                        </a:rPr>
                        <a:t>Hoan</a:t>
                      </a:r>
                      <a:endParaRPr lang="en-US" sz="2800" b="0" dirty="0">
                        <a:solidFill>
                          <a:srgbClr val="000000"/>
                        </a:solidFill>
                        <a:effectLst/>
                        <a:latin typeface="Calibri" panose="020F0502020204030204" pitchFamily="34" charset="0"/>
                        <a:cs typeface="Calibri" panose="020F0502020204030204" pitchFamily="34" charset="0"/>
                      </a:endParaRPr>
                    </a:p>
                  </a:txBody>
                  <a:tcPr marL="68580" marR="68580" anchor="ctr"/>
                </a:tc>
                <a:tc>
                  <a:txBody>
                    <a:bodyPr/>
                    <a:lstStyle/>
                    <a:p>
                      <a:pPr algn="just" fontAlgn="t"/>
                      <a:r>
                        <a:rPr lang="vi-VN" sz="2800" b="1" dirty="0">
                          <a:solidFill>
                            <a:srgbClr val="000000"/>
                          </a:solidFill>
                          <a:effectLst/>
                          <a:latin typeface="Calibri" panose="020F0502020204030204" pitchFamily="34" charset="0"/>
                          <a:cs typeface="Calibri" panose="020F0502020204030204" pitchFamily="34" charset="0"/>
                        </a:rPr>
                        <a:t>Thông tin mới đối với em: </a:t>
                      </a:r>
                      <a:r>
                        <a:rPr lang="vi-VN" sz="2800" b="0" dirty="0">
                          <a:solidFill>
                            <a:srgbClr val="333333"/>
                          </a:solidFill>
                          <a:effectLst/>
                          <a:latin typeface="Calibri" panose="020F0502020204030204" pitchFamily="34" charset="0"/>
                          <a:cs typeface="Calibri" panose="020F0502020204030204" pitchFamily="34" charset="0"/>
                        </a:rPr>
                        <a:t>Hơi nước bốc lên trời tạo thành những đám mây đen. Khi gặp không khí lạnh, những đám mây tụ lại rơi xuống mặt đất thành mưa, và lại trở thành những hạt nước bé xíu.</a:t>
                      </a:r>
                      <a:endParaRPr lang="vi-VN" sz="2800" b="0" dirty="0">
                        <a:solidFill>
                          <a:srgbClr val="000000"/>
                        </a:solidFill>
                        <a:effectLst/>
                        <a:latin typeface="Calibri" panose="020F0502020204030204" pitchFamily="34" charset="0"/>
                        <a:cs typeface="Calibri" panose="020F0502020204030204" pitchFamily="34" charset="0"/>
                      </a:endParaRPr>
                    </a:p>
                  </a:txBody>
                  <a:tcPr marL="68580" marR="68580"/>
                </a:tc>
                <a:extLst>
                  <a:ext uri="{0D108BD9-81ED-4DB2-BD59-A6C34878D82A}">
                    <a16:rowId xmlns:a16="http://schemas.microsoft.com/office/drawing/2014/main" val="364716859"/>
                  </a:ext>
                </a:extLst>
              </a:tr>
              <a:tr h="1167011">
                <a:tc>
                  <a:txBody>
                    <a:bodyPr/>
                    <a:lstStyle/>
                    <a:p>
                      <a:pPr algn="just"/>
                      <a:r>
                        <a:rPr lang="vi-VN" sz="2800" b="1" dirty="0">
                          <a:solidFill>
                            <a:srgbClr val="000000"/>
                          </a:solidFill>
                          <a:effectLst/>
                          <a:latin typeface="Calibri" panose="020F0502020204030204" pitchFamily="34" charset="0"/>
                          <a:cs typeface="Calibri" panose="020F0502020204030204" pitchFamily="34" charset="0"/>
                        </a:rPr>
                        <a:t>Hiện tượng tự nhiên được viết trong bài: </a:t>
                      </a:r>
                      <a:r>
                        <a:rPr lang="vi-VN" sz="2800" b="0" dirty="0">
                          <a:solidFill>
                            <a:srgbClr val="000000"/>
                          </a:solidFill>
                          <a:effectLst/>
                          <a:latin typeface="Calibri" panose="020F0502020204030204" pitchFamily="34" charset="0"/>
                          <a:cs typeface="Calibri" panose="020F0502020204030204" pitchFamily="34" charset="0"/>
                        </a:rPr>
                        <a:t>Mưa</a:t>
                      </a:r>
                    </a:p>
                  </a:txBody>
                  <a:tcPr marL="68580" marR="68580" anchor="ctr"/>
                </a:tc>
                <a:tc>
                  <a:txBody>
                    <a:bodyPr/>
                    <a:lstStyle/>
                    <a:p>
                      <a:pPr algn="just"/>
                      <a:r>
                        <a:rPr lang="en-US" sz="2800" b="1" dirty="0" err="1">
                          <a:solidFill>
                            <a:srgbClr val="000000"/>
                          </a:solidFill>
                          <a:effectLst/>
                          <a:latin typeface="Calibri" panose="020F0502020204030204" pitchFamily="34" charset="0"/>
                          <a:cs typeface="Calibri" panose="020F0502020204030204" pitchFamily="34" charset="0"/>
                        </a:rPr>
                        <a:t>Mức</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độ</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yêu</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thích</a:t>
                      </a:r>
                      <a:r>
                        <a:rPr lang="en-US" sz="2800" b="0" dirty="0">
                          <a:solidFill>
                            <a:srgbClr val="000000"/>
                          </a:solidFill>
                          <a:effectLst/>
                          <a:latin typeface="Calibri" panose="020F0502020204030204" pitchFamily="34" charset="0"/>
                          <a:cs typeface="Calibri" panose="020F0502020204030204" pitchFamily="34" charset="0"/>
                        </a:rPr>
                        <a:t>: 5 </a:t>
                      </a:r>
                      <a:r>
                        <a:rPr lang="en-US" sz="2800" b="0" dirty="0" err="1">
                          <a:solidFill>
                            <a:srgbClr val="000000"/>
                          </a:solidFill>
                          <a:effectLst/>
                          <a:latin typeface="Calibri" panose="020F0502020204030204" pitchFamily="34" charset="0"/>
                          <a:cs typeface="Calibri" panose="020F0502020204030204" pitchFamily="34" charset="0"/>
                        </a:rPr>
                        <a:t>sao</a:t>
                      </a:r>
                      <a:endParaRPr lang="en-US" sz="2800" b="0" dirty="0">
                        <a:solidFill>
                          <a:srgbClr val="000000"/>
                        </a:solidFill>
                        <a:effectLst/>
                        <a:latin typeface="Calibri" panose="020F0502020204030204" pitchFamily="34" charset="0"/>
                        <a:cs typeface="Calibri" panose="020F0502020204030204" pitchFamily="34" charset="0"/>
                      </a:endParaRPr>
                    </a:p>
                  </a:txBody>
                  <a:tcPr marL="68580" marR="68580" anchor="ctr"/>
                </a:tc>
                <a:extLst>
                  <a:ext uri="{0D108BD9-81ED-4DB2-BD59-A6C34878D82A}">
                    <a16:rowId xmlns:a16="http://schemas.microsoft.com/office/drawing/2014/main" val="3750558091"/>
                  </a:ext>
                </a:extLst>
              </a:tr>
            </a:tbl>
          </a:graphicData>
        </a:graphic>
      </p:graphicFrame>
    </p:spTree>
    <p:extLst>
      <p:ext uri="{BB962C8B-B14F-4D97-AF65-F5344CB8AC3E}">
        <p14:creationId xmlns:p14="http://schemas.microsoft.com/office/powerpoint/2010/main" val="3410290283"/>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EAB9332-4B98-4B06-B3B0-34B215F21D39}"/>
              </a:ext>
            </a:extLst>
          </p:cNvPr>
          <p:cNvPicPr>
            <a:picLocks noChangeAspect="1"/>
          </p:cNvPicPr>
          <p:nvPr/>
        </p:nvPicPr>
        <p:blipFill>
          <a:blip r:embed="rId5"/>
          <a:stretch>
            <a:fillRect/>
          </a:stretch>
        </p:blipFill>
        <p:spPr>
          <a:xfrm>
            <a:off x="372548" y="350733"/>
            <a:ext cx="11446905" cy="6361247"/>
          </a:xfrm>
          <a:prstGeom prst="rect">
            <a:avLst/>
          </a:prstGeom>
          <a:effectLst>
            <a:outerShdw blurRad="25400" algn="ctr" rotWithShape="0">
              <a:prstClr val="black">
                <a:alpha val="69000"/>
              </a:prstClr>
            </a:outerShdw>
          </a:effectLst>
        </p:spPr>
      </p:pic>
      <p:pic>
        <p:nvPicPr>
          <p:cNvPr id="4" name="Picture 3">
            <a:extLst>
              <a:ext uri="{FF2B5EF4-FFF2-40B4-BE49-F238E27FC236}">
                <a16:creationId xmlns:a16="http://schemas.microsoft.com/office/drawing/2014/main" id="{10371448-E3BB-4077-9A35-1449491403BF}"/>
              </a:ext>
            </a:extLst>
          </p:cNvPr>
          <p:cNvPicPr>
            <a:picLocks noChangeAspect="1"/>
          </p:cNvPicPr>
          <p:nvPr/>
        </p:nvPicPr>
        <p:blipFill>
          <a:blip r:embed="rId6"/>
          <a:stretch>
            <a:fillRect/>
          </a:stretch>
        </p:blipFill>
        <p:spPr>
          <a:xfrm>
            <a:off x="2694517" y="2748457"/>
            <a:ext cx="6822015" cy="1780186"/>
          </a:xfrm>
          <a:prstGeom prst="rect">
            <a:avLst/>
          </a:prstGeom>
        </p:spPr>
      </p:pic>
    </p:spTree>
    <p:extLst>
      <p:ext uri="{BB962C8B-B14F-4D97-AF65-F5344CB8AC3E}">
        <p14:creationId xmlns:p14="http://schemas.microsoft.com/office/powerpoint/2010/main" val="2757042475"/>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35</TotalTime>
  <Words>942</Words>
  <Application>Microsoft Office PowerPoint</Application>
  <PresentationFormat>Widescreen</PresentationFormat>
  <Paragraphs>54</Paragraphs>
  <Slides>12</Slides>
  <Notes>11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等线</vt:lpstr>
      <vt:lpstr>等线 Light</vt:lpstr>
      <vt:lpstr>Arial</vt:lpstr>
      <vt:lpstr>Calibri</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23</cp:revision>
  <dcterms:created xsi:type="dcterms:W3CDTF">2022-10-18T11:20:47Z</dcterms:created>
  <dcterms:modified xsi:type="dcterms:W3CDTF">2026-04-29T02:03:27Z</dcterms:modified>
</cp:coreProperties>
</file>