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00" r:id="rId4"/>
  </p:sldMasterIdLst>
  <p:notesMasterIdLst>
    <p:notesMasterId r:id="rId24"/>
  </p:notesMasterIdLst>
  <p:sldIdLst>
    <p:sldId id="368" r:id="rId5"/>
    <p:sldId id="268" r:id="rId6"/>
    <p:sldId id="274" r:id="rId7"/>
    <p:sldId id="299" r:id="rId8"/>
    <p:sldId id="531" r:id="rId9"/>
    <p:sldId id="532" r:id="rId10"/>
    <p:sldId id="533" r:id="rId11"/>
    <p:sldId id="279" r:id="rId12"/>
    <p:sldId id="300" r:id="rId13"/>
    <p:sldId id="301" r:id="rId14"/>
    <p:sldId id="282" r:id="rId15"/>
    <p:sldId id="285" r:id="rId16"/>
    <p:sldId id="289" r:id="rId17"/>
    <p:sldId id="530" r:id="rId18"/>
    <p:sldId id="303" r:id="rId19"/>
    <p:sldId id="281" r:id="rId20"/>
    <p:sldId id="304" r:id="rId21"/>
    <p:sldId id="365" r:id="rId22"/>
    <p:sldId id="3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E9064-1BB9-4B72-9C8B-7747D1D82877}"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50F20-9A23-4D4E-A323-9918F0FC67AE}" type="slidenum">
              <a:rPr lang="en-US" smtClean="0"/>
              <a:t>‹#›</a:t>
            </a:fld>
            <a:endParaRPr lang="en-US"/>
          </a:p>
        </p:txBody>
      </p:sp>
    </p:spTree>
    <p:extLst>
      <p:ext uri="{BB962C8B-B14F-4D97-AF65-F5344CB8AC3E}">
        <p14:creationId xmlns:p14="http://schemas.microsoft.com/office/powerpoint/2010/main" val="355542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a:solidFill>
                  <a:srgbClr val="FFFF00"/>
                </a:solidFill>
              </a:rPr>
              <a:t> 0972.115.126</a:t>
            </a:r>
          </a:p>
        </p:txBody>
      </p:sp>
      <p:sp>
        <p:nvSpPr>
          <p:cNvPr id="4" name="Slide Number Placeholder 3"/>
          <p:cNvSpPr>
            <a:spLocks noGrp="1"/>
          </p:cNvSpPr>
          <p:nvPr>
            <p:ph type="sldNum" sz="quarter" idx="5"/>
          </p:nvPr>
        </p:nvSpPr>
        <p:spPr/>
        <p:txBody>
          <a:bodyPr/>
          <a:lstStyle/>
          <a:p>
            <a:fld id="{83050F20-9A23-4D4E-A323-9918F0FC67AE}" type="slidenum">
              <a:rPr lang="en-US" smtClean="0"/>
              <a:t>18</a:t>
            </a:fld>
            <a:endParaRPr lang="en-US"/>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3243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639139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57535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523829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54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10742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79752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69040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86146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532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46192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64682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9817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12250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4/29/2026</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107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252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91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151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6739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696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09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13297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023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724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2154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2948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440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7572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94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1033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093326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97110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57287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479771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t>29/04/2026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643700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EDD55-30BB-E439-4E0C-490205CFF325}"/>
              </a:ext>
            </a:extLst>
          </p:cNvPr>
          <p:cNvPicPr>
            <a:picLocks noChangeAspect="1"/>
          </p:cNvPicPr>
          <p:nvPr userDrawn="1"/>
        </p:nvPicPr>
        <p:blipFill>
          <a:blip r:embed="rId15"/>
          <a:stretch>
            <a:fillRect/>
          </a:stretch>
        </p:blipFill>
        <p:spPr>
          <a:xfrm>
            <a:off x="0" y="0"/>
            <a:ext cx="12141459" cy="6858000"/>
          </a:xfrm>
          <a:prstGeom prst="rect">
            <a:avLst/>
          </a:prstGeom>
        </p:spPr>
      </p:pic>
    </p:spTree>
    <p:extLst>
      <p:ext uri="{BB962C8B-B14F-4D97-AF65-F5344CB8AC3E}">
        <p14:creationId xmlns:p14="http://schemas.microsoft.com/office/powerpoint/2010/main" val="2168865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81192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436746"/>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4/29/2026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56532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28.gif"/><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33.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6.xml"/><Relationship Id="rId5" Type="http://schemas.openxmlformats.org/officeDocument/2006/relationships/image" Target="../media/image4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26.gif"/><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6.gi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1993341" y="0"/>
            <a:ext cx="7240768" cy="2681696"/>
          </a:xfrm>
          <a:prstGeom prst="rect">
            <a:avLst/>
          </a:prstGeom>
        </p:spPr>
      </p:pic>
      <p:sp>
        <p:nvSpPr>
          <p:cNvPr id="14" name="文本框 13">
            <a:extLst>
              <a:ext uri="{FF2B5EF4-FFF2-40B4-BE49-F238E27FC236}">
                <a16:creationId xmlns:a16="http://schemas.microsoft.com/office/drawing/2014/main"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7FB48987-9F60-4F79-8FA8-AF54E8703C63}"/>
              </a:ext>
            </a:extLst>
          </p:cNvPr>
          <p:cNvSpPr txBox="1"/>
          <p:nvPr/>
        </p:nvSpPr>
        <p:spPr>
          <a:xfrm>
            <a:off x="2811728" y="-1805"/>
            <a:ext cx="60717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năm</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893" y="3412067"/>
            <a:ext cx="3590571" cy="3590571"/>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3769C51A-A5A2-4D3B-A5EC-D6BE523B3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0" y="3659194"/>
            <a:ext cx="3370728" cy="3370728"/>
          </a:xfrm>
          <a:prstGeom prst="rect">
            <a:avLst/>
          </a:prstGeom>
        </p:spPr>
      </p:pic>
      <p:pic>
        <p:nvPicPr>
          <p:cNvPr id="5" name="Picture 4">
            <a:extLst>
              <a:ext uri="{FF2B5EF4-FFF2-40B4-BE49-F238E27FC236}">
                <a16:creationId xmlns:a16="http://schemas.microsoft.com/office/drawing/2014/main" id="{435939C5-2D6A-966F-A0C3-7FD62A8FEE47}"/>
              </a:ext>
            </a:extLst>
          </p:cNvPr>
          <p:cNvPicPr>
            <a:picLocks noChangeAspect="1"/>
          </p:cNvPicPr>
          <p:nvPr/>
        </p:nvPicPr>
        <p:blipFill>
          <a:blip r:embed="rId6"/>
          <a:stretch>
            <a:fillRect/>
          </a:stretch>
        </p:blipFill>
        <p:spPr>
          <a:xfrm>
            <a:off x="4530706" y="595075"/>
            <a:ext cx="3359187" cy="1072989"/>
          </a:xfrm>
          <a:prstGeom prst="rect">
            <a:avLst/>
          </a:prstGeom>
        </p:spPr>
      </p:pic>
      <p:pic>
        <p:nvPicPr>
          <p:cNvPr id="12" name="Picture 11">
            <a:extLst>
              <a:ext uri="{FF2B5EF4-FFF2-40B4-BE49-F238E27FC236}">
                <a16:creationId xmlns:a16="http://schemas.microsoft.com/office/drawing/2014/main" id="{7C5664A0-B9AC-6FC2-7131-6BB09D07E75D}"/>
              </a:ext>
            </a:extLst>
          </p:cNvPr>
          <p:cNvPicPr>
            <a:picLocks noChangeAspect="1"/>
          </p:cNvPicPr>
          <p:nvPr/>
        </p:nvPicPr>
        <p:blipFill>
          <a:blip r:embed="rId7"/>
          <a:stretch>
            <a:fillRect/>
          </a:stretch>
        </p:blipFill>
        <p:spPr>
          <a:xfrm>
            <a:off x="596919" y="2141865"/>
            <a:ext cx="11272481" cy="2688569"/>
          </a:xfrm>
          <a:prstGeom prst="rect">
            <a:avLst/>
          </a:prstGeom>
        </p:spPr>
      </p:pic>
    </p:spTree>
    <p:extLst>
      <p:ext uri="{BB962C8B-B14F-4D97-AF65-F5344CB8AC3E}">
        <p14:creationId xmlns:p14="http://schemas.microsoft.com/office/powerpoint/2010/main" val="37856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89DA1E1F-6192-F3DA-0FD4-B6D092B3D59E}"/>
              </a:ext>
            </a:extLst>
          </p:cNvPr>
          <p:cNvGrpSpPr/>
          <p:nvPr/>
        </p:nvGrpSpPr>
        <p:grpSpPr>
          <a:xfrm>
            <a:off x="6755401" y="1579414"/>
            <a:ext cx="5628424" cy="3483203"/>
            <a:chOff x="6676915" y="1779912"/>
            <a:chExt cx="5628424" cy="3483203"/>
          </a:xfrm>
        </p:grpSpPr>
        <p:grpSp>
          <p:nvGrpSpPr>
            <p:cNvPr id="15" name="Google Shape;716;p39">
              <a:extLst>
                <a:ext uri="{FF2B5EF4-FFF2-40B4-BE49-F238E27FC236}">
                  <a16:creationId xmlns:a16="http://schemas.microsoft.com/office/drawing/2014/main" id="{5D96A935-2BE9-7ED9-E9D0-9D03B9E8F23E}"/>
                </a:ext>
              </a:extLst>
            </p:cNvPr>
            <p:cNvGrpSpPr/>
            <p:nvPr/>
          </p:nvGrpSpPr>
          <p:grpSpPr>
            <a:xfrm>
              <a:off x="6676915" y="1779912"/>
              <a:ext cx="5628424" cy="3483203"/>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9" name="TextBox 18">
              <a:extLst>
                <a:ext uri="{FF2B5EF4-FFF2-40B4-BE49-F238E27FC236}">
                  <a16:creationId xmlns:a16="http://schemas.microsoft.com/office/drawing/2014/main" id="{023FFE98-FD79-5430-AAF2-B802C8970C72}"/>
                </a:ext>
              </a:extLst>
            </p:cNvPr>
            <p:cNvSpPr txBox="1"/>
            <p:nvPr/>
          </p:nvSpPr>
          <p:spPr>
            <a:xfrm>
              <a:off x="7255297" y="2377295"/>
              <a:ext cx="4415606" cy="170816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Ông nhắc nhở bạn cho nhỏ tiếng ti-vi, bạn không nghe lời.</a:t>
              </a:r>
            </a:p>
          </p:txBody>
        </p:sp>
      </p:grpSp>
      <p:pic>
        <p:nvPicPr>
          <p:cNvPr id="18" name="Picture 17">
            <a:extLst>
              <a:ext uri="{FF2B5EF4-FFF2-40B4-BE49-F238E27FC236}">
                <a16:creationId xmlns:a16="http://schemas.microsoft.com/office/drawing/2014/main" id="{8EB5982F-DA2F-45C8-E9DA-FE221328A8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7081759" y="4191869"/>
            <a:ext cx="1574221" cy="2970555"/>
          </a:xfrm>
          <a:prstGeom prst="rect">
            <a:avLst/>
          </a:prstGeom>
        </p:spPr>
      </p:pic>
      <p:pic>
        <p:nvPicPr>
          <p:cNvPr id="8" name="Picture 7">
            <a:extLst>
              <a:ext uri="{FF2B5EF4-FFF2-40B4-BE49-F238E27FC236}">
                <a16:creationId xmlns:a16="http://schemas.microsoft.com/office/drawing/2014/main" id="{72B4011B-AA8A-E444-37FD-BA95EF628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5101953" y="1944017"/>
            <a:ext cx="981146" cy="981146"/>
          </a:xfrm>
          <a:prstGeom prst="rect">
            <a:avLst/>
          </a:prstGeom>
        </p:spPr>
      </p:pic>
      <p:pic>
        <p:nvPicPr>
          <p:cNvPr id="5" name="Picture 4" descr="A picture containing computer&#10;&#10;Description automatically generated">
            <a:extLst>
              <a:ext uri="{FF2B5EF4-FFF2-40B4-BE49-F238E27FC236}">
                <a16:creationId xmlns:a16="http://schemas.microsoft.com/office/drawing/2014/main" id="{95DF97BC-97B7-C34F-6DA8-7CE323A60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606" y="2190750"/>
            <a:ext cx="6136169" cy="4276725"/>
          </a:xfrm>
          <a:prstGeom prst="rect">
            <a:avLst/>
          </a:prstGeom>
        </p:spPr>
      </p:pic>
      <p:pic>
        <p:nvPicPr>
          <p:cNvPr id="6" name="Picture 5">
            <a:extLst>
              <a:ext uri="{FF2B5EF4-FFF2-40B4-BE49-F238E27FC236}">
                <a16:creationId xmlns:a16="http://schemas.microsoft.com/office/drawing/2014/main" id="{C1D1E766-FDAD-4B43-533C-C06CD793F2D1}"/>
              </a:ext>
            </a:extLst>
          </p:cNvPr>
          <p:cNvPicPr>
            <a:picLocks noChangeAspect="1"/>
          </p:cNvPicPr>
          <p:nvPr/>
        </p:nvPicPr>
        <p:blipFill>
          <a:blip r:embed="rId7"/>
          <a:stretch>
            <a:fillRect/>
          </a:stretch>
        </p:blipFill>
        <p:spPr>
          <a:xfrm>
            <a:off x="2451011" y="0"/>
            <a:ext cx="7907197" cy="1548518"/>
          </a:xfrm>
          <a:prstGeom prst="rect">
            <a:avLst/>
          </a:prstGeom>
        </p:spPr>
      </p:pic>
    </p:spTree>
    <p:extLst>
      <p:ext uri="{BB962C8B-B14F-4D97-AF65-F5344CB8AC3E}">
        <p14:creationId xmlns:p14="http://schemas.microsoft.com/office/powerpoint/2010/main" val="6155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vertical)">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1" name="TextBox 10">
            <a:extLst>
              <a:ext uri="{FF2B5EF4-FFF2-40B4-BE49-F238E27FC236}">
                <a16:creationId xmlns:a16="http://schemas.microsoft.com/office/drawing/2014/main" id="{6B152749-757F-B7D2-CA5B-B6EB042B77CF}"/>
              </a:ext>
            </a:extLst>
          </p:cNvPr>
          <p:cNvSpPr txBox="1"/>
          <p:nvPr/>
        </p:nvSpPr>
        <p:spPr>
          <a:xfrm>
            <a:off x="3840480" y="2467497"/>
            <a:ext cx="7522845" cy="3323987"/>
          </a:xfrm>
          <a:prstGeom prst="rect">
            <a:avLst/>
          </a:prstGeom>
          <a:noFill/>
        </p:spPr>
        <p:txBody>
          <a:bodyPr wrap="square" rtlCol="0">
            <a:spAutoFit/>
          </a:bodyPr>
          <a:lstStyle/>
          <a:p>
            <a:pPr lvl="0" algn="just" defTabSz="457200"/>
            <a:r>
              <a:rPr lang="en-US" sz="3500" b="1" dirty="0">
                <a:solidFill>
                  <a:prstClr val="black"/>
                </a:solidFill>
                <a:latin typeface="Cambria" panose="02040503050406030204" pitchFamily="18" charset="0"/>
                <a:ea typeface="Cambria" panose="02040503050406030204" pitchFamily="18" charset="0"/>
              </a:rPr>
              <a:t>   </a:t>
            </a:r>
            <a:r>
              <a:rPr lang="vi-VN" sz="3500" b="1" dirty="0">
                <a:solidFill>
                  <a:prstClr val="black"/>
                </a:solidFill>
                <a:latin typeface="Cambria" panose="02040503050406030204" pitchFamily="18" charset="0"/>
                <a:ea typeface="Cambria" panose="02040503050406030204" pitchFamily="18" charset="0"/>
              </a:rPr>
              <a:t>Chúng ta cần đồng tình với những việc làm biết thể hiện sự lễ phép, vâng lời ông bà, cha mẹ, anh chị trong gia đình. Không đồng tình với những việc làm chưa biết lễ phép, vâng lời ông bà, cha mẹ, anh chị.</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794B1FE8-C2C6-E08B-71DD-3F0820464E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253" y="2101196"/>
            <a:ext cx="2766079" cy="27660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AI-generated content may be incorrect.">
            <a:extLst>
              <a:ext uri="{FF2B5EF4-FFF2-40B4-BE49-F238E27FC236}">
                <a16:creationId xmlns:a16="http://schemas.microsoft.com/office/drawing/2014/main" id="{C2544154-FC68-0B74-F531-B6EE972F6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583" y="229276"/>
            <a:ext cx="6895174" cy="1987468"/>
          </a:xfrm>
          <a:prstGeom prst="rect">
            <a:avLst/>
          </a:prstGeom>
        </p:spPr>
      </p:pic>
    </p:spTree>
    <p:extLst>
      <p:ext uri="{BB962C8B-B14F-4D97-AF65-F5344CB8AC3E}">
        <p14:creationId xmlns:p14="http://schemas.microsoft.com/office/powerpoint/2010/main" val="420048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1E6A856-C1B1-6006-7DE5-2021018D7314}"/>
              </a:ext>
            </a:extLst>
          </p:cNvPr>
          <p:cNvSpPr/>
          <p:nvPr/>
        </p:nvSpPr>
        <p:spPr>
          <a:xfrm>
            <a:off x="433534" y="214971"/>
            <a:ext cx="11330152" cy="6463862"/>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 name="Picture 3">
            <a:extLst>
              <a:ext uri="{FF2B5EF4-FFF2-40B4-BE49-F238E27FC236}">
                <a16:creationId xmlns:a16="http://schemas.microsoft.com/office/drawing/2014/main" id="{5AE3658C-3B28-C17A-27E1-4304E6A187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8571" y="397963"/>
            <a:ext cx="3759536" cy="3846073"/>
          </a:xfrm>
          <a:prstGeom prst="rect">
            <a:avLst/>
          </a:prstGeom>
        </p:spPr>
      </p:pic>
      <p:grpSp>
        <p:nvGrpSpPr>
          <p:cNvPr id="7" name="Group 6">
            <a:extLst>
              <a:ext uri="{FF2B5EF4-FFF2-40B4-BE49-F238E27FC236}">
                <a16:creationId xmlns:a16="http://schemas.microsoft.com/office/drawing/2014/main" id="{98FB2B8F-DFCB-9A05-3A38-ACDEDE4FB0A9}"/>
              </a:ext>
            </a:extLst>
          </p:cNvPr>
          <p:cNvGrpSpPr/>
          <p:nvPr/>
        </p:nvGrpSpPr>
        <p:grpSpPr>
          <a:xfrm>
            <a:off x="5870973" y="1292300"/>
            <a:ext cx="5943599" cy="2541124"/>
            <a:chOff x="6248401" y="0"/>
            <a:chExt cx="5943599" cy="2541124"/>
          </a:xfrm>
        </p:grpSpPr>
        <p:pic>
          <p:nvPicPr>
            <p:cNvPr id="8" name="Picture 7">
              <a:extLst>
                <a:ext uri="{FF2B5EF4-FFF2-40B4-BE49-F238E27FC236}">
                  <a16:creationId xmlns:a16="http://schemas.microsoft.com/office/drawing/2014/main" id="{75FABEFF-914F-D8D5-E39E-957A78A40D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1946" t="38109" r="21602" b="29556"/>
            <a:stretch/>
          </p:blipFill>
          <p:spPr>
            <a:xfrm>
              <a:off x="6248401" y="0"/>
              <a:ext cx="5943599" cy="2057400"/>
            </a:xfrm>
            <a:prstGeom prst="rect">
              <a:avLst/>
            </a:prstGeom>
          </p:spPr>
        </p:pic>
        <p:sp>
          <p:nvSpPr>
            <p:cNvPr id="9" name="Rectangle 8">
              <a:extLst>
                <a:ext uri="{FF2B5EF4-FFF2-40B4-BE49-F238E27FC236}">
                  <a16:creationId xmlns:a16="http://schemas.microsoft.com/office/drawing/2014/main" id="{19F5A7AD-F55F-B139-8969-217C5BF51BE8}"/>
                </a:ext>
              </a:extLst>
            </p:cNvPr>
            <p:cNvSpPr/>
            <p:nvPr/>
          </p:nvSpPr>
          <p:spPr>
            <a:xfrm>
              <a:off x="6595888" y="783537"/>
              <a:ext cx="5187776" cy="1757587"/>
            </a:xfrm>
            <a:prstGeom prst="rect">
              <a:avLst/>
            </a:prstGeom>
            <a:noFill/>
          </p:spPr>
          <p:txBody>
            <a:bodyPr wrap="none" lIns="91440" tIns="45720" rIns="91440" bIns="45720">
              <a:prstTxWarp prst="textArchUp">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latin typeface="Cambria" panose="02040503050406030204" pitchFamily="18" charset="0"/>
                  <a:ea typeface="Cambria" panose="02040503050406030204" pitchFamily="18" charset="0"/>
                </a:rPr>
                <a:t>Cùng</a:t>
              </a:r>
              <a:r>
                <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latin typeface="Cambria" panose="02040503050406030204" pitchFamily="18" charset="0"/>
                  <a:ea typeface="Cambria" panose="02040503050406030204" pitchFamily="18" charset="0"/>
                </a:rPr>
                <a:t> chia </a:t>
              </a:r>
              <a:r>
                <a:rPr kumimoji="0" lang="en-US" sz="6000" b="1" i="0" u="none" strike="noStrike" kern="1200" cap="none" spc="0" normalizeH="0" baseline="0" noProof="0" dirty="0" err="1">
                  <a:ln w="10160">
                    <a:solidFill>
                      <a:srgbClr val="FF0000"/>
                    </a:solidFill>
                    <a:prstDash val="solid"/>
                  </a:ln>
                  <a:solidFill>
                    <a:srgbClr val="F07A74"/>
                  </a:solidFill>
                  <a:effectLst>
                    <a:outerShdw blurRad="38100" dist="22860" dir="5400000" algn="tl" rotWithShape="0">
                      <a:srgbClr val="000000">
                        <a:alpha val="30000"/>
                      </a:srgbClr>
                    </a:outerShdw>
                  </a:effectLst>
                  <a:uLnTx/>
                  <a:uFillTx/>
                  <a:latin typeface="Cambria" panose="02040503050406030204" pitchFamily="18" charset="0"/>
                  <a:ea typeface="Cambria" panose="02040503050406030204" pitchFamily="18" charset="0"/>
                </a:rPr>
                <a:t>sẻ</a:t>
              </a:r>
              <a:endParaRPr kumimoji="0" lang="en-US" sz="6000" b="1" i="0" u="none" strike="noStrike" kern="1200" cap="none" spc="0" normalizeH="0" baseline="0" noProof="0" dirty="0">
                <a:ln w="10160">
                  <a:solidFill>
                    <a:srgbClr val="FF0000"/>
                  </a:solidFill>
                  <a:prstDash val="solid"/>
                </a:ln>
                <a:solidFill>
                  <a:srgbClr val="F07A74"/>
                </a:solidFill>
                <a:effectLst>
                  <a:outerShdw blurRad="38100" dist="22860" dir="5400000" algn="tl" rotWithShape="0">
                    <a:srgbClr val="000000">
                      <a:alpha val="30000"/>
                    </a:srgbClr>
                  </a:outerShdw>
                </a:effectLst>
                <a:uLnTx/>
                <a:uFillTx/>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F4779B05-E0A1-E219-5060-CD7D3948AC9A}"/>
              </a:ext>
            </a:extLst>
          </p:cNvPr>
          <p:cNvGrpSpPr/>
          <p:nvPr/>
        </p:nvGrpSpPr>
        <p:grpSpPr>
          <a:xfrm>
            <a:off x="1863090" y="4573630"/>
            <a:ext cx="9635489" cy="1862459"/>
            <a:chOff x="7930237" y="854592"/>
            <a:chExt cx="5085471" cy="1862459"/>
          </a:xfrm>
        </p:grpSpPr>
        <p:pic>
          <p:nvPicPr>
            <p:cNvPr id="12" name="Graphic 11">
              <a:extLst>
                <a:ext uri="{FF2B5EF4-FFF2-40B4-BE49-F238E27FC236}">
                  <a16:creationId xmlns:a16="http://schemas.microsoft.com/office/drawing/2014/main" id="{EBDE92D2-4D95-56B6-3DB0-AE4143A4CC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0237" y="854592"/>
              <a:ext cx="5085471" cy="1757645"/>
            </a:xfrm>
            <a:prstGeom prst="rect">
              <a:avLst/>
            </a:prstGeom>
          </p:spPr>
        </p:pic>
        <p:sp>
          <p:nvSpPr>
            <p:cNvPr id="13" name="TextBox 12">
              <a:extLst>
                <a:ext uri="{FF2B5EF4-FFF2-40B4-BE49-F238E27FC236}">
                  <a16:creationId xmlns:a16="http://schemas.microsoft.com/office/drawing/2014/main" id="{02108F0F-B5FA-A708-77ED-529E6185EC21}"/>
                </a:ext>
              </a:extLst>
            </p:cNvPr>
            <p:cNvSpPr txBox="1"/>
            <p:nvPr/>
          </p:nvSpPr>
          <p:spPr>
            <a:xfrm>
              <a:off x="8006546" y="1239723"/>
              <a:ext cx="4856571" cy="1477328"/>
            </a:xfrm>
            <a:prstGeom prst="rect">
              <a:avLst/>
            </a:prstGeom>
            <a:noFill/>
          </p:spPr>
          <p:txBody>
            <a:bodyPr wrap="square" lIns="0" tIns="0" rIns="0" bIns="0" rtlCol="0">
              <a:spAutoFit/>
            </a:bodyPr>
            <a:lstStyle/>
            <a:p>
              <a:pPr marL="342900" marR="0" algn="just">
                <a:spcBef>
                  <a:spcPts val="0"/>
                </a:spcBef>
                <a:spcAft>
                  <a:spcPts val="0"/>
                </a:spcAft>
                <a:tabLst>
                  <a:tab pos="57150" algn="l"/>
                </a:tabLst>
              </a:pPr>
              <a:r>
                <a:rPr lang="en-US" sz="3200"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200" dirty="0">
                  <a:effectLst/>
                  <a:latin typeface="Cambria" panose="02040503050406030204" pitchFamily="18" charset="0"/>
                  <a:ea typeface="Cambria" panose="02040503050406030204" pitchFamily="18" charset="0"/>
                  <a:cs typeface="Times New Roman" panose="02020603050405020304" pitchFamily="18" charset="0"/>
                </a:rPr>
                <a:t> chia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sẻ</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với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việc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em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lễ</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vâng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bà</a:t>
              </a:r>
              <a:r>
                <a:rPr lang="en-US" sz="3200" dirty="0">
                  <a:effectLst/>
                  <a:latin typeface="Cambria" panose="02040503050406030204" pitchFamily="18" charset="0"/>
                  <a:ea typeface="Cambria" panose="02040503050406030204" pitchFamily="18" charset="0"/>
                  <a:cs typeface="Times New Roman" panose="02020603050405020304" pitchFamily="18" charset="0"/>
                </a:rPr>
                <a:t>, cha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mẹ</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anh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chị</a:t>
              </a:r>
              <a:r>
                <a:rPr lang="en-US" sz="3200" dirty="0">
                  <a:effectLst/>
                  <a:latin typeface="Cambria" panose="020405030504060302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907221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par>
                                    <p:cTn id="8" presetID="2" presetClass="entr" presetSubtype="2" fill="hold" nodeType="withEffect" p14:presetBounceEnd="76000">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14:bounceEnd="76000">
                                          <p:cBhvr additive="base">
                                            <p:cTn id="10" dur="750" fill="hold"/>
                                            <p:tgtEl>
                                              <p:spTgt spid="11"/>
                                            </p:tgtEl>
                                            <p:attrNameLst>
                                              <p:attrName>ppt_x</p:attrName>
                                            </p:attrNameLst>
                                          </p:cBhvr>
                                          <p:tavLst>
                                            <p:tav tm="0">
                                              <p:val>
                                                <p:strVal val="1+#ppt_w/2"/>
                                              </p:val>
                                            </p:tav>
                                            <p:tav tm="100000">
                                              <p:val>
                                                <p:strVal val="#ppt_x"/>
                                              </p:val>
                                            </p:tav>
                                          </p:tavLst>
                                        </p:anim>
                                        <p:anim calcmode="lin" valueType="num" p14:bounceEnd="76000">
                                          <p:cBhvr additive="base">
                                            <p:cTn id="11"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750" fill="hold"/>
                                            <p:tgtEl>
                                              <p:spTgt spid="11"/>
                                            </p:tgtEl>
                                            <p:attrNameLst>
                                              <p:attrName>ppt_x</p:attrName>
                                            </p:attrNameLst>
                                          </p:cBhvr>
                                          <p:tavLst>
                                            <p:tav tm="0">
                                              <p:val>
                                                <p:strVal val="1+#ppt_w/2"/>
                                              </p:val>
                                            </p:tav>
                                            <p:tav tm="100000">
                                              <p:val>
                                                <p:strVal val="#ppt_x"/>
                                              </p:val>
                                            </p:tav>
                                          </p:tavLst>
                                        </p:anim>
                                        <p:anim calcmode="lin" valueType="num">
                                          <p:cBhvr additive="base">
                                            <p:cTn id="11"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15FA7E1C-658A-4E02-40D8-C445C81C3FDC}"/>
              </a:ext>
            </a:extLst>
          </p:cNvPr>
          <p:cNvPicPr>
            <a:picLocks noChangeAspect="1"/>
          </p:cNvPicPr>
          <p:nvPr/>
        </p:nvPicPr>
        <p:blipFill>
          <a:blip r:embed="rId3"/>
          <a:stretch>
            <a:fillRect/>
          </a:stretch>
        </p:blipFill>
        <p:spPr>
          <a:xfrm>
            <a:off x="1233153" y="3560670"/>
            <a:ext cx="4628626" cy="2790884"/>
          </a:xfrm>
          <a:prstGeom prst="rect">
            <a:avLst/>
          </a:prstGeom>
        </p:spPr>
      </p:pic>
      <p:pic>
        <p:nvPicPr>
          <p:cNvPr id="3" name="Picture 2">
            <a:extLst>
              <a:ext uri="{FF2B5EF4-FFF2-40B4-BE49-F238E27FC236}">
                <a16:creationId xmlns:a16="http://schemas.microsoft.com/office/drawing/2014/main" id="{6D485C7F-9C1A-6DDD-B370-08E542A55253}"/>
              </a:ext>
            </a:extLst>
          </p:cNvPr>
          <p:cNvPicPr>
            <a:picLocks noChangeAspect="1"/>
          </p:cNvPicPr>
          <p:nvPr/>
        </p:nvPicPr>
        <p:blipFill>
          <a:blip r:embed="rId4"/>
          <a:stretch>
            <a:fillRect/>
          </a:stretch>
        </p:blipFill>
        <p:spPr>
          <a:xfrm>
            <a:off x="6521388" y="255959"/>
            <a:ext cx="4729240" cy="2693029"/>
          </a:xfrm>
          <a:prstGeom prst="rect">
            <a:avLst/>
          </a:prstGeom>
        </p:spPr>
      </p:pic>
      <p:pic>
        <p:nvPicPr>
          <p:cNvPr id="13" name="Picture 12">
            <a:extLst>
              <a:ext uri="{FF2B5EF4-FFF2-40B4-BE49-F238E27FC236}">
                <a16:creationId xmlns:a16="http://schemas.microsoft.com/office/drawing/2014/main" id="{BC1D9510-32BC-4DA4-748F-E468431000FF}"/>
              </a:ext>
            </a:extLst>
          </p:cNvPr>
          <p:cNvPicPr>
            <a:picLocks noChangeAspect="1"/>
          </p:cNvPicPr>
          <p:nvPr/>
        </p:nvPicPr>
        <p:blipFill>
          <a:blip r:embed="rId5"/>
          <a:stretch>
            <a:fillRect/>
          </a:stretch>
        </p:blipFill>
        <p:spPr>
          <a:xfrm>
            <a:off x="6350333" y="3455434"/>
            <a:ext cx="4628626" cy="2896120"/>
          </a:xfrm>
          <a:prstGeom prst="rect">
            <a:avLst/>
          </a:prstGeom>
        </p:spPr>
      </p:pic>
      <p:pic>
        <p:nvPicPr>
          <p:cNvPr id="16" name="Picture 15">
            <a:extLst>
              <a:ext uri="{FF2B5EF4-FFF2-40B4-BE49-F238E27FC236}">
                <a16:creationId xmlns:a16="http://schemas.microsoft.com/office/drawing/2014/main" id="{EE8D7756-FE48-0533-E775-3A914AF79E4A}"/>
              </a:ext>
            </a:extLst>
          </p:cNvPr>
          <p:cNvPicPr>
            <a:picLocks noChangeAspect="1"/>
          </p:cNvPicPr>
          <p:nvPr/>
        </p:nvPicPr>
        <p:blipFill>
          <a:blip r:embed="rId6"/>
          <a:stretch>
            <a:fillRect/>
          </a:stretch>
        </p:blipFill>
        <p:spPr>
          <a:xfrm>
            <a:off x="993455" y="305199"/>
            <a:ext cx="4628626" cy="2635736"/>
          </a:xfrm>
          <a:prstGeom prst="rect">
            <a:avLst/>
          </a:prstGeom>
        </p:spPr>
      </p:pic>
      <p:sp>
        <p:nvSpPr>
          <p:cNvPr id="17" name="TextBox 16">
            <a:extLst>
              <a:ext uri="{FF2B5EF4-FFF2-40B4-BE49-F238E27FC236}">
                <a16:creationId xmlns:a16="http://schemas.microsoft.com/office/drawing/2014/main" id="{D945C610-BEDE-0133-8AC3-7547D268C19E}"/>
              </a:ext>
            </a:extLst>
          </p:cNvPr>
          <p:cNvSpPr txBox="1"/>
          <p:nvPr/>
        </p:nvSpPr>
        <p:spPr>
          <a:xfrm>
            <a:off x="1741664" y="3019970"/>
            <a:ext cx="4252404"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rPr>
              <a:t>Biết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nói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cảm</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ơn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xin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lỗi</a:t>
            </a:r>
            <a:endParaRPr lang="en-US" sz="24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0EA2B56-C808-8E73-FC5D-45577AA26E24}"/>
              </a:ext>
            </a:extLst>
          </p:cNvPr>
          <p:cNvSpPr txBox="1"/>
          <p:nvPr/>
        </p:nvSpPr>
        <p:spPr>
          <a:xfrm>
            <a:off x="6372226" y="2993769"/>
            <a:ext cx="5652134"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rPr>
              <a:t>Lễ</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phép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nói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chuyện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với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người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lớn</a:t>
            </a:r>
            <a:endParaRPr lang="en-US" sz="24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4A076DD-FF6E-6A7F-27D3-D17EDDE0E2D2}"/>
              </a:ext>
            </a:extLst>
          </p:cNvPr>
          <p:cNvSpPr txBox="1"/>
          <p:nvPr/>
        </p:nvSpPr>
        <p:spPr>
          <a:xfrm>
            <a:off x="3433130" y="6396335"/>
            <a:ext cx="747109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rPr>
              <a:t>Đưa</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đồ</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nhận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đồ</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cho</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người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lớn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bằng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hai</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tay</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92F4A-47CB-F8FC-9A6E-069C40F9017A}"/>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945FCD39-4FE5-C651-AF97-37A93D899E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0" y="1"/>
            <a:ext cx="12192000" cy="6858000"/>
          </a:xfrm>
          <a:prstGeom prst="rect">
            <a:avLst/>
          </a:prstGeom>
        </p:spPr>
      </p:pic>
      <p:pic>
        <p:nvPicPr>
          <p:cNvPr id="7" name="图片 6">
            <a:extLst>
              <a:ext uri="{FF2B5EF4-FFF2-40B4-BE49-F238E27FC236}">
                <a16:creationId xmlns:a16="http://schemas.microsoft.com/office/drawing/2014/main" id="{0632DCD0-1DB2-2C85-9AD1-8250AAF7C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6" name="Picture 5" descr="A picture containing vector graphics&#10;&#10;Description automatically generated">
            <a:extLst>
              <a:ext uri="{FF2B5EF4-FFF2-40B4-BE49-F238E27FC236}">
                <a16:creationId xmlns:a16="http://schemas.microsoft.com/office/drawing/2014/main" id="{4817F2EE-94B3-2670-12BC-EFAB73437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7F8C4898-C01C-97C6-90C2-D3EA2DC40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9834" y="2160270"/>
            <a:ext cx="6020873" cy="2022485"/>
          </a:xfrm>
          <a:prstGeom prst="rect">
            <a:avLst/>
          </a:prstGeom>
        </p:spPr>
      </p:pic>
    </p:spTree>
    <p:extLst>
      <p:ext uri="{BB962C8B-B14F-4D97-AF65-F5344CB8AC3E}">
        <p14:creationId xmlns:p14="http://schemas.microsoft.com/office/powerpoint/2010/main" val="16877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ED32D58-72ED-C885-9260-6D67F7DBA393}"/>
              </a:ext>
            </a:extLst>
          </p:cNvPr>
          <p:cNvGrpSpPr/>
          <p:nvPr/>
        </p:nvGrpSpPr>
        <p:grpSpPr>
          <a:xfrm>
            <a:off x="562673" y="-230374"/>
            <a:ext cx="10753027" cy="1335273"/>
            <a:chOff x="1448498" y="5017902"/>
            <a:chExt cx="10753027" cy="1639809"/>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2"/>
              <a:ext cx="10753027" cy="1639809"/>
              <a:chOff x="1448498" y="5017902"/>
              <a:chExt cx="10753027" cy="1639809"/>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10212708" cy="1022412"/>
                <a:chOff x="1650124" y="2144110"/>
                <a:chExt cx="123226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2"/>
                <a:ext cx="1516496" cy="1387618"/>
                <a:chOff x="474569" y="2683864"/>
                <a:chExt cx="1755900" cy="1802873"/>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12277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107" y="5675140"/>
              <a:ext cx="9372867" cy="7181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đóng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lý</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huống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8" name="Picture 7" descr="A picture containing clock&#10;&#10;Description automatically generated">
            <a:extLst>
              <a:ext uri="{FF2B5EF4-FFF2-40B4-BE49-F238E27FC236}">
                <a16:creationId xmlns:a16="http://schemas.microsoft.com/office/drawing/2014/main" id="{3885A656-191A-D168-2C5D-2898BC92337C}"/>
              </a:ext>
            </a:extLst>
          </p:cNvPr>
          <p:cNvPicPr>
            <a:picLocks noChangeAspect="1"/>
          </p:cNvPicPr>
          <p:nvPr/>
        </p:nvPicPr>
        <p:blipFill rotWithShape="1">
          <a:blip r:embed="rId5">
            <a:extLst>
              <a:ext uri="{28A0092B-C50C-407E-A947-70E740481C1C}">
                <a14:useLocalDpi xmlns:a14="http://schemas.microsoft.com/office/drawing/2010/main" val="0"/>
              </a:ext>
            </a:extLst>
          </a:blip>
          <a:srcRect l="12059" b="2931"/>
          <a:stretch/>
        </p:blipFill>
        <p:spPr>
          <a:xfrm>
            <a:off x="1085637" y="1442942"/>
            <a:ext cx="4410288" cy="4661789"/>
          </a:xfrm>
          <a:prstGeom prst="rect">
            <a:avLst/>
          </a:prstGeom>
        </p:spPr>
      </p:pic>
      <p:pic>
        <p:nvPicPr>
          <p:cNvPr id="11" name="Picture 10" descr="A picture containing photo, front, sitting, table&#10;&#10;Description automatically generated">
            <a:extLst>
              <a:ext uri="{FF2B5EF4-FFF2-40B4-BE49-F238E27FC236}">
                <a16:creationId xmlns:a16="http://schemas.microsoft.com/office/drawing/2014/main" id="{C70B742B-C724-7774-5A3E-81F8C0EF38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7866" y="1346473"/>
            <a:ext cx="4949217" cy="4930502"/>
          </a:xfrm>
          <a:prstGeom prst="rect">
            <a:avLst/>
          </a:prstGeom>
        </p:spPr>
      </p:pic>
    </p:spTree>
    <p:extLst>
      <p:ext uri="{BB962C8B-B14F-4D97-AF65-F5344CB8AC3E}">
        <p14:creationId xmlns:p14="http://schemas.microsoft.com/office/powerpoint/2010/main" val="231079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Tiêu</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chí</a:t>
            </a:r>
            <a:r>
              <a:rPr kumimoji="0" lang="en-US" sz="48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7">
            <a:extLst>
              <a:ext uri="{FF2B5EF4-FFF2-40B4-BE49-F238E27FC236}">
                <a16:creationId xmlns:a16="http://schemas.microsoft.com/office/drawing/2014/main" id="{65E9DFA6-6CEB-256D-952D-96858B993920}"/>
              </a:ext>
            </a:extLst>
          </p:cNvPr>
          <p:cNvSpPr/>
          <p:nvPr/>
        </p:nvSpPr>
        <p:spPr>
          <a:xfrm>
            <a:off x="4672442" y="651978"/>
            <a:ext cx="2847116" cy="954856"/>
          </a:xfrm>
          <a:prstGeom prst="roundRect">
            <a:avLst/>
          </a:prstGeom>
          <a:solidFill>
            <a:schemeClr val="bg1"/>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0" name="TextBox 9">
            <a:extLst>
              <a:ext uri="{FF2B5EF4-FFF2-40B4-BE49-F238E27FC236}">
                <a16:creationId xmlns:a16="http://schemas.microsoft.com/office/drawing/2014/main" id="{2BC04565-D9B8-909F-81B9-26570EE760E8}"/>
              </a:ext>
            </a:extLst>
          </p:cNvPr>
          <p:cNvSpPr txBox="1"/>
          <p:nvPr/>
        </p:nvSpPr>
        <p:spPr>
          <a:xfrm>
            <a:off x="4840224" y="759665"/>
            <a:ext cx="270357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KẾT LUẬN</a:t>
            </a:r>
            <a:endPar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6B152749-757F-B7D2-CA5B-B6EB042B77CF}"/>
              </a:ext>
            </a:extLst>
          </p:cNvPr>
          <p:cNvSpPr txBox="1"/>
          <p:nvPr/>
        </p:nvSpPr>
        <p:spPr>
          <a:xfrm>
            <a:off x="1451610" y="2033157"/>
            <a:ext cx="9624060" cy="2862322"/>
          </a:xfrm>
          <a:prstGeom prst="rect">
            <a:avLst/>
          </a:prstGeom>
          <a:noFill/>
        </p:spPr>
        <p:txBody>
          <a:bodyPr wrap="square" rtlCol="0">
            <a:spAutoFit/>
          </a:bodyPr>
          <a:lstStyle/>
          <a:p>
            <a:pPr lvl="0" algn="just" defTabSz="457200"/>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Em luôn thể hiện sự lễ ph</a:t>
            </a:r>
            <a:r>
              <a:rPr lang="en-US" sz="3600" b="1" dirty="0">
                <a:solidFill>
                  <a:prstClr val="black"/>
                </a:solidFill>
                <a:latin typeface="Cambria" panose="02040503050406030204" pitchFamily="18" charset="0"/>
                <a:ea typeface="Cambria" panose="02040503050406030204" pitchFamily="18" charset="0"/>
              </a:rPr>
              <a:t>é</a:t>
            </a:r>
            <a:r>
              <a:rPr lang="vi-VN" sz="3600" b="1" dirty="0">
                <a:solidFill>
                  <a:prstClr val="black"/>
                </a:solidFill>
                <a:latin typeface="Cambria" panose="02040503050406030204" pitchFamily="18" charset="0"/>
                <a:ea typeface="Cambria" panose="02040503050406030204" pitchFamily="18" charset="0"/>
              </a:rPr>
              <a:t>p, vâng lời ông bà, cha mẹ, anh chị bằng lời nói, việc làm phù hợp: </a:t>
            </a:r>
            <a:r>
              <a:rPr lang="vi-VN" sz="3600" b="1" i="1" dirty="0">
                <a:solidFill>
                  <a:prstClr val="black"/>
                </a:solidFill>
                <a:latin typeface="Cambria" panose="02040503050406030204" pitchFamily="18" charset="0"/>
                <a:ea typeface="Cambria" panose="02040503050406030204" pitchFamily="18" charset="0"/>
              </a:rPr>
              <a:t>biết chào hỏi trước khi đi ra ngoài và khi về đến nhà; khi được đưa thứ gì thì nên nhận bằng hai tay và nói lời cảm ơn…</a:t>
            </a:r>
            <a:endPar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48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ED32D58-72ED-C885-9260-6D67F7DBA393}"/>
              </a:ext>
            </a:extLst>
          </p:cNvPr>
          <p:cNvGrpSpPr/>
          <p:nvPr/>
        </p:nvGrpSpPr>
        <p:grpSpPr>
          <a:xfrm>
            <a:off x="562673" y="-230374"/>
            <a:ext cx="10753027" cy="1639810"/>
            <a:chOff x="1448498" y="5017901"/>
            <a:chExt cx="10753027"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10753027" cy="1639810"/>
              <a:chOff x="1448498" y="5017901"/>
              <a:chExt cx="10753027"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10212708" cy="1022412"/>
                <a:chOff x="1650124" y="2144110"/>
                <a:chExt cx="123226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99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107" y="5675139"/>
              <a:ext cx="9372867"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err="1">
                  <a:effectLst/>
                  <a:latin typeface="Cambria" panose="02040503050406030204" pitchFamily="18" charset="0"/>
                  <a:ea typeface="Cambria" panose="02040503050406030204" pitchFamily="18" charset="0"/>
                  <a:cs typeface="Calibri" panose="020F0502020204030204" pitchFamily="34" charset="0"/>
                </a:rPr>
                <a:t>Bạn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trong</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tranh</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đã</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thể</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hiện</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sự</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lễ</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phép</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vâng</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lời</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với</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ông</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bà</a:t>
              </a:r>
              <a:r>
                <a:rPr lang="en-US" sz="2800" b="1" dirty="0">
                  <a:effectLst/>
                  <a:latin typeface="Cambria" panose="02040503050406030204" pitchFamily="18" charset="0"/>
                  <a:ea typeface="Cambria" panose="02040503050406030204" pitchFamily="18" charset="0"/>
                  <a:cs typeface="Calibri" panose="020F0502020204030204" pitchFamily="34" charset="0"/>
                </a:rPr>
                <a:t>, cha </a:t>
              </a:r>
              <a:r>
                <a:rPr lang="en-US" sz="2800" b="1" dirty="0" err="1">
                  <a:effectLst/>
                  <a:latin typeface="Cambria" panose="02040503050406030204" pitchFamily="18" charset="0"/>
                  <a:ea typeface="Cambria" panose="02040503050406030204" pitchFamily="18" charset="0"/>
                  <a:cs typeface="Calibri" panose="020F0502020204030204" pitchFamily="34" charset="0"/>
                </a:rPr>
                <a:t>mẹ</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anh</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chị</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như</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thế</a:t>
              </a:r>
              <a:r>
                <a:rPr lang="en-US" sz="2800" b="1" dirty="0">
                  <a:effectLst/>
                  <a:latin typeface="Cambria" panose="02040503050406030204" pitchFamily="18" charset="0"/>
                  <a:ea typeface="Cambria" panose="02040503050406030204" pitchFamily="18" charset="0"/>
                  <a:cs typeface="Calibri" panose="020F0502020204030204" pitchFamily="34" charset="0"/>
                </a:rPr>
                <a:t> </a:t>
              </a:r>
              <a:r>
                <a:rPr lang="en-US" sz="2800" b="1" dirty="0" err="1">
                  <a:effectLst/>
                  <a:latin typeface="Cambria" panose="02040503050406030204" pitchFamily="18" charset="0"/>
                  <a:ea typeface="Cambria" panose="02040503050406030204" pitchFamily="18" charset="0"/>
                  <a:cs typeface="Calibri" panose="020F0502020204030204" pitchFamily="34" charset="0"/>
                </a:rPr>
                <a:t>nào</a:t>
              </a:r>
              <a:r>
                <a:rPr lang="en-US" sz="2800" b="1" dirty="0">
                  <a:effectLst/>
                  <a:latin typeface="Cambria" panose="02040503050406030204" pitchFamily="18" charset="0"/>
                  <a:ea typeface="Cambria" panose="02040503050406030204" pitchFamily="18"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 name="Picture 1" descr="A close up of text on a black background&#10;&#10;Description automatically generated">
            <a:extLst>
              <a:ext uri="{FF2B5EF4-FFF2-40B4-BE49-F238E27FC236}">
                <a16:creationId xmlns:a16="http://schemas.microsoft.com/office/drawing/2014/main" id="{926B167C-DE7B-ED70-3BB2-87CDF7E22B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5005" y="1367017"/>
            <a:ext cx="4670484" cy="2711965"/>
          </a:xfrm>
          <a:prstGeom prst="rect">
            <a:avLst/>
          </a:prstGeom>
        </p:spPr>
      </p:pic>
      <p:pic>
        <p:nvPicPr>
          <p:cNvPr id="3" name="Picture 2">
            <a:extLst>
              <a:ext uri="{FF2B5EF4-FFF2-40B4-BE49-F238E27FC236}">
                <a16:creationId xmlns:a16="http://schemas.microsoft.com/office/drawing/2014/main" id="{733975C9-6C64-3A0B-BF38-EEED2D78FA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994" y="4061671"/>
            <a:ext cx="4253780" cy="2686219"/>
          </a:xfrm>
          <a:prstGeom prst="rect">
            <a:avLst/>
          </a:prstGeom>
        </p:spPr>
      </p:pic>
      <p:pic>
        <p:nvPicPr>
          <p:cNvPr id="4" name="Picture 3" descr="A close up of a sign&#10;&#10;Description automatically generated">
            <a:extLst>
              <a:ext uri="{FF2B5EF4-FFF2-40B4-BE49-F238E27FC236}">
                <a16:creationId xmlns:a16="http://schemas.microsoft.com/office/drawing/2014/main" id="{6333D24B-3B70-CA93-CE04-CEAE78B899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6184" y="4025477"/>
            <a:ext cx="4097484" cy="2575347"/>
          </a:xfrm>
          <a:prstGeom prst="rect">
            <a:avLst/>
          </a:prstGeom>
        </p:spPr>
      </p:pic>
      <p:pic>
        <p:nvPicPr>
          <p:cNvPr id="5" name="Picture 4">
            <a:extLst>
              <a:ext uri="{FF2B5EF4-FFF2-40B4-BE49-F238E27FC236}">
                <a16:creationId xmlns:a16="http://schemas.microsoft.com/office/drawing/2014/main" id="{74BC7D8F-15FB-BCEB-1B26-5E3948A28D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51179" y="1400175"/>
            <a:ext cx="4197222" cy="2705100"/>
          </a:xfrm>
          <a:prstGeom prst="rect">
            <a:avLst/>
          </a:prstGeom>
        </p:spPr>
      </p:pic>
      <p:sp>
        <p:nvSpPr>
          <p:cNvPr id="6" name="TextBox 5">
            <a:extLst>
              <a:ext uri="{FF2B5EF4-FFF2-40B4-BE49-F238E27FC236}">
                <a16:creationId xmlns:a16="http://schemas.microsoft.com/office/drawing/2014/main" id="{3CFAAB8C-056F-04AD-BE0A-8B900D47CCC0}"/>
              </a:ext>
            </a:extLst>
          </p:cNvPr>
          <p:cNvSpPr txBox="1"/>
          <p:nvPr/>
        </p:nvSpPr>
        <p:spPr>
          <a:xfrm>
            <a:off x="1287355" y="3524173"/>
            <a:ext cx="6094520" cy="523220"/>
          </a:xfrm>
          <a:prstGeom prst="rect">
            <a:avLst/>
          </a:prstGeom>
          <a:noFill/>
        </p:spPr>
        <p:txBody>
          <a:bodyPr wrap="square">
            <a:spAutoFit/>
          </a:bodyPr>
          <a:lstStyle/>
          <a:p>
            <a:pPr algn="ctr"/>
            <a:r>
              <a:rPr lang="en-US" sz="2800" dirty="0" err="1">
                <a:highlight>
                  <a:srgbClr val="FFFF00"/>
                </a:highlight>
                <a:latin typeface="Cambria" panose="02040503050406030204" pitchFamily="18" charset="0"/>
                <a:ea typeface="Cambria" panose="02040503050406030204" pitchFamily="18" charset="0"/>
              </a:rPr>
              <a:t>Vâng</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lời</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ông</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bà</a:t>
            </a:r>
            <a:endParaRPr lang="en-US" sz="2800" dirty="0">
              <a:highlight>
                <a:srgbClr val="FFFF00"/>
              </a:highligh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0503DFA-6CBC-0F80-AE22-5728EE6E7343}"/>
              </a:ext>
            </a:extLst>
          </p:cNvPr>
          <p:cNvSpPr txBox="1"/>
          <p:nvPr/>
        </p:nvSpPr>
        <p:spPr>
          <a:xfrm>
            <a:off x="5057774" y="3476548"/>
            <a:ext cx="6338656" cy="523220"/>
          </a:xfrm>
          <a:prstGeom prst="rect">
            <a:avLst/>
          </a:prstGeom>
          <a:noFill/>
        </p:spPr>
        <p:txBody>
          <a:bodyPr wrap="square">
            <a:spAutoFit/>
          </a:bodyPr>
          <a:lstStyle/>
          <a:p>
            <a:pPr algn="ctr"/>
            <a:r>
              <a:rPr lang="en-US" sz="2800" dirty="0" err="1">
                <a:highlight>
                  <a:srgbClr val="FFFF00"/>
                </a:highlight>
                <a:latin typeface="Cambria" panose="02040503050406030204" pitchFamily="18" charset="0"/>
                <a:ea typeface="Cambria" panose="02040503050406030204" pitchFamily="18" charset="0"/>
              </a:rPr>
              <a:t>Vâng</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lời</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anh</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chị</a:t>
            </a:r>
            <a:endParaRPr lang="en-US" sz="2800" dirty="0">
              <a:highlight>
                <a:srgbClr val="FFFF00"/>
              </a:highligh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530DB76-207E-0267-E016-C7C27AC76E00}"/>
              </a:ext>
            </a:extLst>
          </p:cNvPr>
          <p:cNvSpPr txBox="1"/>
          <p:nvPr/>
        </p:nvSpPr>
        <p:spPr>
          <a:xfrm>
            <a:off x="941403" y="6189825"/>
            <a:ext cx="6094520" cy="523220"/>
          </a:xfrm>
          <a:prstGeom prst="rect">
            <a:avLst/>
          </a:prstGeom>
          <a:noFill/>
        </p:spPr>
        <p:txBody>
          <a:bodyPr wrap="square">
            <a:spAutoFit/>
          </a:bodyPr>
          <a:lstStyle/>
          <a:p>
            <a:pPr algn="ctr"/>
            <a:r>
              <a:rPr lang="en-US" sz="2800" dirty="0">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Vâng</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lời</a:t>
            </a:r>
            <a:r>
              <a:rPr lang="en-US" sz="2800" dirty="0">
                <a:highlight>
                  <a:srgbClr val="FFFF00"/>
                </a:highlight>
                <a:latin typeface="Cambria" panose="02040503050406030204" pitchFamily="18" charset="0"/>
                <a:ea typeface="Cambria" panose="02040503050406030204" pitchFamily="18" charset="0"/>
              </a:rPr>
              <a:t> cha </a:t>
            </a:r>
            <a:r>
              <a:rPr lang="en-US" sz="2800" dirty="0" err="1">
                <a:highlight>
                  <a:srgbClr val="FFFF00"/>
                </a:highlight>
                <a:latin typeface="Cambria" panose="02040503050406030204" pitchFamily="18" charset="0"/>
                <a:ea typeface="Cambria" panose="02040503050406030204" pitchFamily="18" charset="0"/>
              </a:rPr>
              <a:t>mẹ</a:t>
            </a:r>
            <a:endParaRPr lang="en-US" sz="2800" dirty="0">
              <a:highlight>
                <a:srgbClr val="FFFF00"/>
              </a:highligh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48334B8-A7EB-C3F7-0F15-EC8170D26D72}"/>
              </a:ext>
            </a:extLst>
          </p:cNvPr>
          <p:cNvSpPr txBox="1"/>
          <p:nvPr/>
        </p:nvSpPr>
        <p:spPr>
          <a:xfrm>
            <a:off x="6296025" y="6182380"/>
            <a:ext cx="6400800" cy="523220"/>
          </a:xfrm>
          <a:prstGeom prst="rect">
            <a:avLst/>
          </a:prstGeom>
          <a:noFill/>
        </p:spPr>
        <p:txBody>
          <a:bodyPr wrap="square">
            <a:spAutoFit/>
          </a:bodyPr>
          <a:lstStyle/>
          <a:p>
            <a:r>
              <a:rPr lang="en-US" sz="2800" dirty="0" err="1">
                <a:highlight>
                  <a:srgbClr val="FFFF00"/>
                </a:highlight>
                <a:latin typeface="Cambria" panose="02040503050406030204" pitchFamily="18" charset="0"/>
                <a:ea typeface="Cambria" panose="02040503050406030204" pitchFamily="18" charset="0"/>
              </a:rPr>
              <a:t>Biết</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chào</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hỏi</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lễ</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phép</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với</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mọi</a:t>
            </a:r>
            <a:r>
              <a:rPr lang="en-US" sz="2800" dirty="0">
                <a:highlight>
                  <a:srgbClr val="FFFF00"/>
                </a:highlight>
                <a:latin typeface="Cambria" panose="02040503050406030204" pitchFamily="18" charset="0"/>
                <a:ea typeface="Cambria" panose="02040503050406030204" pitchFamily="18" charset="0"/>
              </a:rPr>
              <a:t> </a:t>
            </a:r>
            <a:r>
              <a:rPr lang="en-US" sz="2800" dirty="0" err="1">
                <a:highlight>
                  <a:srgbClr val="FFFF00"/>
                </a:highlight>
                <a:latin typeface="Cambria" panose="02040503050406030204" pitchFamily="18" charset="0"/>
                <a:ea typeface="Cambria" panose="02040503050406030204" pitchFamily="18" charset="0"/>
              </a:rPr>
              <a:t>người</a:t>
            </a:r>
            <a:endParaRPr lang="en-US" sz="2800" dirty="0">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10">
            <a:extLst>
              <a:ext uri="{FF2B5EF4-FFF2-40B4-BE49-F238E27FC236}">
                <a16:creationId xmlns:a16="http://schemas.microsoft.com/office/drawing/2014/main" id="{81D7A4E7-2F32-35E2-A50F-1FE0FEB8BAA4}"/>
              </a:ext>
            </a:extLst>
          </p:cNvPr>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a:extLst>
              <a:ext uri="{FF2B5EF4-FFF2-40B4-BE49-F238E27FC236}">
                <a16:creationId xmlns:a16="http://schemas.microsoft.com/office/drawing/2014/main" id="{F68647CF-6C57-D76C-4FFB-BA59A1F870DB}"/>
              </a:ext>
            </a:extLst>
          </p:cNvPr>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7">
            <a:extLst>
              <a:ext uri="{FF2B5EF4-FFF2-40B4-BE49-F238E27FC236}">
                <a16:creationId xmlns:a16="http://schemas.microsoft.com/office/drawing/2014/main" id="{65E9DFA6-6CEB-256D-952D-96858B993920}"/>
              </a:ext>
            </a:extLst>
          </p:cNvPr>
          <p:cNvSpPr/>
          <p:nvPr/>
        </p:nvSpPr>
        <p:spPr>
          <a:xfrm>
            <a:off x="4672442" y="651978"/>
            <a:ext cx="2847116" cy="954856"/>
          </a:xfrm>
          <a:prstGeom prst="roundRect">
            <a:avLst/>
          </a:prstGeom>
          <a:solidFill>
            <a:schemeClr val="bg1"/>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a:extLst>
              <a:ext uri="{FF2B5EF4-FFF2-40B4-BE49-F238E27FC236}">
                <a16:creationId xmlns:a16="http://schemas.microsoft.com/office/drawing/2014/main" id="{CB2396DA-FC91-33ED-0244-7ED9EA4F3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0" name="TextBox 9">
            <a:extLst>
              <a:ext uri="{FF2B5EF4-FFF2-40B4-BE49-F238E27FC236}">
                <a16:creationId xmlns:a16="http://schemas.microsoft.com/office/drawing/2014/main" id="{2BC04565-D9B8-909F-81B9-26570EE760E8}"/>
              </a:ext>
            </a:extLst>
          </p:cNvPr>
          <p:cNvSpPr txBox="1"/>
          <p:nvPr/>
        </p:nvSpPr>
        <p:spPr>
          <a:xfrm>
            <a:off x="4840224" y="759665"/>
            <a:ext cx="249263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UVN Banh Mi" pitchFamily="2" charset="0"/>
                <a:ea typeface="+mn-ea"/>
                <a:cs typeface="+mn-cs"/>
              </a:rPr>
              <a:t>KẾT LUẬN</a:t>
            </a:r>
            <a:endParaRPr kumimoji="0" lang="vi-VN" sz="44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24" name="Picture 13">
            <a:extLst>
              <a:ext uri="{FF2B5EF4-FFF2-40B4-BE49-F238E27FC236}">
                <a16:creationId xmlns:a16="http://schemas.microsoft.com/office/drawing/2014/main" id="{B1C8FA08-75CB-E35A-DCD6-113548D5FA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0358" y="2790825"/>
            <a:ext cx="2904828" cy="3386843"/>
          </a:xfrm>
          <a:prstGeom prst="rect">
            <a:avLst/>
          </a:prstGeom>
        </p:spPr>
      </p:pic>
      <p:sp>
        <p:nvSpPr>
          <p:cNvPr id="11" name="TextBox 10">
            <a:extLst>
              <a:ext uri="{FF2B5EF4-FFF2-40B4-BE49-F238E27FC236}">
                <a16:creationId xmlns:a16="http://schemas.microsoft.com/office/drawing/2014/main" id="{6B152749-757F-B7D2-CA5B-B6EB042B77CF}"/>
              </a:ext>
            </a:extLst>
          </p:cNvPr>
          <p:cNvSpPr txBox="1"/>
          <p:nvPr/>
        </p:nvSpPr>
        <p:spPr>
          <a:xfrm>
            <a:off x="3989070" y="2364888"/>
            <a:ext cx="7418069" cy="2862322"/>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phép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vâng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lòng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kính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yêu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mọi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gia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phép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vâng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a:t>
            </a:r>
            <a:r>
              <a:rPr lang="en-US" sz="3600" b="1" dirty="0">
                <a:latin typeface="Cambria" panose="02040503050406030204" pitchFamily="18" charset="0"/>
                <a:ea typeface="Cambria" panose="02040503050406030204" pitchFamily="18" charset="0"/>
              </a:rPr>
              <a:t>, cha </a:t>
            </a:r>
            <a:r>
              <a:rPr lang="en-US" sz="3600" b="1" dirty="0" err="1">
                <a:latin typeface="Cambria" panose="02040503050406030204" pitchFamily="18" charset="0"/>
                <a:ea typeface="Cambria" panose="02040503050406030204" pitchFamily="18" charset="0"/>
              </a:rPr>
              <a:t>mẹ</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anh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chị</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bằng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độ</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nói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phù</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hợp</a:t>
            </a:r>
            <a:r>
              <a:rPr 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6935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DED32D58-72ED-C885-9260-6D67F7DBA393}"/>
              </a:ext>
            </a:extLst>
          </p:cNvPr>
          <p:cNvGrpSpPr/>
          <p:nvPr/>
        </p:nvGrpSpPr>
        <p:grpSpPr>
          <a:xfrm>
            <a:off x="562673" y="-230374"/>
            <a:ext cx="10753027" cy="1639810"/>
            <a:chOff x="1448498" y="5017901"/>
            <a:chExt cx="10753027"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10753027" cy="1639810"/>
              <a:chOff x="1448498" y="5017901"/>
              <a:chExt cx="10753027"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10212708" cy="1022412"/>
                <a:chOff x="1650124" y="2144110"/>
                <a:chExt cx="123226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1226518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6" y="2228194"/>
                  <a:ext cx="12207036"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997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4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107" y="5675139"/>
              <a:ext cx="9372867" cy="954107"/>
            </a:xfrm>
            <a:prstGeom prst="rect">
              <a:avLst/>
            </a:prstGeom>
            <a:noFill/>
          </p:spPr>
          <p:txBody>
            <a:bodyPr wrap="square" rtlCol="0">
              <a:spAutoFit/>
            </a:bodyPr>
            <a:lstStyle/>
            <a:p>
              <a:pPr marL="342900" marR="0" algn="just">
                <a:spcBef>
                  <a:spcPts val="0"/>
                </a:spcBef>
                <a:spcAft>
                  <a:spcPts val="0"/>
                </a:spcAft>
                <a:tabLst>
                  <a:tab pos="57150" algn="l"/>
                </a:tabLs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lễ</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vâng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nào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chưa</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lễ</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phép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vâng</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lời</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sao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 name="Picture 1" descr="A picture containing monitor, screen, sign&#10;&#10;Description automatically generated">
            <a:extLst>
              <a:ext uri="{FF2B5EF4-FFF2-40B4-BE49-F238E27FC236}">
                <a16:creationId xmlns:a16="http://schemas.microsoft.com/office/drawing/2014/main" id="{0AFC5101-FFF3-825C-33C3-EAFD2DB0E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 y="1366664"/>
            <a:ext cx="5153025" cy="349150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8F244713-B7CC-25D1-94EA-7B0BB99009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1812" y="1521609"/>
            <a:ext cx="4055344" cy="3717370"/>
          </a:xfrm>
          <a:prstGeom prst="rect">
            <a:avLst/>
          </a:prstGeom>
        </p:spPr>
      </p:pic>
      <p:pic>
        <p:nvPicPr>
          <p:cNvPr id="4" name="Picture 3" descr="A picture containing computer&#10;&#10;Description automatically generated">
            <a:extLst>
              <a:ext uri="{FF2B5EF4-FFF2-40B4-BE49-F238E27FC236}">
                <a16:creationId xmlns:a16="http://schemas.microsoft.com/office/drawing/2014/main" id="{8A8A7B97-AC69-E074-0997-114619F98B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8150" y="1668582"/>
            <a:ext cx="4962756" cy="3458891"/>
          </a:xfrm>
          <a:prstGeom prst="rect">
            <a:avLst/>
          </a:prstGeom>
        </p:spPr>
      </p:pic>
    </p:spTree>
    <p:extLst>
      <p:ext uri="{BB962C8B-B14F-4D97-AF65-F5344CB8AC3E}">
        <p14:creationId xmlns:p14="http://schemas.microsoft.com/office/powerpoint/2010/main" val="264291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
                                        <p:tgtEl>
                                          <p:spTgt spid="29"/>
                                        </p:tgtEl>
                                      </p:cBhvr>
                                    </p:animEffect>
                                    <p:anim calcmode="lin" valueType="num">
                                      <p:cBhvr>
                                        <p:cTn id="8" dur="400" fill="hold"/>
                                        <p:tgtEl>
                                          <p:spTgt spid="29"/>
                                        </p:tgtEl>
                                        <p:attrNameLst>
                                          <p:attrName>ppt_x</p:attrName>
                                        </p:attrNameLst>
                                      </p:cBhvr>
                                      <p:tavLst>
                                        <p:tav tm="0">
                                          <p:val>
                                            <p:strVal val="#ppt_x"/>
                                          </p:val>
                                        </p:tav>
                                        <p:tav tm="100000">
                                          <p:val>
                                            <p:strVal val="#ppt_x"/>
                                          </p:val>
                                        </p:tav>
                                      </p:tavLst>
                                    </p:anim>
                                    <p:anim calcmode="lin" valueType="num">
                                      <p:cBhvr>
                                        <p:cTn id="9" dur="400" fill="hold"/>
                                        <p:tgtEl>
                                          <p:spTgt spid="2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2" presetClass="entr" presetSubtype="0" fill="hold"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9DE6-33CC-4055-BBBF-B965B9337B60}"/>
              </a:ext>
            </a:extLst>
          </p:cNvPr>
          <p:cNvSpPr>
            <a:spLocks noGrp="1"/>
          </p:cNvSpPr>
          <p:nvPr>
            <p:ph type="title"/>
          </p:nvPr>
        </p:nvSpPr>
        <p:spPr/>
        <p:txBody>
          <a:bodyPr/>
          <a:lstStyle/>
          <a:p>
            <a:endParaRPr lang="en-US"/>
          </a:p>
        </p:txBody>
      </p:sp>
      <p:pic>
        <p:nvPicPr>
          <p:cNvPr id="4" name="Create_a_3d_202509061624_cafnr">
            <a:hlinkClick r:id="" action="ppaction://media"/>
            <a:extLst>
              <a:ext uri="{FF2B5EF4-FFF2-40B4-BE49-F238E27FC236}">
                <a16:creationId xmlns:a16="http://schemas.microsoft.com/office/drawing/2014/main" id="{5A42E407-8327-74E0-5283-EF02B1CC9A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47863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1F028-08F1-1583-97BE-589E89C95966}"/>
              </a:ext>
            </a:extLst>
          </p:cNvPr>
          <p:cNvSpPr>
            <a:spLocks noGrp="1"/>
          </p:cNvSpPr>
          <p:nvPr>
            <p:ph type="title"/>
          </p:nvPr>
        </p:nvSpPr>
        <p:spPr/>
        <p:txBody>
          <a:bodyPr/>
          <a:lstStyle/>
          <a:p>
            <a:endParaRPr lang="en-US"/>
          </a:p>
        </p:txBody>
      </p:sp>
      <p:pic>
        <p:nvPicPr>
          <p:cNvPr id="4" name="Create_a_3d_202509061628_ubhu5">
            <a:hlinkClick r:id="" action="ppaction://media"/>
            <a:extLst>
              <a:ext uri="{FF2B5EF4-FFF2-40B4-BE49-F238E27FC236}">
                <a16:creationId xmlns:a16="http://schemas.microsoft.com/office/drawing/2014/main" id="{76FC9805-6BCF-2A1A-4C4A-621AE364444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39749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8FC43-8254-4E57-02BD-769FCEDCC3FE}"/>
              </a:ext>
            </a:extLst>
          </p:cNvPr>
          <p:cNvSpPr>
            <a:spLocks noGrp="1"/>
          </p:cNvSpPr>
          <p:nvPr>
            <p:ph type="title"/>
          </p:nvPr>
        </p:nvSpPr>
        <p:spPr/>
        <p:txBody>
          <a:bodyPr/>
          <a:lstStyle/>
          <a:p>
            <a:endParaRPr lang="en-US"/>
          </a:p>
        </p:txBody>
      </p:sp>
      <p:pic>
        <p:nvPicPr>
          <p:cNvPr id="4" name="Create_a_3d_202509061630_242mw">
            <a:hlinkClick r:id="" action="ppaction://media"/>
            <a:extLst>
              <a:ext uri="{FF2B5EF4-FFF2-40B4-BE49-F238E27FC236}">
                <a16:creationId xmlns:a16="http://schemas.microsoft.com/office/drawing/2014/main" id="{9190A0A9-1FC5-5E9A-A262-8AE99C35F2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75383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grpSp>
        <p:nvGrpSpPr>
          <p:cNvPr id="2" name="Group 1">
            <a:extLst>
              <a:ext uri="{FF2B5EF4-FFF2-40B4-BE49-F238E27FC236}">
                <a16:creationId xmlns:a16="http://schemas.microsoft.com/office/drawing/2014/main" id="{89DA1E1F-6192-F3DA-0FD4-B6D092B3D59E}"/>
              </a:ext>
            </a:extLst>
          </p:cNvPr>
          <p:cNvGrpSpPr/>
          <p:nvPr/>
        </p:nvGrpSpPr>
        <p:grpSpPr>
          <a:xfrm>
            <a:off x="6755401" y="1579414"/>
            <a:ext cx="5628424" cy="3483203"/>
            <a:chOff x="6676915" y="1779912"/>
            <a:chExt cx="5628424" cy="3483203"/>
          </a:xfrm>
        </p:grpSpPr>
        <p:grpSp>
          <p:nvGrpSpPr>
            <p:cNvPr id="15" name="Google Shape;716;p39">
              <a:extLst>
                <a:ext uri="{FF2B5EF4-FFF2-40B4-BE49-F238E27FC236}">
                  <a16:creationId xmlns:a16="http://schemas.microsoft.com/office/drawing/2014/main" id="{5D96A935-2BE9-7ED9-E9D0-9D03B9E8F23E}"/>
                </a:ext>
              </a:extLst>
            </p:cNvPr>
            <p:cNvGrpSpPr/>
            <p:nvPr/>
          </p:nvGrpSpPr>
          <p:grpSpPr>
            <a:xfrm>
              <a:off x="6676915" y="1779912"/>
              <a:ext cx="5628424" cy="3483203"/>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9" name="TextBox 18">
              <a:extLst>
                <a:ext uri="{FF2B5EF4-FFF2-40B4-BE49-F238E27FC236}">
                  <a16:creationId xmlns:a16="http://schemas.microsoft.com/office/drawing/2014/main" id="{023FFE98-FD79-5430-AAF2-B802C8970C72}"/>
                </a:ext>
              </a:extLst>
            </p:cNvPr>
            <p:cNvSpPr txBox="1"/>
            <p:nvPr/>
          </p:nvSpPr>
          <p:spPr>
            <a:xfrm>
              <a:off x="7245772" y="2205845"/>
              <a:ext cx="4415606" cy="224676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Trời nóng, thấy bố làm việc vất vả, bạn gái mang nước lễ phép mời bố. </a:t>
              </a:r>
            </a:p>
          </p:txBody>
        </p:sp>
      </p:grpSp>
      <p:pic>
        <p:nvPicPr>
          <p:cNvPr id="18" name="Picture 17">
            <a:extLst>
              <a:ext uri="{FF2B5EF4-FFF2-40B4-BE49-F238E27FC236}">
                <a16:creationId xmlns:a16="http://schemas.microsoft.com/office/drawing/2014/main" id="{8EB5982F-DA2F-45C8-E9DA-FE221328A8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7081759" y="4191869"/>
            <a:ext cx="1574221" cy="2970555"/>
          </a:xfrm>
          <a:prstGeom prst="rect">
            <a:avLst/>
          </a:prstGeom>
        </p:spPr>
      </p:pic>
      <p:pic>
        <p:nvPicPr>
          <p:cNvPr id="7" name="Picture 6">
            <a:extLst>
              <a:ext uri="{FF2B5EF4-FFF2-40B4-BE49-F238E27FC236}">
                <a16:creationId xmlns:a16="http://schemas.microsoft.com/office/drawing/2014/main" id="{9CFB6300-0D62-00D6-2E2D-7BE6F2DDC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flipV="1">
            <a:off x="1558939" y="1768684"/>
            <a:ext cx="1160361" cy="1160361"/>
          </a:xfrm>
          <a:prstGeom prst="rect">
            <a:avLst/>
          </a:prstGeom>
        </p:spPr>
      </p:pic>
      <p:pic>
        <p:nvPicPr>
          <p:cNvPr id="5" name="Picture 4" descr="A picture containing monitor, screen, sign&#10;&#10;Description automatically generated">
            <a:extLst>
              <a:ext uri="{FF2B5EF4-FFF2-40B4-BE49-F238E27FC236}">
                <a16:creationId xmlns:a16="http://schemas.microsoft.com/office/drawing/2014/main" id="{DCF206C0-D885-0D7F-D7CB-B99ACBC7C0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293" y="1680989"/>
            <a:ext cx="6262958" cy="4243561"/>
          </a:xfrm>
          <a:prstGeom prst="rect">
            <a:avLst/>
          </a:prstGeom>
        </p:spPr>
      </p:pic>
      <p:pic>
        <p:nvPicPr>
          <p:cNvPr id="11" name="Picture 10">
            <a:extLst>
              <a:ext uri="{FF2B5EF4-FFF2-40B4-BE49-F238E27FC236}">
                <a16:creationId xmlns:a16="http://schemas.microsoft.com/office/drawing/2014/main" id="{F26FF6AD-1BA4-5002-6741-E5797B737F1E}"/>
              </a:ext>
            </a:extLst>
          </p:cNvPr>
          <p:cNvPicPr>
            <a:picLocks noChangeAspect="1"/>
          </p:cNvPicPr>
          <p:nvPr/>
        </p:nvPicPr>
        <p:blipFill>
          <a:blip r:embed="rId7"/>
          <a:stretch>
            <a:fillRect/>
          </a:stretch>
        </p:blipFill>
        <p:spPr>
          <a:xfrm>
            <a:off x="2451011" y="0"/>
            <a:ext cx="7907197" cy="1548518"/>
          </a:xfrm>
          <a:prstGeom prst="rect">
            <a:avLst/>
          </a:prstGeom>
        </p:spPr>
      </p:pic>
    </p:spTree>
    <p:extLst>
      <p:ext uri="{BB962C8B-B14F-4D97-AF65-F5344CB8AC3E}">
        <p14:creationId xmlns:p14="http://schemas.microsoft.com/office/powerpoint/2010/main" val="40962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vertical)">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grpSp>
        <p:nvGrpSpPr>
          <p:cNvPr id="2" name="Group 1">
            <a:extLst>
              <a:ext uri="{FF2B5EF4-FFF2-40B4-BE49-F238E27FC236}">
                <a16:creationId xmlns:a16="http://schemas.microsoft.com/office/drawing/2014/main" id="{89DA1E1F-6192-F3DA-0FD4-B6D092B3D59E}"/>
              </a:ext>
            </a:extLst>
          </p:cNvPr>
          <p:cNvGrpSpPr/>
          <p:nvPr/>
        </p:nvGrpSpPr>
        <p:grpSpPr>
          <a:xfrm>
            <a:off x="6755401" y="1579414"/>
            <a:ext cx="5628424" cy="3483203"/>
            <a:chOff x="6676915" y="1779912"/>
            <a:chExt cx="5628424" cy="3483203"/>
          </a:xfrm>
        </p:grpSpPr>
        <p:grpSp>
          <p:nvGrpSpPr>
            <p:cNvPr id="15" name="Google Shape;716;p39">
              <a:extLst>
                <a:ext uri="{FF2B5EF4-FFF2-40B4-BE49-F238E27FC236}">
                  <a16:creationId xmlns:a16="http://schemas.microsoft.com/office/drawing/2014/main" id="{5D96A935-2BE9-7ED9-E9D0-9D03B9E8F23E}"/>
                </a:ext>
              </a:extLst>
            </p:cNvPr>
            <p:cNvGrpSpPr/>
            <p:nvPr/>
          </p:nvGrpSpPr>
          <p:grpSpPr>
            <a:xfrm>
              <a:off x="6676915" y="1779912"/>
              <a:ext cx="5628424" cy="3483203"/>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19" name="TextBox 18">
              <a:extLst>
                <a:ext uri="{FF2B5EF4-FFF2-40B4-BE49-F238E27FC236}">
                  <a16:creationId xmlns:a16="http://schemas.microsoft.com/office/drawing/2014/main" id="{023FFE98-FD79-5430-AAF2-B802C8970C72}"/>
                </a:ext>
              </a:extLst>
            </p:cNvPr>
            <p:cNvSpPr txBox="1"/>
            <p:nvPr/>
          </p:nvSpPr>
          <p:spPr>
            <a:xfrm>
              <a:off x="7245772" y="2205845"/>
              <a:ext cx="4415606" cy="224676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Mẹ nhờ bạn phụ giúp nhặt rau, bạn gái lễ phép, vâng lời và làm giúp mẹ.</a:t>
              </a:r>
            </a:p>
          </p:txBody>
        </p:sp>
      </p:grpSp>
      <p:pic>
        <p:nvPicPr>
          <p:cNvPr id="18" name="Picture 17">
            <a:extLst>
              <a:ext uri="{FF2B5EF4-FFF2-40B4-BE49-F238E27FC236}">
                <a16:creationId xmlns:a16="http://schemas.microsoft.com/office/drawing/2014/main" id="{8EB5982F-DA2F-45C8-E9DA-FE221328A8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7081759" y="4191869"/>
            <a:ext cx="1574221" cy="2970555"/>
          </a:xfrm>
          <a:prstGeom prst="rect">
            <a:avLst/>
          </a:prstGeom>
        </p:spPr>
      </p:pic>
      <p:pic>
        <p:nvPicPr>
          <p:cNvPr id="13" name="Picture 12">
            <a:extLst>
              <a:ext uri="{FF2B5EF4-FFF2-40B4-BE49-F238E27FC236}">
                <a16:creationId xmlns:a16="http://schemas.microsoft.com/office/drawing/2014/main" id="{A696EE89-CFE6-8711-8560-24FCDB8E96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flipV="1">
            <a:off x="5073664" y="1759159"/>
            <a:ext cx="1160361" cy="11603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06D2AA3-60A8-1696-3A45-C73FC3F338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537" y="2247900"/>
            <a:ext cx="4935970" cy="4524604"/>
          </a:xfrm>
          <a:prstGeom prst="rect">
            <a:avLst/>
          </a:prstGeom>
        </p:spPr>
      </p:pic>
      <p:pic>
        <p:nvPicPr>
          <p:cNvPr id="6" name="Picture 5">
            <a:extLst>
              <a:ext uri="{FF2B5EF4-FFF2-40B4-BE49-F238E27FC236}">
                <a16:creationId xmlns:a16="http://schemas.microsoft.com/office/drawing/2014/main" id="{15BBA3C5-FF67-5F48-3544-1AC9A6034380}"/>
              </a:ext>
            </a:extLst>
          </p:cNvPr>
          <p:cNvPicPr>
            <a:picLocks noChangeAspect="1"/>
          </p:cNvPicPr>
          <p:nvPr/>
        </p:nvPicPr>
        <p:blipFill>
          <a:blip r:embed="rId7"/>
          <a:stretch>
            <a:fillRect/>
          </a:stretch>
        </p:blipFill>
        <p:spPr>
          <a:xfrm>
            <a:off x="2451011" y="0"/>
            <a:ext cx="7907197" cy="1548518"/>
          </a:xfrm>
          <a:prstGeom prst="rect">
            <a:avLst/>
          </a:prstGeom>
        </p:spPr>
      </p:pic>
    </p:spTree>
    <p:extLst>
      <p:ext uri="{BB962C8B-B14F-4D97-AF65-F5344CB8AC3E}">
        <p14:creationId xmlns:p14="http://schemas.microsoft.com/office/powerpoint/2010/main" val="145805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vertical)">
                                      <p:cBhvr>
                                        <p:cTn id="14" dur="500"/>
                                        <p:tgtEl>
                                          <p:spTgt spid="18"/>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478</Words>
  <Application>Microsoft Office PowerPoint</Application>
  <PresentationFormat>Widescreen</PresentationFormat>
  <Paragraphs>39</Paragraphs>
  <Slides>19</Slides>
  <Notes>1</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#9Slide05 SVNClementine</vt:lpstr>
      <vt:lpstr>Arial</vt:lpstr>
      <vt:lpstr>Calibri</vt:lpstr>
      <vt:lpstr>Cambria</vt:lpstr>
      <vt:lpstr>UVN Banh Mi</vt:lpstr>
      <vt:lpstr>Wingdings 2</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64</cp:revision>
  <dcterms:created xsi:type="dcterms:W3CDTF">2023-04-29T06:21:46Z</dcterms:created>
  <dcterms:modified xsi:type="dcterms:W3CDTF">2026-04-29T00:55:24Z</dcterms:modified>
</cp:coreProperties>
</file>