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637" r:id="rId3"/>
    <p:sldId id="2638" r:id="rId4"/>
    <p:sldId id="257" r:id="rId5"/>
    <p:sldId id="314" r:id="rId6"/>
    <p:sldId id="315" r:id="rId7"/>
    <p:sldId id="2641" r:id="rId8"/>
    <p:sldId id="295" r:id="rId9"/>
    <p:sldId id="316" r:id="rId10"/>
    <p:sldId id="317" r:id="rId11"/>
    <p:sldId id="318" r:id="rId12"/>
    <p:sldId id="319" r:id="rId13"/>
    <p:sldId id="2639" r:id="rId14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99"/>
    <a:srgbClr val="FFE9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502" autoAdjust="0"/>
  </p:normalViewPr>
  <p:slideViewPr>
    <p:cSldViewPr>
      <p:cViewPr varScale="1">
        <p:scale>
          <a:sx n="103" d="100"/>
          <a:sy n="103" d="100"/>
        </p:scale>
        <p:origin x="874" y="5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B18C7C-5037-444A-8839-D051EFFD667C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93D926-4EDD-40EC-BA2F-F75505FD72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484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Cá</a:t>
            </a:r>
            <a:r>
              <a:rPr lang="en-US" baseline="0"/>
              <a:t> rô trước, hổ sau nhé. Nếu không chữ hổ nó đè lên chữ rô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16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93D926-4EDD-40EC-BA2F-F75505FD72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216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024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Tuỳ</a:t>
            </a:r>
            <a:r>
              <a:rPr lang="en-US" baseline="0"/>
              <a:t> vào thực tế vở ô li, GV hướng dẫn HS lùi ô hợp lí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808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913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03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8E04B52-7111-3381-2957-1936FA1603B3}"/>
              </a:ext>
            </a:extLst>
          </p:cNvPr>
          <p:cNvSpPr/>
          <p:nvPr userDrawn="1"/>
        </p:nvSpPr>
        <p:spPr>
          <a:xfrm>
            <a:off x="160592" y="181151"/>
            <a:ext cx="8822817" cy="4781198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</p:spTree>
    <p:extLst>
      <p:ext uri="{BB962C8B-B14F-4D97-AF65-F5344CB8AC3E}">
        <p14:creationId xmlns:p14="http://schemas.microsoft.com/office/powerpoint/2010/main" val="3700456467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47094-982F-83F1-57E9-70CFDAFF7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9ADFC-0631-ACBD-A37F-28ACEA41C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LÊ TÂM">
            <a:extLst>
              <a:ext uri="{FF2B5EF4-FFF2-40B4-BE49-F238E27FC236}">
                <a16:creationId xmlns:a16="http://schemas.microsoft.com/office/drawing/2014/main" id="{0478D4FC-6348-B2ED-5B31-DB271E6009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C5EB2-B54F-186A-21AC-FF7A48CB6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43105B-942A-89F5-4D02-6DCA86CB80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5033556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A006D7E4-1399-7244-BA0C-9080CA2F3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650296-8D5B-168A-C0E7-B1B04B45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EF117-BAB8-3089-285E-6F5BEA69C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40CCD-9E2C-544F-86C8-EEC067063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4887F-3E3D-B2EA-DB8A-E57EAF283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6541667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534BD-C182-165E-E3F4-13121C183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217188-649F-9AB0-5310-0AECD0D4FB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FA4064-81C1-9BB8-60FE-2441BB72A3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LÊ TÂM">
            <a:extLst>
              <a:ext uri="{FF2B5EF4-FFF2-40B4-BE49-F238E27FC236}">
                <a16:creationId xmlns:a16="http://schemas.microsoft.com/office/drawing/2014/main" id="{49364678-1AFD-A6EA-647E-BF73E8F385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6510-37C7-42F6-53FC-9E7F53668D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CD3A044-A1D0-C6F2-E71C-97AACC84F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0281618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0BD2A5-699D-BCA1-EDE7-D335945D1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DD3A4E-1E2B-E9C6-094C-B70F3E56D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5EF969-2E69-2E31-653F-0BC64C2BE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5B97E55-817C-8F03-65B8-A54361C725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F9DBB38-A200-7776-5241-1B549ACA34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D03F80A-57B7-5FA7-272C-E4B7964EE5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523E862-AD75-6EB8-9A49-AC8886E69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9675AA-8824-EC62-22EA-13F3514AA7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964111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E754E-1395-0D07-796C-43F3F6C97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CFDE8B-9993-5DD1-7BCE-596CD8C2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945BD2-BEC5-EB93-630F-9D342368D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C9486B-6AF4-68E8-551F-461800919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189838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4FF37B-1395-76A7-8E15-52C6237AD8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F94B72-5CA1-637D-C5F5-B7DACE342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5F8D97-A29E-5180-69B0-8CC902E94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4146896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6D9033-3960-7915-D9E5-6831F5094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616F82-A58F-E815-89C0-73D5406763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185697-B835-0B78-7E84-95DD30729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C5A37B-2EC2-5289-AD71-B8BF8A87B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D6EE96-F915-83F6-D810-8EA595CF29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59589-59F3-0267-0320-4C28B1EF2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3042546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6540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FCCD59-2115-2F69-8920-0DE6EAF80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20EC43B-B7C2-4296-0342-EC59384FF5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AC62BE-0D25-E9FE-E45B-37BD21A92A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F669B8-00E0-CEA3-F472-4245B791B9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DADEAE-70DF-A89C-9EEF-FC6699CEE2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31F3BD-9DD1-1A20-B947-F037CBBA3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49415318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8F852-FC05-9436-486A-858653767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FDD455-9BC5-6ED5-3ED8-E6067823C3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29814-8E0C-C59D-E0BA-BCC28539A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017D0-5D64-690A-7D1C-DB87DAC2F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EDAC98-BAA4-B503-09B8-A6D330DA8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163928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33D554-7B6C-7724-7A67-95063203A3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40FB7A-BD75-C207-71A9-9F2C994A41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A8EA8C-C4C1-0AD7-1794-DFB043312E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A2A55-AD05-2E8E-EF30-E0610085A7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CB53A7-8962-BC73-656A-65F87087C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24332614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585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170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5915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119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092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654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96F4F0-4230-4AF8-9E06-94D0D814EE59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878FA4-B1AE-40C3-9B8E-A8EF58673781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图片 6" descr="图片包含 户外&#10;&#10;描述已自动生成">
            <a:extLst>
              <a:ext uri="{FF2B5EF4-FFF2-40B4-BE49-F238E27FC236}">
                <a16:creationId xmlns:a16="http://schemas.microsoft.com/office/drawing/2014/main" id="{99CE6D97-4E43-1BA6-CCCF-0B6803298E3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135AC605-E777-23B6-E70B-383A2E69C46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08C8A09-2619-239B-B93B-B934FB4028B7}"/>
              </a:ext>
            </a:extLst>
          </p:cNvPr>
          <p:cNvSpPr/>
          <p:nvPr userDrawn="1"/>
        </p:nvSpPr>
        <p:spPr>
          <a:xfrm>
            <a:off x="160592" y="181151"/>
            <a:ext cx="8822817" cy="4781198"/>
          </a:xfrm>
          <a:prstGeom prst="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accent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1350" dirty="0"/>
          </a:p>
        </p:txBody>
      </p:sp>
    </p:spTree>
    <p:extLst>
      <p:ext uri="{BB962C8B-B14F-4D97-AF65-F5344CB8AC3E}">
        <p14:creationId xmlns:p14="http://schemas.microsoft.com/office/powerpoint/2010/main" val="283376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Ê TÂM">
            <a:extLst>
              <a:ext uri="{FF2B5EF4-FFF2-40B4-BE49-F238E27FC236}">
                <a16:creationId xmlns:a16="http://schemas.microsoft.com/office/drawing/2014/main" id="{0658AC50-35DA-088A-162C-A05FDA132B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E85982-960E-D3A6-5E91-7B6709F92E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1924EB-3742-3A8E-28F1-21D01AEAE7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5DCDB4-4683-4ACC-B7E1-FEAD6BA85555}" type="datetimeFigureOut">
              <a:rPr lang="vi-VN" smtClean="0"/>
              <a:t>28/04/2026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D503CF-E710-A11F-EB21-D5A4C1EE2E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226F6-DE07-3194-87B6-7AE62AC49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68B829B-41E5-4C3D-B4B4-EC121BA26CAC}" type="slidenum">
              <a:rPr lang="vi-VN" smtClean="0"/>
              <a:t>‹#›</a:t>
            </a:fld>
            <a:endParaRPr lang="vi-VN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F6353C3-C6C6-BBA3-6261-96AF62C080F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457201" y="85620"/>
            <a:ext cx="228599" cy="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5335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4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5" Type="http://schemas.microsoft.com/office/2007/relationships/media" Target="../media/media5.mp4"/><Relationship Id="rId10" Type="http://schemas.openxmlformats.org/officeDocument/2006/relationships/image" Target="../media/image26.png"/><Relationship Id="rId4" Type="http://schemas.openxmlformats.org/officeDocument/2006/relationships/video" Target="../media/media4.mp4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microsoft.com/office/2007/relationships/media" Target="../media/media7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video" Target="../media/media8.mp4"/><Relationship Id="rId5" Type="http://schemas.microsoft.com/office/2007/relationships/media" Target="../media/media8.mp4"/><Relationship Id="rId10" Type="http://schemas.openxmlformats.org/officeDocument/2006/relationships/image" Target="../media/image29.png"/><Relationship Id="rId4" Type="http://schemas.openxmlformats.org/officeDocument/2006/relationships/video" Target="../media/media7.mp4"/><Relationship Id="rId9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9.sv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8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16.jpeg"/><Relationship Id="rId5" Type="http://schemas.openxmlformats.org/officeDocument/2006/relationships/image" Target="../media/image12.jpeg"/><Relationship Id="rId15" Type="http://schemas.openxmlformats.org/officeDocument/2006/relationships/image" Target="../media/image20.jpeg"/><Relationship Id="rId10" Type="http://schemas.microsoft.com/office/2007/relationships/hdphoto" Target="../media/hdphoto3.wdp"/><Relationship Id="rId4" Type="http://schemas.openxmlformats.org/officeDocument/2006/relationships/image" Target="../media/image11.jpeg"/><Relationship Id="rId9" Type="http://schemas.openxmlformats.org/officeDocument/2006/relationships/image" Target="../media/image15.jpeg"/><Relationship Id="rId1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5" name="LÊ TÂM" descr="A group of kids running under leaves&#10;&#10;Description automatically generated">
            <a:extLst>
              <a:ext uri="{FF2B5EF4-FFF2-40B4-BE49-F238E27FC236}">
                <a16:creationId xmlns:a16="http://schemas.microsoft.com/office/drawing/2014/main" id="{F91D4B81-53D8-44ED-9C6E-BA6E6E2962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53" b="9293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A6572D2-925A-7FE3-C558-EDAC6D1F8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061" y="477012"/>
            <a:ext cx="6624386" cy="1776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090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52400" y="1050925"/>
            <a:ext cx="3394075" cy="3394075"/>
          </a:xfrm>
        </p:spPr>
      </p:pic>
      <p:pic>
        <p:nvPicPr>
          <p:cNvPr id="5" name="Đ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096000" y="1276350"/>
            <a:ext cx="3200400" cy="3200400"/>
          </a:xfrm>
          <a:prstGeom prst="rect">
            <a:avLst/>
          </a:prstGeom>
        </p:spPr>
      </p:pic>
      <p:pic>
        <p:nvPicPr>
          <p:cNvPr id="6" name="S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098800" y="1195388"/>
            <a:ext cx="3276600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7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57900" y="1174750"/>
            <a:ext cx="3295650" cy="3295650"/>
          </a:xfrm>
          <a:prstGeom prst="rect">
            <a:avLst/>
          </a:prstGeom>
        </p:spPr>
      </p:pic>
      <p:pic>
        <p:nvPicPr>
          <p:cNvPr id="4" name="N.mp4">
            <a:hlinkClick r:id="" action="ppaction://media"/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15900" y="1047750"/>
            <a:ext cx="3394075" cy="3394075"/>
          </a:xfrm>
        </p:spPr>
      </p:pic>
      <p:pic>
        <p:nvPicPr>
          <p:cNvPr id="5" name="H.mp4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933700" y="1098550"/>
            <a:ext cx="3352800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184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1" name="Picture 10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2137145" y="129304"/>
            <a:ext cx="5079704" cy="4305536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vi-VN" sz="1350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A8CE7D2-56A6-B3E6-DC33-0BBAE6F7ED9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196697" y="1831811"/>
            <a:ext cx="3704732" cy="3327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1CE0704-BD62-7628-BC20-DB416300C98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5638391" y="1831811"/>
            <a:ext cx="3704732" cy="332762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F26AEB46-4779-803A-182D-95B06BCF54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256" y="1969682"/>
            <a:ext cx="4168326" cy="144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5478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C3081-00B9-D2E1-4F6D-8FDA816A0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AQNFTlHaWEykUtQJP01Uxyvzq7apNVjwPejGEGf2X9jQ9PSRcefItDhQbKydRowtDzoG3cnH58syXGeGQJfjDpt198Wocq_VMYfM6NyAkKQHsQ">
            <a:hlinkClick r:id="" action="ppaction://media"/>
            <a:extLst>
              <a:ext uri="{FF2B5EF4-FFF2-40B4-BE49-F238E27FC236}">
                <a16:creationId xmlns:a16="http://schemas.microsoft.com/office/drawing/2014/main" id="{33B26D9C-9134-3C2F-BDE5-0D6942A5D4A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123" b="35100"/>
          <a:stretch/>
        </p:blipFill>
        <p:spPr>
          <a:xfrm>
            <a:off x="-1" y="16808"/>
            <a:ext cx="9126585" cy="5126692"/>
          </a:xfrm>
        </p:spPr>
      </p:pic>
    </p:spTree>
    <p:extLst>
      <p:ext uri="{BB962C8B-B14F-4D97-AF65-F5344CB8AC3E}">
        <p14:creationId xmlns:p14="http://schemas.microsoft.com/office/powerpoint/2010/main" val="24777028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1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endParaRPr lang="en-US" sz="135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1" name="LÊ TÂM" descr="A cartoon of trees and leaves&#10;&#10;Description automatically generated">
            <a:extLst>
              <a:ext uri="{FF2B5EF4-FFF2-40B4-BE49-F238E27FC236}">
                <a16:creationId xmlns:a16="http://schemas.microsoft.com/office/drawing/2014/main" id="{2AA77C15-08FE-D316-9B66-1C5688715D8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1" b="365"/>
          <a:stretch/>
        </p:blipFill>
        <p:spPr>
          <a:xfrm>
            <a:off x="15" y="961"/>
            <a:ext cx="9143985" cy="5142539"/>
          </a:xfrm>
          <a:prstGeom prst="rect">
            <a:avLst/>
          </a:prstGeom>
        </p:spPr>
      </p:pic>
      <p:sp>
        <p:nvSpPr>
          <p:cNvPr id="13" name="Freeform 16">
            <a:extLst>
              <a:ext uri="{FF2B5EF4-FFF2-40B4-BE49-F238E27FC236}">
                <a16:creationId xmlns:a16="http://schemas.microsoft.com/office/drawing/2014/main" id="{39E94DCF-60FF-1BD2-A11F-13E16CA20D62}"/>
              </a:ext>
            </a:extLst>
          </p:cNvPr>
          <p:cNvSpPr/>
          <p:nvPr/>
        </p:nvSpPr>
        <p:spPr>
          <a:xfrm>
            <a:off x="1842091" y="167404"/>
            <a:ext cx="5598042" cy="4305536"/>
          </a:xfrm>
          <a:custGeom>
            <a:avLst/>
            <a:gdLst/>
            <a:ahLst/>
            <a:cxnLst/>
            <a:rect l="l" t="t" r="r" b="b"/>
            <a:pathLst>
              <a:path w="1669874" h="1769403">
                <a:moveTo>
                  <a:pt x="0" y="0"/>
                </a:moveTo>
                <a:lnTo>
                  <a:pt x="1669874" y="0"/>
                </a:lnTo>
                <a:lnTo>
                  <a:pt x="1669874" y="1769403"/>
                </a:lnTo>
                <a:lnTo>
                  <a:pt x="0" y="17694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85800">
              <a:defRPr/>
            </a:pPr>
            <a:endParaRPr lang="vi-VN" sz="1350" kern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LÊ TÂM">
            <a:extLst>
              <a:ext uri="{FF2B5EF4-FFF2-40B4-BE49-F238E27FC236}">
                <a16:creationId xmlns:a16="http://schemas.microsoft.com/office/drawing/2014/main" id="{0D87E689-C4CD-3495-555B-6A3CE4FF2C2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3813" b="100000" l="2048" r="286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2" t="59811" r="69538" b="-269"/>
          <a:stretch/>
        </p:blipFill>
        <p:spPr>
          <a:xfrm>
            <a:off x="-268467" y="2395417"/>
            <a:ext cx="3059513" cy="274808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7581E5B-8EDA-A922-DFEF-609DFBB6F62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2076" b="100000" l="44579" r="710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669" t="59273" r="29051" b="269"/>
          <a:stretch/>
        </p:blipFill>
        <p:spPr>
          <a:xfrm>
            <a:off x="6164767" y="2304606"/>
            <a:ext cx="3178355" cy="285482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9743DA-441F-999F-E281-F08C3A1336DB}"/>
              </a:ext>
            </a:extLst>
          </p:cNvPr>
          <p:cNvSpPr txBox="1"/>
          <p:nvPr/>
        </p:nvSpPr>
        <p:spPr>
          <a:xfrm>
            <a:off x="2590800" y="1581150"/>
            <a:ext cx="3962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81: </a:t>
            </a:r>
          </a:p>
          <a:p>
            <a:pPr algn="ctr"/>
            <a:r>
              <a:rPr lang="en-US" sz="8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ÔN TẬP</a:t>
            </a:r>
          </a:p>
        </p:txBody>
      </p:sp>
    </p:spTree>
    <p:extLst>
      <p:ext uri="{BB962C8B-B14F-4D97-AF65-F5344CB8AC3E}">
        <p14:creationId xmlns:p14="http://schemas.microsoft.com/office/powerpoint/2010/main" val="15707989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52400" y="285750"/>
            <a:ext cx="8735955" cy="617174"/>
            <a:chOff x="63500" y="1353959"/>
            <a:chExt cx="8735955" cy="617174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440788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Ghép các chữ đứng liền nhau (thêm dấu thanh) để tạo tên gọi các loài vật được minh hoạ dưới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  <p:pic>
        <p:nvPicPr>
          <p:cNvPr id="1026" name="Picture 2" descr="Cute a camel cartoon Royalty Free Vector Image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1"/>
          <a:stretch/>
        </p:blipFill>
        <p:spPr bwMode="auto">
          <a:xfrm>
            <a:off x="166078" y="3790950"/>
            <a:ext cx="1282362" cy="1271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rtoon wolf howling on white background Vector Image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02" r="-1" b="13555"/>
          <a:stretch/>
        </p:blipFill>
        <p:spPr bwMode="auto">
          <a:xfrm>
            <a:off x="2132772" y="1422691"/>
            <a:ext cx="649605" cy="621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327"/>
          <a:stretch/>
        </p:blipFill>
        <p:spPr>
          <a:xfrm>
            <a:off x="251653" y="3235035"/>
            <a:ext cx="588619" cy="402525"/>
          </a:xfrm>
          <a:prstGeom prst="rect">
            <a:avLst/>
          </a:prstGeom>
        </p:spPr>
      </p:pic>
      <p:pic>
        <p:nvPicPr>
          <p:cNvPr id="1030" name="Picture 6" descr="Smiling pig cartoon Royalty Free Vector Image - VectorStock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633" r="-1" b="10380"/>
          <a:stretch/>
        </p:blipFill>
        <p:spPr bwMode="auto">
          <a:xfrm>
            <a:off x="287149" y="2419350"/>
            <a:ext cx="873501" cy="65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Grizzly Bear Cartoon Png &amp;amp; Free Grizzly Bear Cartoon.png Transparent Images  #95846 - PNGi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3373" y="3118283"/>
            <a:ext cx="1341368" cy="1038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237" b="17037"/>
          <a:stretch/>
        </p:blipFill>
        <p:spPr>
          <a:xfrm>
            <a:off x="1879201" y="999027"/>
            <a:ext cx="609712" cy="403579"/>
          </a:xfrm>
          <a:prstGeom prst="rect">
            <a:avLst/>
          </a:prstGeom>
        </p:spPr>
      </p:pic>
      <p:pic>
        <p:nvPicPr>
          <p:cNvPr id="1038" name="Picture 14" descr="Cartoon dog isolated on white background Vector Image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70"/>
          <a:stretch/>
        </p:blipFill>
        <p:spPr bwMode="auto">
          <a:xfrm>
            <a:off x="173632" y="871039"/>
            <a:ext cx="685688" cy="716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Premium Vector | Cute cat cartoon sitti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587" y="886432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 descr="Cartoon tiger isolated on white background Vector Image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8" b="25327"/>
          <a:stretch/>
        </p:blipFill>
        <p:spPr bwMode="auto">
          <a:xfrm>
            <a:off x="1389628" y="2001488"/>
            <a:ext cx="1321143" cy="835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179590"/>
              </p:ext>
            </p:extLst>
          </p:nvPr>
        </p:nvGraphicFramePr>
        <p:xfrm>
          <a:off x="3383313" y="1067729"/>
          <a:ext cx="5486400" cy="3840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p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ê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x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ă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e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â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98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61" t="6633" r="4286" b="19183"/>
          <a:stretch/>
        </p:blipFill>
        <p:spPr>
          <a:xfrm>
            <a:off x="1714387" y="4352909"/>
            <a:ext cx="803555" cy="719703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362655"/>
              </p:ext>
            </p:extLst>
          </p:nvPr>
        </p:nvGraphicFramePr>
        <p:xfrm>
          <a:off x="4290456" y="2346779"/>
          <a:ext cx="45720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đ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à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1" name="Table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756378"/>
              </p:ext>
            </p:extLst>
          </p:nvPr>
        </p:nvGraphicFramePr>
        <p:xfrm>
          <a:off x="6128658" y="2353128"/>
          <a:ext cx="9144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ó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1595790"/>
              </p:ext>
            </p:extLst>
          </p:nvPr>
        </p:nvGraphicFramePr>
        <p:xfrm>
          <a:off x="3385458" y="4265825"/>
          <a:ext cx="2743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è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o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3" name="Table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8000113"/>
              </p:ext>
            </p:extLst>
          </p:nvPr>
        </p:nvGraphicFramePr>
        <p:xfrm>
          <a:off x="6126513" y="4269081"/>
          <a:ext cx="2743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g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ấ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u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79796"/>
              </p:ext>
            </p:extLst>
          </p:nvPr>
        </p:nvGraphicFramePr>
        <p:xfrm>
          <a:off x="6126513" y="1064442"/>
          <a:ext cx="2743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s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ó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i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1916104"/>
              </p:ext>
            </p:extLst>
          </p:nvPr>
        </p:nvGraphicFramePr>
        <p:xfrm>
          <a:off x="7955313" y="1704522"/>
          <a:ext cx="9144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c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á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ô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044" name="Picture 20" descr="CÁ RÔ ĐỒNG - CÁ TƯƠI LONG HẢI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562" y="1741117"/>
            <a:ext cx="947994" cy="4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1521459"/>
              </p:ext>
            </p:extLst>
          </p:nvPr>
        </p:nvGraphicFramePr>
        <p:xfrm>
          <a:off x="4299858" y="2342396"/>
          <a:ext cx="9144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l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ợ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28" name="Table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1704967"/>
              </p:ext>
            </p:extLst>
          </p:nvPr>
        </p:nvGraphicFramePr>
        <p:xfrm>
          <a:off x="5210628" y="2982966"/>
          <a:ext cx="27432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k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ỉ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9" name="Table 2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5843288"/>
              </p:ext>
            </p:extLst>
          </p:nvPr>
        </p:nvGraphicFramePr>
        <p:xfrm>
          <a:off x="3385458" y="2342886"/>
          <a:ext cx="914400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n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í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m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30" name="Table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91198"/>
              </p:ext>
            </p:extLst>
          </p:nvPr>
        </p:nvGraphicFramePr>
        <p:xfrm>
          <a:off x="5210628" y="1069775"/>
          <a:ext cx="914400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r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ù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a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graphicFrame>
        <p:nvGraphicFramePr>
          <p:cNvPr id="31" name="Table 3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1502001"/>
              </p:ext>
            </p:extLst>
          </p:nvPr>
        </p:nvGraphicFramePr>
        <p:xfrm>
          <a:off x="7040913" y="3623046"/>
          <a:ext cx="18288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0">
                          <a:solidFill>
                            <a:srgbClr val="002060"/>
                          </a:solidFill>
                          <a:latin typeface="Arial-Rounded" pitchFamily="34" charset="0"/>
                          <a:ea typeface="Arial-Rounded" pitchFamily="34" charset="0"/>
                          <a:cs typeface="Arial-Rounded" pitchFamily="34" charset="0"/>
                        </a:rPr>
                        <a:t>ổ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Rounded Rectangle 31"/>
          <p:cNvSpPr/>
          <p:nvPr/>
        </p:nvSpPr>
        <p:spPr>
          <a:xfrm>
            <a:off x="533400" y="2190750"/>
            <a:ext cx="8348422" cy="266258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AutoNum type="arabicPeriod"/>
            </a:pPr>
            <a:r>
              <a:rPr lang="en-US" sz="2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Click  vào con vật là ô chữ sẽ xuất hiên.</a:t>
            </a:r>
          </a:p>
          <a:p>
            <a:pPr marL="457200" indent="-457200" algn="just">
              <a:buAutoNum type="arabicPeriod"/>
            </a:pPr>
            <a:r>
              <a:rPr lang="en-US" sz="2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 cá rô trước con hổ nhé. Vì chữ hổ xuất hiện trước thì chữ rô sẽ bị che khuất</a:t>
            </a:r>
          </a:p>
          <a:p>
            <a:pPr marL="457200" indent="-457200" algn="just">
              <a:buAutoNum type="arabicPeriod"/>
            </a:pPr>
            <a:r>
              <a:rPr lang="en-US" sz="2400" b="1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 xong thầy cô xoá textbox này nhé!</a:t>
            </a:r>
          </a:p>
        </p:txBody>
      </p:sp>
    </p:spTree>
    <p:extLst>
      <p:ext uri="{BB962C8B-B14F-4D97-AF65-F5344CB8AC3E}">
        <p14:creationId xmlns:p14="http://schemas.microsoft.com/office/powerpoint/2010/main" val="314614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0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000"/>
                            </p:stCondLst>
                            <p:childTnLst>
                              <p:par>
                                <p:cTn id="1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10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000"/>
                            </p:stCondLst>
                            <p:childTnLst>
                              <p:par>
                                <p:cTn id="1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7" r="53171"/>
          <a:stretch/>
        </p:blipFill>
        <p:spPr>
          <a:xfrm>
            <a:off x="0" y="1423288"/>
            <a:ext cx="2220686" cy="3701444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48272" y="97799"/>
            <a:ext cx="8735955" cy="530345"/>
            <a:chOff x="63500" y="1339190"/>
            <a:chExt cx="8735955" cy="530345"/>
          </a:xfrm>
        </p:grpSpPr>
        <p:sp>
          <p:nvSpPr>
            <p:cNvPr id="5" name="Rounded Rectangle 4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63500" y="13539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2</a:t>
              </a:r>
            </a:p>
          </p:txBody>
        </p:sp>
      </p:grpSp>
      <p:sp>
        <p:nvSpPr>
          <p:cNvPr id="33" name="Title 1"/>
          <p:cNvSpPr txBox="1">
            <a:spLocks/>
          </p:cNvSpPr>
          <p:nvPr/>
        </p:nvSpPr>
        <p:spPr>
          <a:xfrm>
            <a:off x="2306917" y="317099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800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đào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ngõ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Cười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tươi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sáng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hồng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mai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trong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vườn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Lung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linh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3208313" y="2026497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Sân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đầy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nắng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Mẹ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áo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dán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tranh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gà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đối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3962400" y="3516651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đang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thêm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một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tuổi</a:t>
            </a:r>
            <a:endParaRPr lang="en-US" sz="24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trời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nở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</a:t>
            </a:r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</a:p>
          <a:p>
            <a:pPr algn="r"/>
            <a:r>
              <a:rPr lang="en-US" sz="2400" dirty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 Hồng Kiên</a:t>
            </a:r>
            <a:endParaRPr lang="en-US" sz="2000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44" b="12350"/>
          <a:stretch/>
        </p:blipFill>
        <p:spPr>
          <a:xfrm>
            <a:off x="6618514" y="0"/>
            <a:ext cx="2525486" cy="460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42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0">
            <a:hlinkClick r:id="" action="ppaction://media"/>
            <a:extLst>
              <a:ext uri="{FF2B5EF4-FFF2-40B4-BE49-F238E27FC236}">
                <a16:creationId xmlns:a16="http://schemas.microsoft.com/office/drawing/2014/main" id="{BEF01816-7697-875A-FD3C-4C4A54FE51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6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228600" y="336545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Tìm trong bài đọc trên những tiếng có vần </a:t>
              </a:r>
              <a:r>
                <a:rPr lang="vi-VN" sz="2800" b="1" i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ơi, ao, ăng</a:t>
              </a:r>
              <a:endPara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320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5" name="Freeform 4"/>
          <p:cNvSpPr/>
          <p:nvPr/>
        </p:nvSpPr>
        <p:spPr>
          <a:xfrm>
            <a:off x="1604329" y="1071774"/>
            <a:ext cx="1039019" cy="1484313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5" rIns="18416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ơi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2643346" y="1071776"/>
            <a:ext cx="5056981" cy="964803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70C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3" numCol="1" spcCol="1270" anchor="ctr" anchorCtr="0">
            <a:noAutofit/>
          </a:bodyPr>
          <a:lstStyle/>
          <a:p>
            <a:pPr marL="0" lvl="1" algn="ctr" defTabSz="1200150">
              <a:spcBef>
                <a:spcPct val="0"/>
              </a:spcBef>
            </a:pPr>
            <a:r>
              <a:rPr lang="vi-VN" sz="32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phơi, trời</a:t>
            </a:r>
            <a:endParaRPr lang="en-US" sz="3200" kern="1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1604329" y="2360439"/>
            <a:ext cx="1039018" cy="1484312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 kern="1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ao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643346" y="2360440"/>
            <a:ext cx="5056981" cy="96480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00B050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3200" kern="1200">
                <a:solidFill>
                  <a:srgbClr val="00B05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vào, đào, áo</a:t>
            </a:r>
            <a:endParaRPr lang="en-US" sz="3200" kern="1200">
              <a:solidFill>
                <a:srgbClr val="00B05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604329" y="3649103"/>
            <a:ext cx="1039018" cy="1484312"/>
          </a:xfrm>
          <a:custGeom>
            <a:avLst/>
            <a:gdLst>
              <a:gd name="connsiteX0" fmla="*/ 0 w 1484312"/>
              <a:gd name="connsiteY0" fmla="*/ 0 h 1039018"/>
              <a:gd name="connsiteX1" fmla="*/ 964803 w 1484312"/>
              <a:gd name="connsiteY1" fmla="*/ 0 h 1039018"/>
              <a:gd name="connsiteX2" fmla="*/ 1484312 w 1484312"/>
              <a:gd name="connsiteY2" fmla="*/ 519509 h 1039018"/>
              <a:gd name="connsiteX3" fmla="*/ 964803 w 1484312"/>
              <a:gd name="connsiteY3" fmla="*/ 1039018 h 1039018"/>
              <a:gd name="connsiteX4" fmla="*/ 0 w 1484312"/>
              <a:gd name="connsiteY4" fmla="*/ 1039018 h 1039018"/>
              <a:gd name="connsiteX5" fmla="*/ 519509 w 1484312"/>
              <a:gd name="connsiteY5" fmla="*/ 519509 h 1039018"/>
              <a:gd name="connsiteX6" fmla="*/ 0 w 1484312"/>
              <a:gd name="connsiteY6" fmla="*/ 0 h 10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84312" h="1039018">
                <a:moveTo>
                  <a:pt x="1484312" y="0"/>
                </a:moveTo>
                <a:lnTo>
                  <a:pt x="1484312" y="675362"/>
                </a:lnTo>
                <a:lnTo>
                  <a:pt x="742156" y="1039018"/>
                </a:lnTo>
                <a:lnTo>
                  <a:pt x="0" y="675362"/>
                </a:lnTo>
                <a:lnTo>
                  <a:pt x="0" y="0"/>
                </a:lnTo>
                <a:lnTo>
                  <a:pt x="742156" y="363656"/>
                </a:lnTo>
                <a:lnTo>
                  <a:pt x="1484312" y="0"/>
                </a:lnTo>
                <a:close/>
              </a:path>
            </a:pathLst>
          </a:custGeom>
          <a:solidFill>
            <a:srgbClr val="FF3399"/>
          </a:solidFill>
          <a:ln>
            <a:noFill/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8415" tIns="537924" rIns="18415" bIns="537924" numCol="1" spcCol="1270" anchor="ctr" anchorCtr="0">
            <a:noAutofit/>
          </a:bodyPr>
          <a:lstStyle/>
          <a:p>
            <a:pPr lvl="0" algn="ctr" defTabSz="12890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vi-VN" sz="320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ăng</a:t>
            </a:r>
            <a:endParaRPr lang="en-US" sz="3200" kern="120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Freeform 32"/>
          <p:cNvSpPr/>
          <p:nvPr/>
        </p:nvSpPr>
        <p:spPr>
          <a:xfrm>
            <a:off x="2643346" y="3649103"/>
            <a:ext cx="5056981" cy="964804"/>
          </a:xfrm>
          <a:custGeom>
            <a:avLst/>
            <a:gdLst>
              <a:gd name="connsiteX0" fmla="*/ 160804 w 964803"/>
              <a:gd name="connsiteY0" fmla="*/ 0 h 5056981"/>
              <a:gd name="connsiteX1" fmla="*/ 803999 w 964803"/>
              <a:gd name="connsiteY1" fmla="*/ 0 h 5056981"/>
              <a:gd name="connsiteX2" fmla="*/ 964803 w 964803"/>
              <a:gd name="connsiteY2" fmla="*/ 160804 h 5056981"/>
              <a:gd name="connsiteX3" fmla="*/ 964803 w 964803"/>
              <a:gd name="connsiteY3" fmla="*/ 5056981 h 5056981"/>
              <a:gd name="connsiteX4" fmla="*/ 964803 w 964803"/>
              <a:gd name="connsiteY4" fmla="*/ 5056981 h 5056981"/>
              <a:gd name="connsiteX5" fmla="*/ 0 w 964803"/>
              <a:gd name="connsiteY5" fmla="*/ 5056981 h 5056981"/>
              <a:gd name="connsiteX6" fmla="*/ 0 w 964803"/>
              <a:gd name="connsiteY6" fmla="*/ 5056981 h 5056981"/>
              <a:gd name="connsiteX7" fmla="*/ 0 w 964803"/>
              <a:gd name="connsiteY7" fmla="*/ 160804 h 5056981"/>
              <a:gd name="connsiteX8" fmla="*/ 160804 w 964803"/>
              <a:gd name="connsiteY8" fmla="*/ 0 h 50569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4803" h="5056981">
                <a:moveTo>
                  <a:pt x="964803" y="842850"/>
                </a:moveTo>
                <a:lnTo>
                  <a:pt x="964803" y="4214131"/>
                </a:lnTo>
                <a:cubicBezTo>
                  <a:pt x="964803" y="4679625"/>
                  <a:pt x="951068" y="5056978"/>
                  <a:pt x="934124" y="5056978"/>
                </a:cubicBezTo>
                <a:lnTo>
                  <a:pt x="0" y="5056978"/>
                </a:lnTo>
                <a:lnTo>
                  <a:pt x="0" y="5056978"/>
                </a:lnTo>
                <a:lnTo>
                  <a:pt x="0" y="3"/>
                </a:lnTo>
                <a:lnTo>
                  <a:pt x="0" y="3"/>
                </a:lnTo>
                <a:lnTo>
                  <a:pt x="934124" y="3"/>
                </a:lnTo>
                <a:cubicBezTo>
                  <a:pt x="951068" y="3"/>
                  <a:pt x="964803" y="377356"/>
                  <a:pt x="964803" y="842850"/>
                </a:cubicBezTo>
                <a:close/>
              </a:path>
            </a:pathLst>
          </a:custGeom>
          <a:ln>
            <a:solidFill>
              <a:srgbClr val="FF3399"/>
            </a:solidFill>
          </a:ln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92024" tIns="64243" rIns="64243" bIns="64244" numCol="1" spcCol="1270" anchor="ctr" anchorCtr="0">
            <a:noAutofit/>
          </a:bodyPr>
          <a:lstStyle/>
          <a:p>
            <a:pPr marL="0" lvl="1" algn="ctr" defTabSz="12001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vi-VN" sz="3200" kern="1200">
                <a:solidFill>
                  <a:srgbClr val="FF3399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trắng, nắng</a:t>
            </a:r>
            <a:endParaRPr lang="en-US" sz="3200" kern="1200">
              <a:solidFill>
                <a:srgbClr val="FF3399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559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6" grpId="0" animBg="1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304800" y="209550"/>
            <a:ext cx="8735955" cy="530345"/>
            <a:chOff x="63500" y="1339190"/>
            <a:chExt cx="8735955" cy="530345"/>
          </a:xfrm>
        </p:grpSpPr>
        <p:sp>
          <p:nvSpPr>
            <p:cNvPr id="30" name="Rounded Rectangle 29"/>
            <p:cNvSpPr/>
            <p:nvPr/>
          </p:nvSpPr>
          <p:spPr>
            <a:xfrm>
              <a:off x="451033" y="1339190"/>
              <a:ext cx="8348422" cy="530345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800" b="1">
                  <a:solidFill>
                    <a:srgbClr val="0070C0"/>
                  </a:solidFill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Chép vào vở khổ thơ cuối</a:t>
              </a:r>
              <a:endParaRPr lang="en-US" sz="2800" b="1" i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63500" y="1366659"/>
              <a:ext cx="457200" cy="457200"/>
            </a:xfrm>
            <a:prstGeom prst="ellipse">
              <a:avLst/>
            </a:prstGeom>
            <a:solidFill>
              <a:srgbClr val="FF33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dirty="0">
                  <a:solidFill>
                    <a:schemeClr val="bg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3200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11" name="Title 1"/>
          <p:cNvSpPr txBox="1">
            <a:spLocks/>
          </p:cNvSpPr>
          <p:nvPr/>
        </p:nvSpPr>
        <p:spPr>
          <a:xfrm>
            <a:off x="2832100" y="1960648"/>
            <a:ext cx="4627283" cy="1626849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đang vào nhà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Sắp thêm một tuổi</a:t>
            </a:r>
          </a:p>
          <a:p>
            <a:pPr algn="just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Đất trời nở hoa.</a:t>
            </a:r>
          </a:p>
          <a:p>
            <a:pPr algn="r"/>
            <a:r>
              <a:rPr lang="en-US" sz="360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Nguyễn Hồng Kiên</a:t>
            </a:r>
            <a:endParaRPr lang="en-US" sz="32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2815474" y="866351"/>
            <a:ext cx="3789083" cy="972398"/>
          </a:xfrm>
          <a:prstGeom prst="rect">
            <a:avLst/>
          </a:prstGeom>
        </p:spPr>
        <p:txBody>
          <a:bodyPr vert="horz" lIns="68471" tIns="34235" rIns="68471" bIns="34235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spcAft>
                <a:spcPts val="1200"/>
              </a:spcAft>
            </a:pPr>
            <a:r>
              <a:rPr lang="en-US" sz="3600" b="1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Tết đang vào nhà</a:t>
            </a:r>
          </a:p>
        </p:txBody>
      </p:sp>
    </p:spTree>
    <p:extLst>
      <p:ext uri="{BB962C8B-B14F-4D97-AF65-F5344CB8AC3E}">
        <p14:creationId xmlns:p14="http://schemas.microsoft.com/office/powerpoint/2010/main" val="3646060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4" r="6706" b="2845"/>
          <a:stretch/>
        </p:blipFill>
        <p:spPr bwMode="auto">
          <a:xfrm>
            <a:off x="0" y="25621"/>
            <a:ext cx="9144000" cy="5117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311150" y="1289050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Tết đang vào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η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à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23850" y="1914103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Sắp 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Ό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łm jŎ ǇuĔ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311150" y="2533760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Đất ǇrƟ wở h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Ξ</a:t>
            </a:r>
            <a:r>
              <a:rPr lang="en-US" sz="3200">
                <a:solidFill>
                  <a:srgbClr val="FF0000"/>
                </a:solidFill>
                <a:latin typeface="HP001 4 hàng"/>
              </a:rPr>
              <a:t>.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56000" y="3143250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FF0000"/>
                </a:solidFill>
                <a:latin typeface="HP001 4 hàng"/>
              </a:rPr>
              <a:t>Ngu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ΐ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ğn HŬg K</a:t>
            </a:r>
            <a:r>
              <a:rPr lang="el-GR" sz="3200">
                <a:solidFill>
                  <a:srgbClr val="FF0000"/>
                </a:solidFill>
                <a:latin typeface="HP001 4 hàng"/>
              </a:rPr>
              <a:t>Η</a:t>
            </a:r>
            <a:r>
              <a:rPr lang="vi-VN" sz="3200">
                <a:solidFill>
                  <a:srgbClr val="FF0000"/>
                </a:solidFill>
                <a:latin typeface="HP001 4 hàng"/>
              </a:rPr>
              <a:t>łn</a:t>
            </a:r>
            <a:endParaRPr lang="en-US" sz="3200">
              <a:solidFill>
                <a:srgbClr val="FF0000"/>
              </a:solidFill>
              <a:latin typeface="HP001 4 hàng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11150" y="661401"/>
            <a:ext cx="6782050" cy="830849"/>
          </a:xfrm>
          <a:prstGeom prst="rect">
            <a:avLst/>
          </a:prstGeom>
          <a:noFill/>
        </p:spPr>
        <p:txBody>
          <a:bodyPr wrap="square" lIns="91294" tIns="45647" rIns="91294" bIns="45647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solidFill>
                  <a:srgbClr val="FF0000"/>
                </a:solidFill>
                <a:latin typeface="HP001 4 hàng"/>
              </a:rPr>
              <a:t>Tết đang vào </a:t>
            </a:r>
            <a:r>
              <a:rPr lang="el-GR" sz="3200" b="1">
                <a:solidFill>
                  <a:srgbClr val="FF0000"/>
                </a:solidFill>
                <a:latin typeface="HP001 4 hàng"/>
              </a:rPr>
              <a:t>η</a:t>
            </a:r>
            <a:r>
              <a:rPr lang="vi-VN" sz="3200" b="1">
                <a:solidFill>
                  <a:srgbClr val="FF0000"/>
                </a:solidFill>
                <a:latin typeface="HP001 4 hàng"/>
              </a:rPr>
              <a:t>à</a:t>
            </a:r>
          </a:p>
        </p:txBody>
      </p:sp>
    </p:spTree>
    <p:extLst>
      <p:ext uri="{BB962C8B-B14F-4D97-AF65-F5344CB8AC3E}">
        <p14:creationId xmlns:p14="http://schemas.microsoft.com/office/powerpoint/2010/main" val="1727020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994</TotalTime>
  <Words>317</Words>
  <Application>Microsoft Office PowerPoint</Application>
  <PresentationFormat>On-screen Show (16:9)</PresentationFormat>
  <Paragraphs>121</Paragraphs>
  <Slides>12</Slides>
  <Notes>5</Notes>
  <HiddenSlides>0</HiddenSlides>
  <MMClips>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Aptos</vt:lpstr>
      <vt:lpstr>Aptos Display</vt:lpstr>
      <vt:lpstr>Arial</vt:lpstr>
      <vt:lpstr>Arial Rounded MT Bold</vt:lpstr>
      <vt:lpstr>Arial-Rounded</vt:lpstr>
      <vt:lpstr>Calibri</vt:lpstr>
      <vt:lpstr>HP001 4 hàng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</cp:lastModifiedBy>
  <cp:revision>87</cp:revision>
  <dcterms:created xsi:type="dcterms:W3CDTF">2020-08-19T08:52:38Z</dcterms:created>
  <dcterms:modified xsi:type="dcterms:W3CDTF">2026-04-28T15:25:25Z</dcterms:modified>
</cp:coreProperties>
</file>