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heme/theme4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5"/>
  </p:notesMasterIdLst>
  <p:sldIdLst>
    <p:sldId id="280" r:id="rId4"/>
    <p:sldId id="276" r:id="rId5"/>
    <p:sldId id="320" r:id="rId6"/>
    <p:sldId id="315" r:id="rId7"/>
    <p:sldId id="321" r:id="rId8"/>
    <p:sldId id="295" r:id="rId9"/>
    <p:sldId id="316" r:id="rId10"/>
    <p:sldId id="361" r:id="rId11"/>
    <p:sldId id="322" r:id="rId12"/>
    <p:sldId id="323" r:id="rId13"/>
    <p:sldId id="324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D6FFC9"/>
    <a:srgbClr val="B3D9FF"/>
    <a:srgbClr val="E5FF9B"/>
    <a:srgbClr val="CCFFFF"/>
    <a:srgbClr val="FF93C9"/>
    <a:srgbClr val="FFCCCC"/>
    <a:srgbClr val="66FF33"/>
    <a:srgbClr val="FF3300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96" autoAdjust="0"/>
  </p:normalViewPr>
  <p:slideViewPr>
    <p:cSldViewPr>
      <p:cViewPr varScale="1">
        <p:scale>
          <a:sx n="109" d="100"/>
          <a:sy n="109" d="100"/>
        </p:scale>
        <p:origin x="706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18C7C-5037-444A-8839-D051EFFD667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3D926-4EDD-40EC-BA2F-F75505FD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48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3D926-4EDD-40EC-BA2F-F75505FD72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16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0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9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0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83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01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99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41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41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32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9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54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36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32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73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899100" y="685800"/>
            <a:ext cx="7349400" cy="1927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99100" y="2670300"/>
            <a:ext cx="7349400" cy="11043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1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2635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6300" y="1117800"/>
            <a:ext cx="8226900" cy="3569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182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93100" y="2886300"/>
            <a:ext cx="5826600" cy="5751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493100" y="3461400"/>
            <a:ext cx="5826600" cy="6507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9289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6300" y="1125900"/>
            <a:ext cx="3882600" cy="35613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808700" y="1125900"/>
            <a:ext cx="3882600" cy="35613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316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456300" y="1071900"/>
            <a:ext cx="4006800" cy="2862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300" y="1390500"/>
            <a:ext cx="4006800" cy="32967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1066297"/>
            <a:ext cx="4006800" cy="2862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390500"/>
            <a:ext cx="4006800" cy="32967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92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0282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017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85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300" y="1166400"/>
            <a:ext cx="3924808" cy="3456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62800" y="1166400"/>
            <a:ext cx="3920400" cy="3456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2026/4/29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56300" y="456300"/>
            <a:ext cx="8226900" cy="5292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45765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7676100" y="685800"/>
            <a:ext cx="783000" cy="37719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85800"/>
            <a:ext cx="6876900" cy="37719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171450" indent="-171450">
              <a:spcAft>
                <a:spcPts val="750"/>
              </a:spcAft>
              <a:defRPr spc="225"/>
            </a:lvl1pPr>
            <a:lvl2pPr marL="514350" indent="-171450">
              <a:defRPr spc="225"/>
            </a:lvl2pPr>
            <a:lvl3pPr marL="857250" indent="-171450">
              <a:defRPr spc="225"/>
            </a:lvl3pPr>
            <a:lvl4pPr marL="1200150" indent="-171450">
              <a:defRPr spc="225"/>
            </a:lvl4pPr>
            <a:lvl5pPr marL="1543050" indent="-171450">
              <a:defRPr spc="225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826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580500"/>
            <a:ext cx="8229600" cy="4112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09906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1863000"/>
            <a:ext cx="7349400" cy="7641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2670300"/>
            <a:ext cx="7349400" cy="3537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15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30600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7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9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1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5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6F4F0-4230-4AF8-9E06-94D0D814EE5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图片 6" descr="图片包含 户外&#10;&#10;描述已自动生成">
            <a:extLst>
              <a:ext uri="{FF2B5EF4-FFF2-40B4-BE49-F238E27FC236}">
                <a16:creationId xmlns:a16="http://schemas.microsoft.com/office/drawing/2014/main" id="{584B5E62-B83C-152B-30A7-730F95865A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8F8D0B22-85A7-DBAD-8954-52D7E7C6BD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A738B6-48F9-36D2-4EC1-DA1A6C4E7168}"/>
              </a:ext>
            </a:extLst>
          </p:cNvPr>
          <p:cNvSpPr/>
          <p:nvPr userDrawn="1"/>
        </p:nvSpPr>
        <p:spPr>
          <a:xfrm>
            <a:off x="160592" y="181151"/>
            <a:ext cx="8822817" cy="4781198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 dirty="0"/>
          </a:p>
        </p:txBody>
      </p:sp>
    </p:spTree>
    <p:extLst>
      <p:ext uri="{BB962C8B-B14F-4D97-AF65-F5344CB8AC3E}">
        <p14:creationId xmlns:p14="http://schemas.microsoft.com/office/powerpoint/2010/main" val="283376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27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A89084-E84B-4A54-AFF8-8863B162BD99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982904-CF7B-909E-DF58-41FC1BDF096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408869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225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●"/>
        <a:defRPr sz="135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●"/>
        <a:tabLst>
          <a:tab pos="1207294" algn="l"/>
          <a:tab pos="1207294" algn="l"/>
          <a:tab pos="1207294" algn="l"/>
          <a:tab pos="1207294" algn="l"/>
        </a:tabLst>
        <a:defRPr sz="12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●"/>
        <a:defRPr sz="12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225"/>
        </a:spcAft>
        <a:buFont typeface="Wingdings" panose="05000000000000000000" charset="0"/>
        <a:buChar char=""/>
        <a:defRPr sz="105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225"/>
        </a:spcAft>
        <a:buFont typeface="Arial" panose="020B0604020202020204" pitchFamily="34" charset="0"/>
        <a:buChar char="•"/>
        <a:defRPr sz="105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476"/>
            <a:ext cx="9242584" cy="5143976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3032284" y="70485"/>
            <a:ext cx="372904" cy="49149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430054" y="4613910"/>
            <a:ext cx="4854416" cy="52959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519589" y="659130"/>
            <a:ext cx="8203406" cy="4036219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4831557" y="91440"/>
            <a:ext cx="4312444" cy="470535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256699"/>
            <a:ext cx="2887504" cy="1531144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2887504" y="3280886"/>
            <a:ext cx="3744754" cy="186309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2926556" y="3141822"/>
            <a:ext cx="7648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685800">
              <a:defRPr/>
            </a:pPr>
            <a:r>
              <a:rPr lang="en-US" altLang="zh-CN" sz="1500" b="1">
                <a:solidFill>
                  <a:prstClr val="white"/>
                </a:solidFill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6" name="等腰三角形 15"/>
          <p:cNvSpPr/>
          <p:nvPr/>
        </p:nvSpPr>
        <p:spPr>
          <a:xfrm rot="5400000" flipH="1">
            <a:off x="8699814" y="2264208"/>
            <a:ext cx="368141" cy="26431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034DE7-D2CC-B687-9968-62A91EFC414A}"/>
              </a:ext>
            </a:extLst>
          </p:cNvPr>
          <p:cNvSpPr txBox="1"/>
          <p:nvPr/>
        </p:nvSpPr>
        <p:spPr>
          <a:xfrm>
            <a:off x="914400" y="180975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82: ÔN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203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6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493179" y="129068"/>
            <a:ext cx="1039019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5" rIns="18416" bIns="53792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endParaRPr lang="en-US" sz="3200" kern="1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32196" y="146665"/>
            <a:ext cx="5056981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3" numCol="1" spcCol="1270" anchor="ctr" anchorCtr="0">
            <a:noAutofit/>
          </a:bodyPr>
          <a:lstStyle/>
          <a:p>
            <a:pPr marL="0" lvl="1" algn="ctr" defTabSz="1200150">
              <a:spcBef>
                <a:spcPct val="0"/>
              </a:spcBef>
            </a:pP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đâm – trầm – ngâm</a:t>
            </a:r>
            <a:endParaRPr lang="en-US" sz="3200" kern="12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493179" y="1072580"/>
            <a:ext cx="1039018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7" name="Freeform 6"/>
          <p:cNvSpPr/>
          <p:nvPr/>
        </p:nvSpPr>
        <p:spPr>
          <a:xfrm>
            <a:off x="2532196" y="1079902"/>
            <a:ext cx="5056981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 – anh – nhanh </a:t>
            </a:r>
            <a:endParaRPr lang="en-US" sz="3200" kern="12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493179" y="1992972"/>
            <a:ext cx="1039018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  <a:endParaRPr lang="en-US" sz="3200" kern="1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532196" y="2002420"/>
            <a:ext cx="5056981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339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>
                <a:solidFill>
                  <a:srgbClr val="FF339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– nảy – gáy</a:t>
            </a:r>
            <a:endParaRPr lang="en-US" sz="3200" kern="1200">
              <a:solidFill>
                <a:srgbClr val="FF3399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503452" y="2941432"/>
            <a:ext cx="1039018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200" kern="1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542469" y="2950880"/>
            <a:ext cx="5056981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C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>
                <a:solidFill>
                  <a:srgbClr val="FFC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– càng</a:t>
            </a:r>
            <a:endParaRPr lang="en-US" sz="3200" kern="1200">
              <a:solidFill>
                <a:srgbClr val="FFC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513726" y="3894964"/>
            <a:ext cx="1039018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  <a:endParaRPr lang="en-US" sz="3200" kern="1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552743" y="3904412"/>
            <a:ext cx="5056981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chồi – rồi</a:t>
            </a:r>
            <a:endParaRPr lang="en-US" sz="3200" kern="1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84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31845" y="349791"/>
            <a:ext cx="8735955" cy="530345"/>
            <a:chOff x="63500" y="1339190"/>
            <a:chExt cx="8735955" cy="530345"/>
          </a:xfrm>
        </p:grpSpPr>
        <p:sp>
          <p:nvSpPr>
            <p:cNvPr id="30" name="Rounded Rectangle 29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trong và ngoài đoạn văn trên những tiếng có vần </a:t>
              </a:r>
              <a:r>
                <a:rPr lang="en-US" sz="2400" b="1" i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anh, ang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63500" y="13666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684215" y="867641"/>
            <a:ext cx="3785136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Mẫu: xanh</a:t>
            </a:r>
          </a:p>
        </p:txBody>
      </p:sp>
      <p:sp>
        <p:nvSpPr>
          <p:cNvPr id="14" name="Freeform 13"/>
          <p:cNvSpPr/>
          <p:nvPr/>
        </p:nvSpPr>
        <p:spPr>
          <a:xfrm>
            <a:off x="533400" y="1885950"/>
            <a:ext cx="1039018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15" name="Freeform 14"/>
          <p:cNvSpPr/>
          <p:nvPr/>
        </p:nvSpPr>
        <p:spPr>
          <a:xfrm>
            <a:off x="1572417" y="1893272"/>
            <a:ext cx="7038183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xanh, anh, nhanh, cánh, cành, mạnh… </a:t>
            </a:r>
            <a:endParaRPr lang="en-US" sz="3200" kern="12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43673" y="3181350"/>
            <a:ext cx="1039018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200" kern="1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582690" y="3190798"/>
            <a:ext cx="7038183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C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>
                <a:solidFill>
                  <a:srgbClr val="FFC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vàng, càng, thang, sáng, bàng, hàng…</a:t>
            </a:r>
            <a:endParaRPr lang="en-US" sz="3200" kern="1200">
              <a:solidFill>
                <a:srgbClr val="FFC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4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4" y="-12700"/>
            <a:ext cx="1656617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4800" y="361950"/>
            <a:ext cx="8735955" cy="530345"/>
            <a:chOff x="63500" y="1353959"/>
            <a:chExt cx="8735955" cy="530345"/>
          </a:xfrm>
        </p:grpSpPr>
        <p:sp>
          <p:nvSpPr>
            <p:cNvPr id="4" name="Rounded Rectangle 3"/>
            <p:cNvSpPr/>
            <p:nvPr/>
          </p:nvSpPr>
          <p:spPr>
            <a:xfrm>
              <a:off x="451033" y="1353959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2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vào</a:t>
              </a:r>
              <a:r>
                <a:rPr lang="en-US" sz="2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vở</a:t>
              </a:r>
              <a:r>
                <a:rPr lang="en-US" sz="2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chữ</a:t>
              </a:r>
              <a:r>
                <a:rPr lang="en-US" sz="2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số</a:t>
              </a:r>
              <a:r>
                <a:rPr lang="en-US" sz="2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2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2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chỉ</a:t>
              </a:r>
              <a:r>
                <a:rPr lang="en-US" sz="2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số</a:t>
              </a:r>
              <a:r>
                <a:rPr lang="en-US" sz="2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(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</a:t>
              </a:r>
              <a:r>
                <a:rPr lang="en-US" sz="2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mẫu</a:t>
              </a:r>
              <a:r>
                <a:rPr lang="en-US" sz="2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)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3539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20707" r="3973" b="45433"/>
          <a:stretch/>
        </p:blipFill>
        <p:spPr>
          <a:xfrm>
            <a:off x="2051791" y="1893524"/>
            <a:ext cx="4832157" cy="248933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04749" y="4471757"/>
            <a:ext cx="3886200" cy="533400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Mẫu: </a:t>
            </a:r>
            <a:r>
              <a:rPr lang="en-US" sz="36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một</a:t>
            </a:r>
          </a:p>
        </p:txBody>
      </p:sp>
    </p:spTree>
    <p:extLst>
      <p:ext uri="{BB962C8B-B14F-4D97-AF65-F5344CB8AC3E}">
        <p14:creationId xmlns:p14="http://schemas.microsoft.com/office/powerpoint/2010/main" val="2956904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4" y="-12700"/>
            <a:ext cx="1656617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79445" y="209550"/>
            <a:ext cx="8735955" cy="533400"/>
            <a:chOff x="63500" y="1353959"/>
            <a:chExt cx="8735955" cy="533400"/>
          </a:xfrm>
        </p:grpSpPr>
        <p:sp>
          <p:nvSpPr>
            <p:cNvPr id="4" name="Rounded Rectangle 3"/>
            <p:cNvSpPr/>
            <p:nvPr/>
          </p:nvSpPr>
          <p:spPr>
            <a:xfrm>
              <a:off x="451033" y="1357014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 vào vở các chữ số và từ chỉ số (theo mẫu)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3539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20707" r="3973" b="45433"/>
          <a:stretch/>
        </p:blipFill>
        <p:spPr>
          <a:xfrm>
            <a:off x="598763" y="742950"/>
            <a:ext cx="3993518" cy="20573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68165" y="3129396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Mẫu: </a:t>
            </a:r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một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68165" y="3807001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hai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68164" y="4500996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ba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556922" y="1664237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năm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56922" y="1095669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bốn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56922" y="2239191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6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sáu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556922" y="2806649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bảy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556922" y="3378249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8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tám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556922" y="3947391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9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chín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56922" y="4512541"/>
            <a:ext cx="3211735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10</a:t>
            </a: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mười</a:t>
            </a:r>
          </a:p>
        </p:txBody>
      </p:sp>
    </p:spTree>
    <p:extLst>
      <p:ext uri="{BB962C8B-B14F-4D97-AF65-F5344CB8AC3E}">
        <p14:creationId xmlns:p14="http://schemas.microsoft.com/office/powerpoint/2010/main" val="267534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5643598" y="1761975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21" name="Freeform 20"/>
          <p:cNvSpPr/>
          <p:nvPr/>
        </p:nvSpPr>
        <p:spPr>
          <a:xfrm>
            <a:off x="5650074" y="2600175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28" name="Freeform 27"/>
          <p:cNvSpPr/>
          <p:nvPr/>
        </p:nvSpPr>
        <p:spPr>
          <a:xfrm>
            <a:off x="5656550" y="3438375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35" name="Freeform 34"/>
          <p:cNvSpPr/>
          <p:nvPr/>
        </p:nvSpPr>
        <p:spPr>
          <a:xfrm>
            <a:off x="5663026" y="4276575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11" name="Freeform 10"/>
          <p:cNvSpPr/>
          <p:nvPr/>
        </p:nvSpPr>
        <p:spPr>
          <a:xfrm>
            <a:off x="4400621" y="1770377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18" name="Freeform 17"/>
          <p:cNvSpPr/>
          <p:nvPr/>
        </p:nvSpPr>
        <p:spPr>
          <a:xfrm>
            <a:off x="4407097" y="2608577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25" name="Freeform 24"/>
          <p:cNvSpPr/>
          <p:nvPr/>
        </p:nvSpPr>
        <p:spPr>
          <a:xfrm>
            <a:off x="4413573" y="3446777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32" name="Freeform 31"/>
          <p:cNvSpPr/>
          <p:nvPr/>
        </p:nvSpPr>
        <p:spPr>
          <a:xfrm>
            <a:off x="4420049" y="4284977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8" name="Freeform 7"/>
          <p:cNvSpPr/>
          <p:nvPr/>
        </p:nvSpPr>
        <p:spPr>
          <a:xfrm>
            <a:off x="3167090" y="1770377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16" name="Freeform 15"/>
          <p:cNvSpPr/>
          <p:nvPr/>
        </p:nvSpPr>
        <p:spPr>
          <a:xfrm>
            <a:off x="3173566" y="2608577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23" name="Freeform 22"/>
          <p:cNvSpPr/>
          <p:nvPr/>
        </p:nvSpPr>
        <p:spPr>
          <a:xfrm>
            <a:off x="3180042" y="3446777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30" name="Freeform 29"/>
          <p:cNvSpPr/>
          <p:nvPr/>
        </p:nvSpPr>
        <p:spPr>
          <a:xfrm>
            <a:off x="3186518" y="4284977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grpSp>
        <p:nvGrpSpPr>
          <p:cNvPr id="4" name="Group 3"/>
          <p:cNvGrpSpPr/>
          <p:nvPr/>
        </p:nvGrpSpPr>
        <p:grpSpPr>
          <a:xfrm>
            <a:off x="148272" y="97799"/>
            <a:ext cx="8735955" cy="530345"/>
            <a:chOff x="63500" y="1339190"/>
            <a:chExt cx="8735955" cy="530345"/>
          </a:xfrm>
        </p:grpSpPr>
        <p:sp>
          <p:nvSpPr>
            <p:cNvPr id="5" name="Rounded Rectangle 4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từ cùng vần với mỗi từ chỉ số (theo mẫu)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3500" y="13539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2684215" y="867641"/>
            <a:ext cx="3785136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Mẫu: một – bột – hột – sốt – tốt</a:t>
            </a:r>
          </a:p>
        </p:txBody>
      </p:sp>
      <p:sp>
        <p:nvSpPr>
          <p:cNvPr id="7" name="Freeform 6"/>
          <p:cNvSpPr/>
          <p:nvPr/>
        </p:nvSpPr>
        <p:spPr>
          <a:xfrm>
            <a:off x="2221377" y="1639984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</a:p>
        </p:txBody>
      </p:sp>
      <p:sp>
        <p:nvSpPr>
          <p:cNvPr id="9" name="Freeform 8"/>
          <p:cNvSpPr/>
          <p:nvPr/>
        </p:nvSpPr>
        <p:spPr>
          <a:xfrm>
            <a:off x="3455051" y="1639984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tai</a:t>
            </a:r>
          </a:p>
        </p:txBody>
      </p:sp>
      <p:sp>
        <p:nvSpPr>
          <p:cNvPr id="12" name="Freeform 11"/>
          <p:cNvSpPr/>
          <p:nvPr/>
        </p:nvSpPr>
        <p:spPr>
          <a:xfrm>
            <a:off x="4686059" y="1648385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</p:txBody>
      </p:sp>
      <p:sp>
        <p:nvSpPr>
          <p:cNvPr id="13" name="Freeform 12"/>
          <p:cNvSpPr/>
          <p:nvPr/>
        </p:nvSpPr>
        <p:spPr>
          <a:xfrm>
            <a:off x="5934629" y="1639983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lái</a:t>
            </a:r>
          </a:p>
        </p:txBody>
      </p:sp>
      <p:sp>
        <p:nvSpPr>
          <p:cNvPr id="15" name="Freeform 14"/>
          <p:cNvSpPr/>
          <p:nvPr/>
        </p:nvSpPr>
        <p:spPr>
          <a:xfrm>
            <a:off x="2227853" y="2478184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</a:p>
        </p:txBody>
      </p:sp>
      <p:sp>
        <p:nvSpPr>
          <p:cNvPr id="17" name="Freeform 16"/>
          <p:cNvSpPr/>
          <p:nvPr/>
        </p:nvSpPr>
        <p:spPr>
          <a:xfrm>
            <a:off x="3461527" y="2478184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</a:p>
        </p:txBody>
      </p:sp>
      <p:sp>
        <p:nvSpPr>
          <p:cNvPr id="19" name="Freeform 18"/>
          <p:cNvSpPr/>
          <p:nvPr/>
        </p:nvSpPr>
        <p:spPr>
          <a:xfrm>
            <a:off x="4692535" y="2486585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</a:p>
        </p:txBody>
      </p:sp>
      <p:sp>
        <p:nvSpPr>
          <p:cNvPr id="20" name="Freeform 19"/>
          <p:cNvSpPr/>
          <p:nvPr/>
        </p:nvSpPr>
        <p:spPr>
          <a:xfrm>
            <a:off x="5941105" y="2478183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</a:p>
        </p:txBody>
      </p:sp>
      <p:sp>
        <p:nvSpPr>
          <p:cNvPr id="22" name="Freeform 21"/>
          <p:cNvSpPr/>
          <p:nvPr/>
        </p:nvSpPr>
        <p:spPr>
          <a:xfrm>
            <a:off x="2234329" y="3316384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93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24" name="Freeform 23"/>
          <p:cNvSpPr/>
          <p:nvPr/>
        </p:nvSpPr>
        <p:spPr>
          <a:xfrm>
            <a:off x="3468003" y="3316384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93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môn</a:t>
            </a:r>
          </a:p>
        </p:txBody>
      </p:sp>
      <p:sp>
        <p:nvSpPr>
          <p:cNvPr id="26" name="Freeform 25"/>
          <p:cNvSpPr/>
          <p:nvPr/>
        </p:nvSpPr>
        <p:spPr>
          <a:xfrm>
            <a:off x="4699011" y="3324785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93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</a:p>
        </p:txBody>
      </p:sp>
      <p:sp>
        <p:nvSpPr>
          <p:cNvPr id="27" name="Freeform 26"/>
          <p:cNvSpPr/>
          <p:nvPr/>
        </p:nvSpPr>
        <p:spPr>
          <a:xfrm>
            <a:off x="5947581" y="3316383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93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cồn</a:t>
            </a:r>
            <a:endParaRPr lang="en-US" sz="2000" kern="12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2240805" y="4154584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</a:p>
        </p:txBody>
      </p:sp>
      <p:sp>
        <p:nvSpPr>
          <p:cNvPr id="31" name="Freeform 30"/>
          <p:cNvSpPr/>
          <p:nvPr/>
        </p:nvSpPr>
        <p:spPr>
          <a:xfrm>
            <a:off x="3474479" y="4154584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tắm</a:t>
            </a:r>
          </a:p>
        </p:txBody>
      </p:sp>
      <p:sp>
        <p:nvSpPr>
          <p:cNvPr id="33" name="Freeform 32"/>
          <p:cNvSpPr/>
          <p:nvPr/>
        </p:nvSpPr>
        <p:spPr>
          <a:xfrm>
            <a:off x="4705487" y="4162985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cằm</a:t>
            </a:r>
            <a:endParaRPr lang="en-US" sz="2000" kern="12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5954057" y="4154583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tăm</a:t>
            </a:r>
          </a:p>
        </p:txBody>
      </p:sp>
    </p:spTree>
    <p:extLst>
      <p:ext uri="{BB962C8B-B14F-4D97-AF65-F5344CB8AC3E}">
        <p14:creationId xmlns:p14="http://schemas.microsoft.com/office/powerpoint/2010/main" val="31317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8" grpId="0" animBg="1"/>
      <p:bldP spid="35" grpId="0" animBg="1"/>
      <p:bldP spid="11" grpId="0" animBg="1"/>
      <p:bldP spid="18" grpId="0" animBg="1"/>
      <p:bldP spid="25" grpId="0" animBg="1"/>
      <p:bldP spid="32" grpId="0" animBg="1"/>
      <p:bldP spid="8" grpId="0" animBg="1"/>
      <p:bldP spid="16" grpId="0" animBg="1"/>
      <p:bldP spid="23" grpId="0" animBg="1"/>
      <p:bldP spid="30" grpId="0" animBg="1"/>
      <p:bldP spid="9" grpId="0" animBg="1"/>
      <p:bldP spid="12" grpId="0" animBg="1"/>
      <p:bldP spid="13" grpId="0" animBg="1"/>
      <p:bldP spid="17" grpId="0" animBg="1"/>
      <p:bldP spid="19" grpId="0" animBg="1"/>
      <p:bldP spid="20" grpId="0" animBg="1"/>
      <p:bldP spid="24" grpId="0" animBg="1"/>
      <p:bldP spid="26" grpId="0" animBg="1"/>
      <p:bldP spid="27" grpId="0" animBg="1"/>
      <p:bldP spid="31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5491198" y="1648381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3" name="Freeform 2"/>
          <p:cNvSpPr/>
          <p:nvPr/>
        </p:nvSpPr>
        <p:spPr>
          <a:xfrm>
            <a:off x="5497674" y="2486581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4" name="Freeform 3"/>
          <p:cNvSpPr/>
          <p:nvPr/>
        </p:nvSpPr>
        <p:spPr>
          <a:xfrm>
            <a:off x="5504150" y="3324781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5" name="Freeform 4"/>
          <p:cNvSpPr/>
          <p:nvPr/>
        </p:nvSpPr>
        <p:spPr>
          <a:xfrm>
            <a:off x="5510626" y="4162981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6" name="Freeform 5"/>
          <p:cNvSpPr/>
          <p:nvPr/>
        </p:nvSpPr>
        <p:spPr>
          <a:xfrm>
            <a:off x="4261208" y="1656783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7" name="Freeform 6"/>
          <p:cNvSpPr/>
          <p:nvPr/>
        </p:nvSpPr>
        <p:spPr>
          <a:xfrm>
            <a:off x="4267684" y="2494983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8" name="Freeform 7"/>
          <p:cNvSpPr/>
          <p:nvPr/>
        </p:nvSpPr>
        <p:spPr>
          <a:xfrm>
            <a:off x="4274160" y="3333183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9" name="Freeform 8"/>
          <p:cNvSpPr/>
          <p:nvPr/>
        </p:nvSpPr>
        <p:spPr>
          <a:xfrm>
            <a:off x="4280636" y="4171383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10" name="Freeform 9"/>
          <p:cNvSpPr/>
          <p:nvPr/>
        </p:nvSpPr>
        <p:spPr>
          <a:xfrm>
            <a:off x="3037951" y="1656783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11" name="Freeform 10"/>
          <p:cNvSpPr/>
          <p:nvPr/>
        </p:nvSpPr>
        <p:spPr>
          <a:xfrm>
            <a:off x="3044427" y="2494983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12" name="Freeform 11"/>
          <p:cNvSpPr/>
          <p:nvPr/>
        </p:nvSpPr>
        <p:spPr>
          <a:xfrm>
            <a:off x="3050903" y="3333183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13" name="Freeform 12"/>
          <p:cNvSpPr/>
          <p:nvPr/>
        </p:nvSpPr>
        <p:spPr>
          <a:xfrm>
            <a:off x="3057379" y="4171383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14" name="Freeform 13"/>
          <p:cNvSpPr/>
          <p:nvPr/>
        </p:nvSpPr>
        <p:spPr>
          <a:xfrm>
            <a:off x="2093507" y="1526390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</a:t>
            </a:r>
          </a:p>
        </p:txBody>
      </p:sp>
      <p:sp>
        <p:nvSpPr>
          <p:cNvPr id="15" name="Freeform 14"/>
          <p:cNvSpPr/>
          <p:nvPr/>
        </p:nvSpPr>
        <p:spPr>
          <a:xfrm>
            <a:off x="3325912" y="1526390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nảy</a:t>
            </a:r>
          </a:p>
        </p:txBody>
      </p:sp>
      <p:sp>
        <p:nvSpPr>
          <p:cNvPr id="16" name="Freeform 15"/>
          <p:cNvSpPr/>
          <p:nvPr/>
        </p:nvSpPr>
        <p:spPr>
          <a:xfrm>
            <a:off x="4546646" y="1534791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</a:p>
        </p:txBody>
      </p:sp>
      <p:sp>
        <p:nvSpPr>
          <p:cNvPr id="17" name="Freeform 16"/>
          <p:cNvSpPr/>
          <p:nvPr/>
        </p:nvSpPr>
        <p:spPr>
          <a:xfrm>
            <a:off x="5782229" y="1526389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</a:t>
            </a:r>
          </a:p>
        </p:txBody>
      </p:sp>
      <p:sp>
        <p:nvSpPr>
          <p:cNvPr id="18" name="Freeform 17"/>
          <p:cNvSpPr/>
          <p:nvPr/>
        </p:nvSpPr>
        <p:spPr>
          <a:xfrm>
            <a:off x="2099983" y="2364590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E5FF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tám</a:t>
            </a:r>
          </a:p>
        </p:txBody>
      </p:sp>
      <p:sp>
        <p:nvSpPr>
          <p:cNvPr id="19" name="Freeform 18"/>
          <p:cNvSpPr/>
          <p:nvPr/>
        </p:nvSpPr>
        <p:spPr>
          <a:xfrm>
            <a:off x="3332388" y="2364590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E5FF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xám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53122" y="2372991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E5FF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</a:p>
        </p:txBody>
      </p:sp>
      <p:sp>
        <p:nvSpPr>
          <p:cNvPr id="21" name="Freeform 20"/>
          <p:cNvSpPr/>
          <p:nvPr/>
        </p:nvSpPr>
        <p:spPr>
          <a:xfrm>
            <a:off x="5788705" y="2364589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E5FF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cam</a:t>
            </a:r>
          </a:p>
        </p:txBody>
      </p:sp>
      <p:sp>
        <p:nvSpPr>
          <p:cNvPr id="22" name="Freeform 21"/>
          <p:cNvSpPr/>
          <p:nvPr/>
        </p:nvSpPr>
        <p:spPr>
          <a:xfrm>
            <a:off x="2106459" y="3202790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B3D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</a:p>
        </p:txBody>
      </p:sp>
      <p:sp>
        <p:nvSpPr>
          <p:cNvPr id="23" name="Freeform 22"/>
          <p:cNvSpPr/>
          <p:nvPr/>
        </p:nvSpPr>
        <p:spPr>
          <a:xfrm>
            <a:off x="3338864" y="3202790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B3D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</a:t>
            </a:r>
          </a:p>
        </p:txBody>
      </p:sp>
      <p:sp>
        <p:nvSpPr>
          <p:cNvPr id="24" name="Freeform 23"/>
          <p:cNvSpPr/>
          <p:nvPr/>
        </p:nvSpPr>
        <p:spPr>
          <a:xfrm>
            <a:off x="4559598" y="3211191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B3D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</a:p>
        </p:txBody>
      </p:sp>
      <p:sp>
        <p:nvSpPr>
          <p:cNvPr id="25" name="Freeform 24"/>
          <p:cNvSpPr/>
          <p:nvPr/>
        </p:nvSpPr>
        <p:spPr>
          <a:xfrm>
            <a:off x="5795181" y="3202789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B3D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</a:t>
            </a:r>
            <a:endParaRPr lang="en-US" sz="2000" kern="12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112935" y="4040990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D6FF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mười</a:t>
            </a:r>
          </a:p>
        </p:txBody>
      </p:sp>
      <p:sp>
        <p:nvSpPr>
          <p:cNvPr id="27" name="Freeform 26"/>
          <p:cNvSpPr/>
          <p:nvPr/>
        </p:nvSpPr>
        <p:spPr>
          <a:xfrm>
            <a:off x="3345340" y="4040990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D6FF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lưỡi</a:t>
            </a:r>
          </a:p>
        </p:txBody>
      </p:sp>
      <p:sp>
        <p:nvSpPr>
          <p:cNvPr id="28" name="Freeform 27"/>
          <p:cNvSpPr/>
          <p:nvPr/>
        </p:nvSpPr>
        <p:spPr>
          <a:xfrm>
            <a:off x="4566074" y="4049391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D6FF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endParaRPr lang="en-US" sz="1900" kern="12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801657" y="4040989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D6FF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lười</a:t>
            </a:r>
          </a:p>
        </p:txBody>
      </p:sp>
      <p:sp>
        <p:nvSpPr>
          <p:cNvPr id="30" name="Freeform 29"/>
          <p:cNvSpPr/>
          <p:nvPr/>
        </p:nvSpPr>
        <p:spPr>
          <a:xfrm>
            <a:off x="5480026" y="817202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31" name="Freeform 30"/>
          <p:cNvSpPr/>
          <p:nvPr/>
        </p:nvSpPr>
        <p:spPr>
          <a:xfrm>
            <a:off x="4250036" y="825604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32" name="Freeform 31"/>
          <p:cNvSpPr/>
          <p:nvPr/>
        </p:nvSpPr>
        <p:spPr>
          <a:xfrm>
            <a:off x="3026779" y="825604"/>
            <a:ext cx="280574" cy="29838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33" name="Freeform 32"/>
          <p:cNvSpPr/>
          <p:nvPr/>
        </p:nvSpPr>
        <p:spPr>
          <a:xfrm>
            <a:off x="2082335" y="695211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sáu</a:t>
            </a:r>
          </a:p>
        </p:txBody>
      </p:sp>
      <p:sp>
        <p:nvSpPr>
          <p:cNvPr id="34" name="Freeform 33"/>
          <p:cNvSpPr/>
          <p:nvPr/>
        </p:nvSpPr>
        <p:spPr>
          <a:xfrm>
            <a:off x="3314740" y="695211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</a:p>
        </p:txBody>
      </p:sp>
      <p:sp>
        <p:nvSpPr>
          <p:cNvPr id="35" name="Freeform 34"/>
          <p:cNvSpPr/>
          <p:nvPr/>
        </p:nvSpPr>
        <p:spPr>
          <a:xfrm>
            <a:off x="4535474" y="703612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</a:p>
        </p:txBody>
      </p:sp>
      <p:sp>
        <p:nvSpPr>
          <p:cNvPr id="36" name="Freeform 35"/>
          <p:cNvSpPr/>
          <p:nvPr/>
        </p:nvSpPr>
        <p:spPr>
          <a:xfrm>
            <a:off x="5771057" y="695210"/>
            <a:ext cx="903943" cy="54236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đau</a:t>
            </a:r>
            <a:endParaRPr lang="en-US" sz="2000" kern="12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27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31845" y="349791"/>
            <a:ext cx="8735955" cy="530345"/>
            <a:chOff x="63500" y="1339190"/>
            <a:chExt cx="8735955" cy="530345"/>
          </a:xfrm>
        </p:grpSpPr>
        <p:sp>
          <p:nvSpPr>
            <p:cNvPr id="30" name="Rounded Rectangle 29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Luyện chính tả</a:t>
              </a:r>
              <a:endParaRPr lang="en-US" sz="2800" b="1" i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500" y="13666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320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680850" y="1044695"/>
            <a:ext cx="8348422" cy="5303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a) Viết 2 tiếng bắt đầu bằng c, k.</a:t>
            </a:r>
            <a:endParaRPr lang="en-US" sz="2800" b="1" i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80850" y="1657350"/>
            <a:ext cx="8348422" cy="5303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Viết 2 tiếng bắt đầu bằng g, gh.</a:t>
            </a:r>
            <a:endParaRPr lang="en-US" sz="2800" b="1" i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0850" y="2270005"/>
            <a:ext cx="8348422" cy="5303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Viết 2 tiếng bắt đầu bằng ng, ngh.</a:t>
            </a:r>
            <a:endParaRPr lang="en-US" sz="2800" b="1" i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59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92770"/>
            <a:ext cx="4014873" cy="267952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04800" y="285750"/>
            <a:ext cx="8735955" cy="530345"/>
            <a:chOff x="63500" y="1339190"/>
            <a:chExt cx="8735955" cy="530345"/>
          </a:xfrm>
        </p:grpSpPr>
        <p:sp>
          <p:nvSpPr>
            <p:cNvPr id="30" name="Rounded Rectangle 29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2800" b="1" i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500" y="13666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320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4419600" y="1721148"/>
            <a:ext cx="4536141" cy="2419350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rực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rỡ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đâm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nảy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lộc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Hoa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bưởi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nồng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nàn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Hoa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nhãn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Hoa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dịu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rã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choè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nhảu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khướu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cu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gáy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trầm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ngâm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844901" y="567039"/>
            <a:ext cx="3789083" cy="730577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060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AAFFB-297D-0A2B-85BF-064A5C100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D6CB8809-FCA6-A73C-1AAF-F6D7A51EF0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266" cy="5143500"/>
          </a:xfrm>
        </p:spPr>
      </p:pic>
    </p:spTree>
    <p:extLst>
      <p:ext uri="{BB962C8B-B14F-4D97-AF65-F5344CB8AC3E}">
        <p14:creationId xmlns:p14="http://schemas.microsoft.com/office/powerpoint/2010/main" val="308105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31845" y="349791"/>
            <a:ext cx="8735955" cy="530345"/>
            <a:chOff x="63500" y="1339190"/>
            <a:chExt cx="8735955" cy="530345"/>
          </a:xfrm>
        </p:grpSpPr>
        <p:sp>
          <p:nvSpPr>
            <p:cNvPr id="30" name="Rounded Rectangle 29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trong đoạn văn trên những tiếng cùng vần với nhau </a:t>
              </a:r>
              <a:endParaRPr lang="en-US" sz="2400" b="1" i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500" y="13666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684215" y="867641"/>
            <a:ext cx="3785136" cy="484909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Mẫu: ngày – nảy</a:t>
            </a:r>
          </a:p>
        </p:txBody>
      </p:sp>
      <p:sp>
        <p:nvSpPr>
          <p:cNvPr id="9" name="Freeform 8"/>
          <p:cNvSpPr/>
          <p:nvPr/>
        </p:nvSpPr>
        <p:spPr>
          <a:xfrm>
            <a:off x="1493179" y="1608964"/>
            <a:ext cx="1039019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5" rIns="18416" bIns="53792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endParaRPr lang="en-US" sz="3200" kern="1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532196" y="1626561"/>
            <a:ext cx="5056981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3" numCol="1" spcCol="1270" anchor="ctr" anchorCtr="0">
            <a:noAutofit/>
          </a:bodyPr>
          <a:lstStyle/>
          <a:p>
            <a:pPr marL="0" lvl="1" algn="ctr" defTabSz="1200150">
              <a:spcBef>
                <a:spcPct val="0"/>
              </a:spcBef>
            </a:pP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đâm – trầm – ngâm</a:t>
            </a:r>
            <a:endParaRPr lang="en-US" sz="3200" kern="12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493179" y="2675764"/>
            <a:ext cx="1039018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15" name="Freeform 14"/>
          <p:cNvSpPr/>
          <p:nvPr/>
        </p:nvSpPr>
        <p:spPr>
          <a:xfrm>
            <a:off x="2532196" y="2683086"/>
            <a:ext cx="5056981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 – anh – nhanh </a:t>
            </a:r>
            <a:endParaRPr lang="en-US" sz="3200" kern="12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493179" y="3784704"/>
            <a:ext cx="1039018" cy="1115186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  <a:endParaRPr lang="en-US" sz="3200" kern="1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532196" y="3794152"/>
            <a:ext cx="5056981" cy="704088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339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>
                <a:solidFill>
                  <a:srgbClr val="FF339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– nảy – gáy</a:t>
            </a:r>
            <a:endParaRPr lang="en-US" sz="3200" kern="1200">
              <a:solidFill>
                <a:srgbClr val="FF3399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95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362</Words>
  <Application>Microsoft Office PowerPoint</Application>
  <PresentationFormat>On-screen Show (16:9)</PresentationFormat>
  <Paragraphs>98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微软雅黑</vt:lpstr>
      <vt:lpstr>Arial</vt:lpstr>
      <vt:lpstr>Arial Rounded MT Bold</vt:lpstr>
      <vt:lpstr>Arial-Rounded</vt:lpstr>
      <vt:lpstr>Calibri</vt:lpstr>
      <vt:lpstr>Calibri Light</vt:lpstr>
      <vt:lpstr>Wingdings</vt:lpstr>
      <vt:lpstr>字魂59号-创粗黑</vt:lpstr>
      <vt:lpstr>汉仪旗黑-50简</vt:lpstr>
      <vt:lpstr>Office Theme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102</cp:revision>
  <dcterms:created xsi:type="dcterms:W3CDTF">2020-08-19T08:52:38Z</dcterms:created>
  <dcterms:modified xsi:type="dcterms:W3CDTF">2026-04-29T05:19:57Z</dcterms:modified>
</cp:coreProperties>
</file>