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3" r:id="rId3"/>
  </p:sldMasterIdLst>
  <p:notesMasterIdLst>
    <p:notesMasterId r:id="rId17"/>
  </p:notesMasterIdLst>
  <p:sldIdLst>
    <p:sldId id="2637" r:id="rId4"/>
    <p:sldId id="2638" r:id="rId5"/>
    <p:sldId id="288" r:id="rId6"/>
    <p:sldId id="325" r:id="rId7"/>
    <p:sldId id="315" r:id="rId8"/>
    <p:sldId id="326" r:id="rId9"/>
    <p:sldId id="327" r:id="rId10"/>
    <p:sldId id="328" r:id="rId11"/>
    <p:sldId id="295" r:id="rId12"/>
    <p:sldId id="316" r:id="rId13"/>
    <p:sldId id="330" r:id="rId14"/>
    <p:sldId id="329" r:id="rId15"/>
    <p:sldId id="2639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7F3"/>
    <a:srgbClr val="FFFBFD"/>
    <a:srgbClr val="FFD9EC"/>
    <a:srgbClr val="FFD5D5"/>
    <a:srgbClr val="FFAFD7"/>
    <a:srgbClr val="FF93C9"/>
    <a:srgbClr val="FFCCCC"/>
    <a:srgbClr val="FF3399"/>
    <a:srgbClr val="D6FFC9"/>
    <a:srgbClr val="B3D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5196" autoAdjust="0"/>
  </p:normalViewPr>
  <p:slideViewPr>
    <p:cSldViewPr>
      <p:cViewPr varScale="1">
        <p:scale>
          <a:sx n="115" d="100"/>
          <a:sy n="115" d="100"/>
        </p:scale>
        <p:origin x="413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B18C7C-5037-444A-8839-D051EFFD667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3D926-4EDD-40EC-BA2F-F75505FD7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48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EE1212-B3F6-433D-A029-289C01450E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691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EE1212-B3F6-433D-A029-289C01450E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496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3D926-4EDD-40EC-BA2F-F75505FD72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16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Tuỳ</a:t>
            </a:r>
            <a:r>
              <a:rPr lang="en-US" baseline="0"/>
              <a:t> vào thực tế vở ô li, GV hướng dẫn HS lùi ô hợp lí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08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91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03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87172" y="188104"/>
            <a:ext cx="3701083" cy="375862"/>
          </a:xfrm>
        </p:spPr>
        <p:txBody>
          <a:bodyPr>
            <a:normAutofit/>
          </a:bodyPr>
          <a:lstStyle>
            <a:lvl1pPr>
              <a:defRPr sz="2100" b="1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7" y="44787"/>
            <a:ext cx="1263515" cy="66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8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" y="2960772"/>
            <a:ext cx="2079097" cy="218272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489" y="3382734"/>
            <a:ext cx="3358142" cy="17607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482" y="3562165"/>
            <a:ext cx="1626137" cy="139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1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115577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027461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243416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46849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351331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296084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540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EE389E-00AF-4479-8B6B-D0AEEE905C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65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63290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330973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725965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003894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562638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4591050"/>
            <a:ext cx="9144000" cy="561975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矩形: 圆角 2"/>
          <p:cNvSpPr/>
          <p:nvPr userDrawn="1"/>
        </p:nvSpPr>
        <p:spPr>
          <a:xfrm>
            <a:off x="671513" y="366914"/>
            <a:ext cx="7629525" cy="40386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1" y="0"/>
            <a:ext cx="1180763" cy="25717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6166025" y="-1174095"/>
            <a:ext cx="3731864" cy="53299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7783586" y="3969543"/>
            <a:ext cx="932894" cy="9942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7783586" y="4867275"/>
            <a:ext cx="1123950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95705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85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70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91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19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9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54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C0F8E909-D8A9-7EBF-8D5E-FEE0770F917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E4C43C1-224A-F60A-7DAE-3749B57AFCB7}"/>
              </a:ext>
            </a:extLst>
          </p:cNvPr>
          <p:cNvSpPr/>
          <p:nvPr userDrawn="1"/>
        </p:nvSpPr>
        <p:spPr>
          <a:xfrm>
            <a:off x="304800" y="131525"/>
            <a:ext cx="8534400" cy="48024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76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73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8554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ransition spd="slow">
    <p:comb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3.mp4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5CDF4F-0A6B-EA79-53E9-6ACE13F09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369" y="297563"/>
            <a:ext cx="5829627" cy="335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3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148272" y="123199"/>
            <a:ext cx="8735955" cy="530345"/>
            <a:chOff x="63500" y="1339190"/>
            <a:chExt cx="8735955" cy="530345"/>
          </a:xfrm>
        </p:grpSpPr>
        <p:sp>
          <p:nvSpPr>
            <p:cNvPr id="30" name="Rounded Rectangle 29"/>
            <p:cNvSpPr/>
            <p:nvPr/>
          </p:nvSpPr>
          <p:spPr>
            <a:xfrm>
              <a:off x="451033" y="1339190"/>
              <a:ext cx="8348422" cy="53034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8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2800" b="1" i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3500" y="1366659"/>
              <a:ext cx="457200" cy="45720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>
                  <a:solidFill>
                    <a:schemeClr val="bg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320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1512882" y="1781537"/>
            <a:ext cx="6394267" cy="730577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Aft>
                <a:spcPts val="1200"/>
              </a:spcAft>
            </a:pPr>
            <a:r>
              <a:rPr lang="en-US" sz="28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Làng tôi có luỹ tre xanh</a:t>
            </a:r>
          </a:p>
          <a:p>
            <a:pPr algn="just">
              <a:spcAft>
                <a:spcPts val="1200"/>
              </a:spcAft>
            </a:pPr>
            <a:r>
              <a:rPr lang="en-US" sz="28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dòng sông nhỏ uốn quanh xóm làng.</a:t>
            </a:r>
          </a:p>
          <a:p>
            <a:pPr algn="r">
              <a:spcAft>
                <a:spcPts val="1200"/>
              </a:spcAft>
            </a:pPr>
            <a:r>
              <a:rPr lang="en-US" sz="2800" b="1" i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(Ca dao)</a:t>
            </a:r>
          </a:p>
        </p:txBody>
      </p:sp>
    </p:spTree>
    <p:extLst>
      <p:ext uri="{BB962C8B-B14F-4D97-AF65-F5344CB8AC3E}">
        <p14:creationId xmlns:p14="http://schemas.microsoft.com/office/powerpoint/2010/main" val="3646060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845"/>
          <a:stretch/>
        </p:blipFill>
        <p:spPr bwMode="auto">
          <a:xfrm>
            <a:off x="0" y="25621"/>
            <a:ext cx="9144000" cy="5117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77074" y="1289050"/>
            <a:ext cx="6782050" cy="830849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>
                <a:solidFill>
                  <a:srgbClr val="FF0000"/>
                </a:solidFill>
                <a:latin typeface="HP001 4 hàng"/>
              </a:rPr>
              <a:t>Làng Ǉċ có luỹ 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Λ΄ </a:t>
            </a:r>
            <a:r>
              <a:rPr lang="vi-VN" sz="3200">
                <a:solidFill>
                  <a:srgbClr val="FF0000"/>
                </a:solidFill>
                <a:latin typeface="HP001 4 hàng"/>
              </a:rPr>
              <a:t>xa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ζ</a:t>
            </a:r>
            <a:endParaRPr lang="vi-VN" sz="3200">
              <a:solidFill>
                <a:srgbClr val="FF0000"/>
              </a:solidFill>
              <a:latin typeface="HP001 4 hàng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6566" y="1914103"/>
            <a:ext cx="7706833" cy="830849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>
                <a:solidFill>
                  <a:srgbClr val="FF0000"/>
                </a:solidFill>
                <a:latin typeface="HP001 4 hàng"/>
              </a:rPr>
              <a:t>Có dŜg sŪg 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η</a:t>
            </a:r>
            <a:r>
              <a:rPr lang="vi-VN" sz="3200">
                <a:solidFill>
                  <a:srgbClr val="FF0000"/>
                </a:solidFill>
                <a:latin typeface="HP001 4 hàng"/>
              </a:rPr>
              <a:t>ỏ Ďū Ǖ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ί</a:t>
            </a:r>
            <a:r>
              <a:rPr lang="vi-VN" sz="3200">
                <a:solidFill>
                  <a:srgbClr val="FF0000"/>
                </a:solidFill>
                <a:latin typeface="HP001 4 hàng"/>
              </a:rPr>
              <a:t>a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ζ </a:t>
            </a:r>
            <a:r>
              <a:rPr lang="vi-VN" sz="3200">
                <a:solidFill>
                  <a:srgbClr val="FF0000"/>
                </a:solidFill>
                <a:latin typeface="HP001 4 hàng"/>
              </a:rPr>
              <a:t>xĪ làng</a:t>
            </a:r>
            <a:r>
              <a:rPr lang="en-US" sz="3200">
                <a:solidFill>
                  <a:srgbClr val="FF0000"/>
                </a:solidFill>
                <a:latin typeface="HP001 4 hàng"/>
              </a:rPr>
              <a:t>.</a:t>
            </a:r>
            <a:endParaRPr lang="vi-VN" sz="3200">
              <a:solidFill>
                <a:srgbClr val="FF0000"/>
              </a:solidFill>
              <a:latin typeface="HP001 4 hàng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0520" y="2533760"/>
            <a:ext cx="2032250" cy="830849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HP001 4 hàng"/>
              </a:rPr>
              <a:t>(Ca dao)</a:t>
            </a:r>
            <a:endParaRPr lang="en-US" sz="3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323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844" y="666750"/>
            <a:ext cx="3944900" cy="3944900"/>
          </a:xfrm>
        </p:spPr>
      </p:pic>
      <p:pic>
        <p:nvPicPr>
          <p:cNvPr id="8" name="C.mp4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92669" y="666750"/>
            <a:ext cx="3944900" cy="3944900"/>
          </a:xfrm>
        </p:spPr>
      </p:pic>
    </p:spTree>
    <p:extLst>
      <p:ext uri="{BB962C8B-B14F-4D97-AF65-F5344CB8AC3E}">
        <p14:creationId xmlns:p14="http://schemas.microsoft.com/office/powerpoint/2010/main" val="418855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61" y="-32862"/>
            <a:ext cx="9144476" cy="5209223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383972" y="520780"/>
            <a:ext cx="5953574" cy="3647122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zh-CN" altLang="en-US" sz="135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zh-CN" altLang="en-US" sz="135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832610"/>
            <a:ext cx="9144476" cy="3376613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0863" y="3260408"/>
            <a:ext cx="2075021" cy="155590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932" y="477"/>
            <a:ext cx="1191075" cy="128301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976" y="506875"/>
            <a:ext cx="1295565" cy="823254"/>
          </a:xfrm>
          <a:prstGeom prst="rect">
            <a:avLst/>
          </a:prstGeom>
        </p:spPr>
      </p:pic>
      <p:sp>
        <p:nvSpPr>
          <p:cNvPr id="25" name="Rectangle 13">
            <a:extLst>
              <a:ext uri="{FF2B5EF4-FFF2-40B4-BE49-F238E27FC236}">
                <a16:creationId xmlns:a16="http://schemas.microsoft.com/office/drawing/2014/main" id="{779A45AD-5BE8-48AE-B68B-037B1AE0E273}"/>
              </a:ext>
            </a:extLst>
          </p:cNvPr>
          <p:cNvSpPr txBox="1">
            <a:spLocks noChangeArrowheads="1"/>
          </p:cNvSpPr>
          <p:nvPr/>
        </p:nvSpPr>
        <p:spPr>
          <a:xfrm>
            <a:off x="3150853" y="1593297"/>
            <a:ext cx="4950435" cy="679847"/>
          </a:xfrm>
          <a:prstGeom prst="rect">
            <a:avLst/>
          </a:prstGeom>
        </p:spPr>
        <p:txBody>
          <a:bodyPr vert="horz" lIns="68580" tIns="34290" rIns="34290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lnSpc>
                <a:spcPct val="150000"/>
              </a:lnSpc>
              <a:defRPr/>
            </a:pPr>
            <a:endParaRPr lang="zh-CN" altLang="en-US" sz="4950" b="1" dirty="0">
              <a:solidFill>
                <a:srgbClr val="FF5E74"/>
              </a:solidFill>
              <a:latin typeface="Coiny" panose="02000903060500060000" pitchFamily="2" charset="0"/>
              <a:ea typeface="微软雅黑" panose="020B0503020204020204" pitchFamily="34" charset="-122"/>
              <a:sym typeface="FZXiQian-M15S"/>
            </a:endParaRPr>
          </a:p>
        </p:txBody>
      </p:sp>
      <p:pic>
        <p:nvPicPr>
          <p:cNvPr id="26" name="图片 21">
            <a:extLst>
              <a:ext uri="{FF2B5EF4-FFF2-40B4-BE49-F238E27FC236}">
                <a16:creationId xmlns:a16="http://schemas.microsoft.com/office/drawing/2014/main" id="{2507C551-9102-491F-A7E3-207B822134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23120" y="2266061"/>
            <a:ext cx="3173597" cy="2637826"/>
          </a:xfrm>
          <a:prstGeom prst="rect">
            <a:avLst/>
          </a:prstGeom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5FCA4B90-6BA3-21A5-CF05-7F0A94B3FE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777" y="1230679"/>
            <a:ext cx="6191024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mình">
            <a:hlinkClick r:id="" action="ppaction://media"/>
            <a:extLst>
              <a:ext uri="{FF2B5EF4-FFF2-40B4-BE49-F238E27FC236}">
                <a16:creationId xmlns:a16="http://schemas.microsoft.com/office/drawing/2014/main" id="{AD014A40-2785-1681-D4C1-2E75E46C28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66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6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056"/>
            <a:ext cx="7437120" cy="4219919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240ED3F3-3717-4371-B5AC-F6123E9A388E}"/>
              </a:ext>
            </a:extLst>
          </p:cNvPr>
          <p:cNvSpPr/>
          <p:nvPr/>
        </p:nvSpPr>
        <p:spPr>
          <a:xfrm>
            <a:off x="3871333" y="1530734"/>
            <a:ext cx="2188498" cy="479983"/>
          </a:xfrm>
          <a:prstGeom prst="round2DiagRect">
            <a:avLst/>
          </a:prstGeom>
          <a:solidFill>
            <a:srgbClr val="99FF99">
              <a:alpha val="38000"/>
            </a:srgbClr>
          </a:solidFill>
          <a:ln w="28575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 dirty="0" err="1">
                <a:solidFill>
                  <a:srgbClr val="336600"/>
                </a:solidFill>
                <a:latin typeface="Coiny" panose="02000903060500060000" pitchFamily="2" charset="0"/>
                <a:ea typeface="微软雅黑"/>
              </a:rPr>
              <a:t>Tiếng</a:t>
            </a:r>
            <a:r>
              <a:rPr lang="en-US" sz="2100" b="1" dirty="0">
                <a:solidFill>
                  <a:srgbClr val="3366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2100" b="1" dirty="0" err="1">
                <a:solidFill>
                  <a:srgbClr val="336600"/>
                </a:solidFill>
                <a:latin typeface="Coiny" panose="02000903060500060000" pitchFamily="2" charset="0"/>
                <a:ea typeface="微软雅黑"/>
              </a:rPr>
              <a:t>Việt</a:t>
            </a:r>
            <a:endParaRPr lang="en-US" sz="2100" b="1" dirty="0">
              <a:solidFill>
                <a:srgbClr val="336600"/>
              </a:solidFill>
              <a:latin typeface="Coiny" panose="02000903060500060000" pitchFamily="2" charset="0"/>
              <a:ea typeface="微软雅黑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8F0C05-CD55-4002-9D60-2973E107CE74}"/>
              </a:ext>
            </a:extLst>
          </p:cNvPr>
          <p:cNvSpPr txBox="1"/>
          <p:nvPr/>
        </p:nvSpPr>
        <p:spPr>
          <a:xfrm>
            <a:off x="2320224" y="987307"/>
            <a:ext cx="5060099" cy="4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130000"/>
              </a:lnSpc>
              <a:defRPr/>
            </a:pP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Thứ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…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ngày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…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tháng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…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năm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….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6996BE-50A8-AD6D-5BDD-83EDD58217E4}"/>
              </a:ext>
            </a:extLst>
          </p:cNvPr>
          <p:cNvSpPr txBox="1"/>
          <p:nvPr/>
        </p:nvSpPr>
        <p:spPr>
          <a:xfrm>
            <a:off x="1295400" y="2190750"/>
            <a:ext cx="723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83: ÔN TẬP</a:t>
            </a:r>
          </a:p>
        </p:txBody>
      </p:sp>
    </p:spTree>
    <p:extLst>
      <p:ext uri="{BB962C8B-B14F-4D97-AF65-F5344CB8AC3E}">
        <p14:creationId xmlns:p14="http://schemas.microsoft.com/office/powerpoint/2010/main" val="60878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19786" y="340867"/>
            <a:ext cx="8735955" cy="530345"/>
            <a:chOff x="63500" y="1353959"/>
            <a:chExt cx="8735955" cy="530345"/>
          </a:xfrm>
        </p:grpSpPr>
        <p:sp>
          <p:nvSpPr>
            <p:cNvPr id="8" name="Rounded Rectangle 7"/>
            <p:cNvSpPr/>
            <p:nvPr/>
          </p:nvSpPr>
          <p:spPr>
            <a:xfrm>
              <a:off x="451033" y="1353959"/>
              <a:ext cx="8348422" cy="53034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63500" y="1353959"/>
              <a:ext cx="457200" cy="45720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5" b="50000"/>
          <a:stretch/>
        </p:blipFill>
        <p:spPr>
          <a:xfrm>
            <a:off x="2438400" y="209550"/>
            <a:ext cx="4655480" cy="188595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1" y="2419350"/>
            <a:ext cx="8229600" cy="2419350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Thua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hổ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nộp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mạng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hổ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Khỉ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bày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mưu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Khỉ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cưỡi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hổ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điểm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hẹn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khỉ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quát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Hổ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Voi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tỏ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vẻ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lễ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phép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Thưa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hổ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sắp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tới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ạ.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Hổ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ngồi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ra.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sợ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nhỏ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hổ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sợ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quá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liền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bỏ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/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Phỏng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i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Truyện</a:t>
            </a:r>
            <a:r>
              <a:rPr lang="en-US" sz="2200" i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i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  <a:r>
              <a:rPr lang="en-US" sz="2200" i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i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dân</a:t>
            </a:r>
            <a:r>
              <a:rPr lang="en-US" sz="2200" i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i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gian</a:t>
            </a:r>
            <a:r>
              <a:rPr lang="en-US" sz="2200" i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i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Khơ</a:t>
            </a:r>
            <a:r>
              <a:rPr lang="en-US" sz="2200" i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-me)</a:t>
            </a:r>
            <a:r>
              <a:rPr lang="en-US" sz="2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4400" y="1809750"/>
            <a:ext cx="7353517" cy="730577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200"/>
              </a:spcAft>
            </a:pPr>
            <a:r>
              <a:rPr lang="en-US" sz="28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28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  <a:r>
              <a:rPr lang="en-US" sz="28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endParaRPr lang="en-US" sz="28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598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31845" y="389795"/>
            <a:ext cx="8735955" cy="530345"/>
            <a:chOff x="63500" y="1339190"/>
            <a:chExt cx="8735955" cy="530345"/>
          </a:xfrm>
        </p:grpSpPr>
        <p:sp>
          <p:nvSpPr>
            <p:cNvPr id="5" name="Rounded Rectangle 4"/>
            <p:cNvSpPr/>
            <p:nvPr/>
          </p:nvSpPr>
          <p:spPr>
            <a:xfrm>
              <a:off x="451033" y="1339190"/>
              <a:ext cx="8348422" cy="53034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Trả lời câu hỏi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3500" y="1353959"/>
              <a:ext cx="457200" cy="45720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378" y="935999"/>
            <a:ext cx="8348422" cy="5303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a) Vì sao voi phải nộp mạng cho hổ?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19378" y="1431805"/>
            <a:ext cx="8348422" cy="5303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b) Những từ ngữ nào chỉ vóc dáng của voi và của khỉ?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19378" y="1889005"/>
            <a:ext cx="8348422" cy="5303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c) Trong câu chuyện trên, em thích con vật nào nhất? Vì sao?</a:t>
            </a:r>
          </a:p>
        </p:txBody>
      </p:sp>
    </p:spTree>
    <p:extLst>
      <p:ext uri="{BB962C8B-B14F-4D97-AF65-F5344CB8AC3E}">
        <p14:creationId xmlns:p14="http://schemas.microsoft.com/office/powerpoint/2010/main" val="3131742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42646" y="548383"/>
            <a:ext cx="7639354" cy="1016000"/>
          </a:xfrm>
          <a:custGeom>
            <a:avLst/>
            <a:gdLst>
              <a:gd name="connsiteX0" fmla="*/ 0 w 1828800"/>
              <a:gd name="connsiteY0" fmla="*/ 101600 h 1016000"/>
              <a:gd name="connsiteX1" fmla="*/ 101600 w 1828800"/>
              <a:gd name="connsiteY1" fmla="*/ 0 h 1016000"/>
              <a:gd name="connsiteX2" fmla="*/ 1727200 w 1828800"/>
              <a:gd name="connsiteY2" fmla="*/ 0 h 1016000"/>
              <a:gd name="connsiteX3" fmla="*/ 1828800 w 1828800"/>
              <a:gd name="connsiteY3" fmla="*/ 101600 h 1016000"/>
              <a:gd name="connsiteX4" fmla="*/ 1828800 w 1828800"/>
              <a:gd name="connsiteY4" fmla="*/ 914400 h 1016000"/>
              <a:gd name="connsiteX5" fmla="*/ 1727200 w 1828800"/>
              <a:gd name="connsiteY5" fmla="*/ 1016000 h 1016000"/>
              <a:gd name="connsiteX6" fmla="*/ 101600 w 1828800"/>
              <a:gd name="connsiteY6" fmla="*/ 1016000 h 1016000"/>
              <a:gd name="connsiteX7" fmla="*/ 0 w 1828800"/>
              <a:gd name="connsiteY7" fmla="*/ 914400 h 1016000"/>
              <a:gd name="connsiteX8" fmla="*/ 0 w 1828800"/>
              <a:gd name="connsiteY8" fmla="*/ 10160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00" h="1016000">
                <a:moveTo>
                  <a:pt x="0" y="101600"/>
                </a:moveTo>
                <a:cubicBezTo>
                  <a:pt x="0" y="45488"/>
                  <a:pt x="45488" y="0"/>
                  <a:pt x="101600" y="0"/>
                </a:cubicBezTo>
                <a:lnTo>
                  <a:pt x="1727200" y="0"/>
                </a:lnTo>
                <a:cubicBezTo>
                  <a:pt x="1783312" y="0"/>
                  <a:pt x="1828800" y="45488"/>
                  <a:pt x="1828800" y="101600"/>
                </a:cubicBezTo>
                <a:lnTo>
                  <a:pt x="1828800" y="914400"/>
                </a:lnTo>
                <a:cubicBezTo>
                  <a:pt x="1828800" y="970512"/>
                  <a:pt x="1783312" y="1016000"/>
                  <a:pt x="1727200" y="1016000"/>
                </a:cubicBezTo>
                <a:lnTo>
                  <a:pt x="101600" y="1016000"/>
                </a:lnTo>
                <a:cubicBezTo>
                  <a:pt x="45488" y="1016000"/>
                  <a:pt x="0" y="970512"/>
                  <a:pt x="0" y="914400"/>
                </a:cubicBezTo>
                <a:lnTo>
                  <a:pt x="0" y="101600"/>
                </a:lnTo>
                <a:close/>
              </a:path>
            </a:pathLst>
          </a:custGeom>
          <a:solidFill>
            <a:srgbClr val="FFD5D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7398" tIns="197398" rIns="197398" bIns="197398" numCol="1" spcCol="1270" anchor="ctr" anchorCtr="0">
            <a:noAutofit/>
          </a:bodyPr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sao voi phải nộp mạng cho hổ?</a:t>
            </a:r>
          </a:p>
        </p:txBody>
      </p:sp>
      <p:sp>
        <p:nvSpPr>
          <p:cNvPr id="5" name="Freeform 4"/>
          <p:cNvSpPr/>
          <p:nvPr/>
        </p:nvSpPr>
        <p:spPr>
          <a:xfrm>
            <a:off x="4333723" y="1615183"/>
            <a:ext cx="457201" cy="838200"/>
          </a:xfrm>
          <a:custGeom>
            <a:avLst/>
            <a:gdLst>
              <a:gd name="connsiteX0" fmla="*/ 0 w 380999"/>
              <a:gd name="connsiteY0" fmla="*/ 91440 h 457200"/>
              <a:gd name="connsiteX1" fmla="*/ 190500 w 380999"/>
              <a:gd name="connsiteY1" fmla="*/ 91440 h 457200"/>
              <a:gd name="connsiteX2" fmla="*/ 190500 w 380999"/>
              <a:gd name="connsiteY2" fmla="*/ 0 h 457200"/>
              <a:gd name="connsiteX3" fmla="*/ 380999 w 380999"/>
              <a:gd name="connsiteY3" fmla="*/ 228600 h 457200"/>
              <a:gd name="connsiteX4" fmla="*/ 190500 w 380999"/>
              <a:gd name="connsiteY4" fmla="*/ 457200 h 457200"/>
              <a:gd name="connsiteX5" fmla="*/ 190500 w 380999"/>
              <a:gd name="connsiteY5" fmla="*/ 365760 h 457200"/>
              <a:gd name="connsiteX6" fmla="*/ 0 w 380999"/>
              <a:gd name="connsiteY6" fmla="*/ 365760 h 457200"/>
              <a:gd name="connsiteX7" fmla="*/ 0 w 380999"/>
              <a:gd name="connsiteY7" fmla="*/ 9144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0999" h="457200">
                <a:moveTo>
                  <a:pt x="304799" y="1"/>
                </a:moveTo>
                <a:lnTo>
                  <a:pt x="304799" y="228601"/>
                </a:lnTo>
                <a:lnTo>
                  <a:pt x="380999" y="228601"/>
                </a:lnTo>
                <a:lnTo>
                  <a:pt x="190500" y="457199"/>
                </a:lnTo>
                <a:lnTo>
                  <a:pt x="0" y="228601"/>
                </a:lnTo>
                <a:lnTo>
                  <a:pt x="76200" y="228601"/>
                </a:lnTo>
                <a:lnTo>
                  <a:pt x="76200" y="1"/>
                </a:lnTo>
                <a:lnTo>
                  <a:pt x="304799" y="1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1" tIns="0" rIns="91440" bIns="114301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900" kern="1200"/>
          </a:p>
        </p:txBody>
      </p:sp>
      <p:sp>
        <p:nvSpPr>
          <p:cNvPr id="6" name="Freeform 5"/>
          <p:cNvSpPr/>
          <p:nvPr/>
        </p:nvSpPr>
        <p:spPr>
          <a:xfrm>
            <a:off x="758057" y="2453383"/>
            <a:ext cx="7639354" cy="1979898"/>
          </a:xfrm>
          <a:custGeom>
            <a:avLst/>
            <a:gdLst>
              <a:gd name="connsiteX0" fmla="*/ 0 w 1828800"/>
              <a:gd name="connsiteY0" fmla="*/ 101600 h 1016000"/>
              <a:gd name="connsiteX1" fmla="*/ 101600 w 1828800"/>
              <a:gd name="connsiteY1" fmla="*/ 0 h 1016000"/>
              <a:gd name="connsiteX2" fmla="*/ 1727200 w 1828800"/>
              <a:gd name="connsiteY2" fmla="*/ 0 h 1016000"/>
              <a:gd name="connsiteX3" fmla="*/ 1828800 w 1828800"/>
              <a:gd name="connsiteY3" fmla="*/ 101600 h 1016000"/>
              <a:gd name="connsiteX4" fmla="*/ 1828800 w 1828800"/>
              <a:gd name="connsiteY4" fmla="*/ 914400 h 1016000"/>
              <a:gd name="connsiteX5" fmla="*/ 1727200 w 1828800"/>
              <a:gd name="connsiteY5" fmla="*/ 1016000 h 1016000"/>
              <a:gd name="connsiteX6" fmla="*/ 101600 w 1828800"/>
              <a:gd name="connsiteY6" fmla="*/ 1016000 h 1016000"/>
              <a:gd name="connsiteX7" fmla="*/ 0 w 1828800"/>
              <a:gd name="connsiteY7" fmla="*/ 914400 h 1016000"/>
              <a:gd name="connsiteX8" fmla="*/ 0 w 1828800"/>
              <a:gd name="connsiteY8" fmla="*/ 10160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00" h="1016000">
                <a:moveTo>
                  <a:pt x="0" y="101600"/>
                </a:moveTo>
                <a:cubicBezTo>
                  <a:pt x="0" y="45488"/>
                  <a:pt x="45488" y="0"/>
                  <a:pt x="101600" y="0"/>
                </a:cubicBezTo>
                <a:lnTo>
                  <a:pt x="1727200" y="0"/>
                </a:lnTo>
                <a:cubicBezTo>
                  <a:pt x="1783312" y="0"/>
                  <a:pt x="1828800" y="45488"/>
                  <a:pt x="1828800" y="101600"/>
                </a:cubicBezTo>
                <a:lnTo>
                  <a:pt x="1828800" y="914400"/>
                </a:lnTo>
                <a:cubicBezTo>
                  <a:pt x="1828800" y="970512"/>
                  <a:pt x="1783312" y="1016000"/>
                  <a:pt x="1727200" y="1016000"/>
                </a:cubicBezTo>
                <a:lnTo>
                  <a:pt x="101600" y="1016000"/>
                </a:lnTo>
                <a:cubicBezTo>
                  <a:pt x="45488" y="1016000"/>
                  <a:pt x="0" y="970512"/>
                  <a:pt x="0" y="914400"/>
                </a:cubicBezTo>
                <a:lnTo>
                  <a:pt x="0" y="101600"/>
                </a:lnTo>
                <a:close/>
              </a:path>
            </a:pathLst>
          </a:custGeom>
          <a:solidFill>
            <a:srgbClr val="FFE7F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7398" tIns="197398" rIns="197398" bIns="197398" numCol="1" spcCol="1270" anchor="ctr" anchorCtr="0">
            <a:noAutofit/>
          </a:bodyPr>
          <a:lstStyle/>
          <a:p>
            <a:pPr lvl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 phải nộp mạng cho hổ vì thua hổ trong cuộc thi tài.</a:t>
            </a:r>
            <a:endParaRPr lang="en-US" sz="4400" kern="12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36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42646" y="548383"/>
            <a:ext cx="7639354" cy="1016000"/>
          </a:xfrm>
          <a:custGeom>
            <a:avLst/>
            <a:gdLst>
              <a:gd name="connsiteX0" fmla="*/ 0 w 1828800"/>
              <a:gd name="connsiteY0" fmla="*/ 101600 h 1016000"/>
              <a:gd name="connsiteX1" fmla="*/ 101600 w 1828800"/>
              <a:gd name="connsiteY1" fmla="*/ 0 h 1016000"/>
              <a:gd name="connsiteX2" fmla="*/ 1727200 w 1828800"/>
              <a:gd name="connsiteY2" fmla="*/ 0 h 1016000"/>
              <a:gd name="connsiteX3" fmla="*/ 1828800 w 1828800"/>
              <a:gd name="connsiteY3" fmla="*/ 101600 h 1016000"/>
              <a:gd name="connsiteX4" fmla="*/ 1828800 w 1828800"/>
              <a:gd name="connsiteY4" fmla="*/ 914400 h 1016000"/>
              <a:gd name="connsiteX5" fmla="*/ 1727200 w 1828800"/>
              <a:gd name="connsiteY5" fmla="*/ 1016000 h 1016000"/>
              <a:gd name="connsiteX6" fmla="*/ 101600 w 1828800"/>
              <a:gd name="connsiteY6" fmla="*/ 1016000 h 1016000"/>
              <a:gd name="connsiteX7" fmla="*/ 0 w 1828800"/>
              <a:gd name="connsiteY7" fmla="*/ 914400 h 1016000"/>
              <a:gd name="connsiteX8" fmla="*/ 0 w 1828800"/>
              <a:gd name="connsiteY8" fmla="*/ 10160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00" h="1016000">
                <a:moveTo>
                  <a:pt x="0" y="101600"/>
                </a:moveTo>
                <a:cubicBezTo>
                  <a:pt x="0" y="45488"/>
                  <a:pt x="45488" y="0"/>
                  <a:pt x="101600" y="0"/>
                </a:cubicBezTo>
                <a:lnTo>
                  <a:pt x="1727200" y="0"/>
                </a:lnTo>
                <a:cubicBezTo>
                  <a:pt x="1783312" y="0"/>
                  <a:pt x="1828800" y="45488"/>
                  <a:pt x="1828800" y="101600"/>
                </a:cubicBezTo>
                <a:lnTo>
                  <a:pt x="1828800" y="914400"/>
                </a:lnTo>
                <a:cubicBezTo>
                  <a:pt x="1828800" y="970512"/>
                  <a:pt x="1783312" y="1016000"/>
                  <a:pt x="1727200" y="1016000"/>
                </a:cubicBezTo>
                <a:lnTo>
                  <a:pt x="101600" y="1016000"/>
                </a:lnTo>
                <a:cubicBezTo>
                  <a:pt x="45488" y="1016000"/>
                  <a:pt x="0" y="970512"/>
                  <a:pt x="0" y="914400"/>
                </a:cubicBezTo>
                <a:lnTo>
                  <a:pt x="0" y="101600"/>
                </a:lnTo>
                <a:close/>
              </a:path>
            </a:pathLst>
          </a:custGeom>
          <a:solidFill>
            <a:srgbClr val="FFD5D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7398" tIns="197398" rIns="197398" bIns="197398" numCol="1" spcCol="1270" anchor="ctr" anchorCtr="0">
            <a:no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từ ngữ nào chỉ vóc dáng </a:t>
            </a:r>
          </a:p>
          <a:p>
            <a:pPr algn="ctr"/>
            <a:r>
              <a:rPr lang="en-US" sz="36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 voi và của khỉ?</a:t>
            </a:r>
          </a:p>
        </p:txBody>
      </p:sp>
      <p:sp>
        <p:nvSpPr>
          <p:cNvPr id="5" name="Freeform 4"/>
          <p:cNvSpPr/>
          <p:nvPr/>
        </p:nvSpPr>
        <p:spPr>
          <a:xfrm>
            <a:off x="2169727" y="1585502"/>
            <a:ext cx="457201" cy="838200"/>
          </a:xfrm>
          <a:custGeom>
            <a:avLst/>
            <a:gdLst>
              <a:gd name="connsiteX0" fmla="*/ 0 w 380999"/>
              <a:gd name="connsiteY0" fmla="*/ 91440 h 457200"/>
              <a:gd name="connsiteX1" fmla="*/ 190500 w 380999"/>
              <a:gd name="connsiteY1" fmla="*/ 91440 h 457200"/>
              <a:gd name="connsiteX2" fmla="*/ 190500 w 380999"/>
              <a:gd name="connsiteY2" fmla="*/ 0 h 457200"/>
              <a:gd name="connsiteX3" fmla="*/ 380999 w 380999"/>
              <a:gd name="connsiteY3" fmla="*/ 228600 h 457200"/>
              <a:gd name="connsiteX4" fmla="*/ 190500 w 380999"/>
              <a:gd name="connsiteY4" fmla="*/ 457200 h 457200"/>
              <a:gd name="connsiteX5" fmla="*/ 190500 w 380999"/>
              <a:gd name="connsiteY5" fmla="*/ 365760 h 457200"/>
              <a:gd name="connsiteX6" fmla="*/ 0 w 380999"/>
              <a:gd name="connsiteY6" fmla="*/ 365760 h 457200"/>
              <a:gd name="connsiteX7" fmla="*/ 0 w 380999"/>
              <a:gd name="connsiteY7" fmla="*/ 9144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0999" h="457200">
                <a:moveTo>
                  <a:pt x="304799" y="1"/>
                </a:moveTo>
                <a:lnTo>
                  <a:pt x="304799" y="228601"/>
                </a:lnTo>
                <a:lnTo>
                  <a:pt x="380999" y="228601"/>
                </a:lnTo>
                <a:lnTo>
                  <a:pt x="190500" y="457199"/>
                </a:lnTo>
                <a:lnTo>
                  <a:pt x="0" y="228601"/>
                </a:lnTo>
                <a:lnTo>
                  <a:pt x="76200" y="228601"/>
                </a:lnTo>
                <a:lnTo>
                  <a:pt x="76200" y="1"/>
                </a:lnTo>
                <a:lnTo>
                  <a:pt x="304799" y="1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1" tIns="0" rIns="91440" bIns="114301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900" kern="1200"/>
          </a:p>
        </p:txBody>
      </p:sp>
      <p:sp>
        <p:nvSpPr>
          <p:cNvPr id="6" name="Freeform 5"/>
          <p:cNvSpPr/>
          <p:nvPr/>
        </p:nvSpPr>
        <p:spPr>
          <a:xfrm>
            <a:off x="758057" y="2453382"/>
            <a:ext cx="3280543" cy="2175767"/>
          </a:xfrm>
          <a:custGeom>
            <a:avLst/>
            <a:gdLst>
              <a:gd name="connsiteX0" fmla="*/ 0 w 1828800"/>
              <a:gd name="connsiteY0" fmla="*/ 101600 h 1016000"/>
              <a:gd name="connsiteX1" fmla="*/ 101600 w 1828800"/>
              <a:gd name="connsiteY1" fmla="*/ 0 h 1016000"/>
              <a:gd name="connsiteX2" fmla="*/ 1727200 w 1828800"/>
              <a:gd name="connsiteY2" fmla="*/ 0 h 1016000"/>
              <a:gd name="connsiteX3" fmla="*/ 1828800 w 1828800"/>
              <a:gd name="connsiteY3" fmla="*/ 101600 h 1016000"/>
              <a:gd name="connsiteX4" fmla="*/ 1828800 w 1828800"/>
              <a:gd name="connsiteY4" fmla="*/ 914400 h 1016000"/>
              <a:gd name="connsiteX5" fmla="*/ 1727200 w 1828800"/>
              <a:gd name="connsiteY5" fmla="*/ 1016000 h 1016000"/>
              <a:gd name="connsiteX6" fmla="*/ 101600 w 1828800"/>
              <a:gd name="connsiteY6" fmla="*/ 1016000 h 1016000"/>
              <a:gd name="connsiteX7" fmla="*/ 0 w 1828800"/>
              <a:gd name="connsiteY7" fmla="*/ 914400 h 1016000"/>
              <a:gd name="connsiteX8" fmla="*/ 0 w 1828800"/>
              <a:gd name="connsiteY8" fmla="*/ 10160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00" h="1016000">
                <a:moveTo>
                  <a:pt x="0" y="101600"/>
                </a:moveTo>
                <a:cubicBezTo>
                  <a:pt x="0" y="45488"/>
                  <a:pt x="45488" y="0"/>
                  <a:pt x="101600" y="0"/>
                </a:cubicBezTo>
                <a:lnTo>
                  <a:pt x="1727200" y="0"/>
                </a:lnTo>
                <a:cubicBezTo>
                  <a:pt x="1783312" y="0"/>
                  <a:pt x="1828800" y="45488"/>
                  <a:pt x="1828800" y="101600"/>
                </a:cubicBezTo>
                <a:lnTo>
                  <a:pt x="1828800" y="914400"/>
                </a:lnTo>
                <a:cubicBezTo>
                  <a:pt x="1828800" y="970512"/>
                  <a:pt x="1783312" y="1016000"/>
                  <a:pt x="1727200" y="1016000"/>
                </a:cubicBezTo>
                <a:lnTo>
                  <a:pt x="101600" y="1016000"/>
                </a:lnTo>
                <a:cubicBezTo>
                  <a:pt x="45488" y="1016000"/>
                  <a:pt x="0" y="970512"/>
                  <a:pt x="0" y="914400"/>
                </a:cubicBezTo>
                <a:lnTo>
                  <a:pt x="0" y="101600"/>
                </a:lnTo>
                <a:close/>
              </a:path>
            </a:pathLst>
          </a:custGeom>
          <a:solidFill>
            <a:srgbClr val="FFE7F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7398" tIns="197398" rIns="197398" bIns="197398" numCol="1" spcCol="1270" anchor="ctr" anchorCtr="0">
            <a:noAutofit/>
          </a:bodyPr>
          <a:lstStyle/>
          <a:p>
            <a:pPr lvl="0" algn="ctr" defTabSz="1955800"/>
            <a:endParaRPr lang="en-US" sz="3200" b="1" kern="12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ctr" defTabSz="1955800"/>
            <a:r>
              <a:rPr lang="en-US" sz="3200" b="1" kern="12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voi:</a:t>
            </a:r>
          </a:p>
          <a:p>
            <a:pPr marL="457200" lvl="0" indent="-457200" algn="just" defTabSz="1955800">
              <a:buFontTx/>
              <a:buChar char="-"/>
            </a:pPr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 lớn</a:t>
            </a:r>
          </a:p>
          <a:p>
            <a:pPr marL="457200" lvl="0" indent="-457200" algn="just" defTabSz="1955800">
              <a:buFontTx/>
              <a:buChar char="-"/>
            </a:pPr>
            <a:r>
              <a:rPr lang="en-US" sz="3200" kern="1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nặng nề</a:t>
            </a:r>
          </a:p>
          <a:p>
            <a:pPr marL="457200" lvl="0" indent="-457200" algn="just" defTabSz="1955800">
              <a:buFontTx/>
              <a:buChar char="-"/>
            </a:pPr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 khoẻ…</a:t>
            </a:r>
            <a:endParaRPr lang="en-US" sz="3200" kern="12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ctr" defTabSz="1955800"/>
            <a:endParaRPr lang="en-US" sz="3200" kern="12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5101457" y="2473707"/>
            <a:ext cx="3280543" cy="2155441"/>
          </a:xfrm>
          <a:custGeom>
            <a:avLst/>
            <a:gdLst>
              <a:gd name="connsiteX0" fmla="*/ 0 w 1828800"/>
              <a:gd name="connsiteY0" fmla="*/ 101600 h 1016000"/>
              <a:gd name="connsiteX1" fmla="*/ 101600 w 1828800"/>
              <a:gd name="connsiteY1" fmla="*/ 0 h 1016000"/>
              <a:gd name="connsiteX2" fmla="*/ 1727200 w 1828800"/>
              <a:gd name="connsiteY2" fmla="*/ 0 h 1016000"/>
              <a:gd name="connsiteX3" fmla="*/ 1828800 w 1828800"/>
              <a:gd name="connsiteY3" fmla="*/ 101600 h 1016000"/>
              <a:gd name="connsiteX4" fmla="*/ 1828800 w 1828800"/>
              <a:gd name="connsiteY4" fmla="*/ 914400 h 1016000"/>
              <a:gd name="connsiteX5" fmla="*/ 1727200 w 1828800"/>
              <a:gd name="connsiteY5" fmla="*/ 1016000 h 1016000"/>
              <a:gd name="connsiteX6" fmla="*/ 101600 w 1828800"/>
              <a:gd name="connsiteY6" fmla="*/ 1016000 h 1016000"/>
              <a:gd name="connsiteX7" fmla="*/ 0 w 1828800"/>
              <a:gd name="connsiteY7" fmla="*/ 914400 h 1016000"/>
              <a:gd name="connsiteX8" fmla="*/ 0 w 1828800"/>
              <a:gd name="connsiteY8" fmla="*/ 10160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00" h="1016000">
                <a:moveTo>
                  <a:pt x="0" y="101600"/>
                </a:moveTo>
                <a:cubicBezTo>
                  <a:pt x="0" y="45488"/>
                  <a:pt x="45488" y="0"/>
                  <a:pt x="101600" y="0"/>
                </a:cubicBezTo>
                <a:lnTo>
                  <a:pt x="1727200" y="0"/>
                </a:lnTo>
                <a:cubicBezTo>
                  <a:pt x="1783312" y="0"/>
                  <a:pt x="1828800" y="45488"/>
                  <a:pt x="1828800" y="101600"/>
                </a:cubicBezTo>
                <a:lnTo>
                  <a:pt x="1828800" y="914400"/>
                </a:lnTo>
                <a:cubicBezTo>
                  <a:pt x="1828800" y="970512"/>
                  <a:pt x="1783312" y="1016000"/>
                  <a:pt x="1727200" y="1016000"/>
                </a:cubicBezTo>
                <a:lnTo>
                  <a:pt x="101600" y="1016000"/>
                </a:lnTo>
                <a:cubicBezTo>
                  <a:pt x="45488" y="1016000"/>
                  <a:pt x="0" y="970512"/>
                  <a:pt x="0" y="914400"/>
                </a:cubicBezTo>
                <a:lnTo>
                  <a:pt x="0" y="101600"/>
                </a:lnTo>
                <a:close/>
              </a:path>
            </a:pathLst>
          </a:custGeom>
          <a:solidFill>
            <a:srgbClr val="FFE7F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7398" tIns="197398" rIns="197398" bIns="197398" numCol="1" spcCol="1270" anchor="ctr" anchorCtr="0">
            <a:noAutofit/>
          </a:bodyPr>
          <a:lstStyle/>
          <a:p>
            <a:pPr lvl="0" algn="ctr" defTabSz="1955800">
              <a:spcBef>
                <a:spcPct val="0"/>
              </a:spcBef>
            </a:pPr>
            <a:r>
              <a:rPr lang="en-US" sz="32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Khỉ:</a:t>
            </a:r>
          </a:p>
          <a:p>
            <a:pPr marL="457200" lvl="0" indent="-457200" algn="just" defTabSz="1955800">
              <a:spcBef>
                <a:spcPct val="0"/>
              </a:spcBef>
              <a:buFontTx/>
              <a:buChar char="-"/>
            </a:pPr>
            <a:r>
              <a:rPr lang="en-US" sz="3200" kern="1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 nhắn</a:t>
            </a:r>
          </a:p>
          <a:p>
            <a:pPr marL="457200" lvl="0" indent="-457200" algn="just" defTabSz="1955800">
              <a:spcBef>
                <a:spcPct val="0"/>
              </a:spcBef>
              <a:buFontTx/>
              <a:buChar char="-"/>
            </a:pPr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nhanh nhẹn</a:t>
            </a:r>
          </a:p>
          <a:p>
            <a:pPr marL="457200" lvl="0" indent="-457200" algn="just" defTabSz="1955800">
              <a:spcBef>
                <a:spcPct val="0"/>
              </a:spcBef>
              <a:buFontTx/>
              <a:buChar char="-"/>
            </a:pPr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ngộ nghĩnh…</a:t>
            </a:r>
            <a:endParaRPr lang="en-US" sz="3200" kern="12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513127" y="1615183"/>
            <a:ext cx="457201" cy="838200"/>
          </a:xfrm>
          <a:custGeom>
            <a:avLst/>
            <a:gdLst>
              <a:gd name="connsiteX0" fmla="*/ 0 w 380999"/>
              <a:gd name="connsiteY0" fmla="*/ 91440 h 457200"/>
              <a:gd name="connsiteX1" fmla="*/ 190500 w 380999"/>
              <a:gd name="connsiteY1" fmla="*/ 91440 h 457200"/>
              <a:gd name="connsiteX2" fmla="*/ 190500 w 380999"/>
              <a:gd name="connsiteY2" fmla="*/ 0 h 457200"/>
              <a:gd name="connsiteX3" fmla="*/ 380999 w 380999"/>
              <a:gd name="connsiteY3" fmla="*/ 228600 h 457200"/>
              <a:gd name="connsiteX4" fmla="*/ 190500 w 380999"/>
              <a:gd name="connsiteY4" fmla="*/ 457200 h 457200"/>
              <a:gd name="connsiteX5" fmla="*/ 190500 w 380999"/>
              <a:gd name="connsiteY5" fmla="*/ 365760 h 457200"/>
              <a:gd name="connsiteX6" fmla="*/ 0 w 380999"/>
              <a:gd name="connsiteY6" fmla="*/ 365760 h 457200"/>
              <a:gd name="connsiteX7" fmla="*/ 0 w 380999"/>
              <a:gd name="connsiteY7" fmla="*/ 9144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0999" h="457200">
                <a:moveTo>
                  <a:pt x="304799" y="1"/>
                </a:moveTo>
                <a:lnTo>
                  <a:pt x="304799" y="228601"/>
                </a:lnTo>
                <a:lnTo>
                  <a:pt x="380999" y="228601"/>
                </a:lnTo>
                <a:lnTo>
                  <a:pt x="190500" y="457199"/>
                </a:lnTo>
                <a:lnTo>
                  <a:pt x="0" y="228601"/>
                </a:lnTo>
                <a:lnTo>
                  <a:pt x="76200" y="228601"/>
                </a:lnTo>
                <a:lnTo>
                  <a:pt x="76200" y="1"/>
                </a:lnTo>
                <a:lnTo>
                  <a:pt x="304799" y="1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1" tIns="0" rIns="91440" bIns="114301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900" kern="1200"/>
          </a:p>
        </p:txBody>
      </p:sp>
    </p:spTree>
    <p:extLst>
      <p:ext uri="{BB962C8B-B14F-4D97-AF65-F5344CB8AC3E}">
        <p14:creationId xmlns:p14="http://schemas.microsoft.com/office/powerpoint/2010/main" val="60779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26379" y="1962150"/>
            <a:ext cx="7639354" cy="1524000"/>
          </a:xfrm>
          <a:custGeom>
            <a:avLst/>
            <a:gdLst>
              <a:gd name="connsiteX0" fmla="*/ 0 w 1828800"/>
              <a:gd name="connsiteY0" fmla="*/ 101600 h 1016000"/>
              <a:gd name="connsiteX1" fmla="*/ 101600 w 1828800"/>
              <a:gd name="connsiteY1" fmla="*/ 0 h 1016000"/>
              <a:gd name="connsiteX2" fmla="*/ 1727200 w 1828800"/>
              <a:gd name="connsiteY2" fmla="*/ 0 h 1016000"/>
              <a:gd name="connsiteX3" fmla="*/ 1828800 w 1828800"/>
              <a:gd name="connsiteY3" fmla="*/ 101600 h 1016000"/>
              <a:gd name="connsiteX4" fmla="*/ 1828800 w 1828800"/>
              <a:gd name="connsiteY4" fmla="*/ 914400 h 1016000"/>
              <a:gd name="connsiteX5" fmla="*/ 1727200 w 1828800"/>
              <a:gd name="connsiteY5" fmla="*/ 1016000 h 1016000"/>
              <a:gd name="connsiteX6" fmla="*/ 101600 w 1828800"/>
              <a:gd name="connsiteY6" fmla="*/ 1016000 h 1016000"/>
              <a:gd name="connsiteX7" fmla="*/ 0 w 1828800"/>
              <a:gd name="connsiteY7" fmla="*/ 914400 h 1016000"/>
              <a:gd name="connsiteX8" fmla="*/ 0 w 1828800"/>
              <a:gd name="connsiteY8" fmla="*/ 10160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00" h="1016000">
                <a:moveTo>
                  <a:pt x="0" y="101600"/>
                </a:moveTo>
                <a:cubicBezTo>
                  <a:pt x="0" y="45488"/>
                  <a:pt x="45488" y="0"/>
                  <a:pt x="101600" y="0"/>
                </a:cubicBezTo>
                <a:lnTo>
                  <a:pt x="1727200" y="0"/>
                </a:lnTo>
                <a:cubicBezTo>
                  <a:pt x="1783312" y="0"/>
                  <a:pt x="1828800" y="45488"/>
                  <a:pt x="1828800" y="101600"/>
                </a:cubicBezTo>
                <a:lnTo>
                  <a:pt x="1828800" y="914400"/>
                </a:lnTo>
                <a:cubicBezTo>
                  <a:pt x="1828800" y="970512"/>
                  <a:pt x="1783312" y="1016000"/>
                  <a:pt x="1727200" y="1016000"/>
                </a:cubicBezTo>
                <a:lnTo>
                  <a:pt x="101600" y="1016000"/>
                </a:lnTo>
                <a:cubicBezTo>
                  <a:pt x="45488" y="1016000"/>
                  <a:pt x="0" y="970512"/>
                  <a:pt x="0" y="914400"/>
                </a:cubicBezTo>
                <a:lnTo>
                  <a:pt x="0" y="101600"/>
                </a:lnTo>
                <a:close/>
              </a:path>
            </a:pathLst>
          </a:custGeom>
          <a:solidFill>
            <a:srgbClr val="FFD5D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7398" tIns="197398" rIns="197398" bIns="197398" numCol="1" spcCol="1270" anchor="ctr" anchorCtr="0">
            <a:no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 câu chuyện trên, em thích </a:t>
            </a:r>
          </a:p>
          <a:p>
            <a:pPr algn="ctr"/>
            <a:r>
              <a:rPr lang="en-US" sz="36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vật nào nhất? Vì sao?</a:t>
            </a:r>
          </a:p>
        </p:txBody>
      </p:sp>
    </p:spTree>
    <p:extLst>
      <p:ext uri="{BB962C8B-B14F-4D97-AF65-F5344CB8AC3E}">
        <p14:creationId xmlns:p14="http://schemas.microsoft.com/office/powerpoint/2010/main" val="5182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331845" y="349791"/>
            <a:ext cx="8735955" cy="530345"/>
            <a:chOff x="63500" y="1339190"/>
            <a:chExt cx="8735955" cy="530345"/>
          </a:xfrm>
        </p:grpSpPr>
        <p:sp>
          <p:nvSpPr>
            <p:cNvPr id="30" name="Rounded Rectangle 29"/>
            <p:cNvSpPr/>
            <p:nvPr/>
          </p:nvSpPr>
          <p:spPr>
            <a:xfrm>
              <a:off x="451033" y="1339190"/>
              <a:ext cx="8348422" cy="53034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8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2800" b="1" i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3500" y="1366659"/>
              <a:ext cx="457200" cy="45720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>
                  <a:solidFill>
                    <a:schemeClr val="bg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320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>
          <a:xfrm>
            <a:off x="2971800" y="838200"/>
            <a:ext cx="3657600" cy="4476750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 rét lạnh mùa đông</a:t>
            </a:r>
          </a:p>
          <a:p>
            <a:pPr algn="just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 lại ấm nắng hồng,</a:t>
            </a:r>
          </a:p>
          <a:p>
            <a:pPr algn="just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Ngàn cây vui hớn hở</a:t>
            </a:r>
          </a:p>
          <a:p>
            <a:pPr algn="just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Đua hé nhuỵ khoe bông.</a:t>
            </a:r>
          </a:p>
          <a:p>
            <a:pPr algn="just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gọi bầy xây tổ</a:t>
            </a:r>
          </a:p>
          <a:p>
            <a:pPr algn="just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 rã dậy từng không, </a:t>
            </a:r>
          </a:p>
          <a:p>
            <a:pPr algn="just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Lúa non ngời lá biếc,</a:t>
            </a:r>
          </a:p>
          <a:p>
            <a:pPr algn="just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 lung linh cầu vồng.</a:t>
            </a:r>
          </a:p>
          <a:p>
            <a:pPr algn="just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đi đến lớp</a:t>
            </a:r>
          </a:p>
          <a:p>
            <a:pPr algn="just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 em vui mênh mông.</a:t>
            </a:r>
          </a:p>
          <a:p>
            <a:pPr algn="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(Nguyễn sư giao)</a:t>
            </a:r>
          </a:p>
          <a:p>
            <a:pPr algn="just"/>
            <a:endParaRPr lang="en-US" sz="2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10492" y="377772"/>
            <a:ext cx="3789083" cy="730577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 xuân hồng</a:t>
            </a:r>
          </a:p>
        </p:txBody>
      </p:sp>
    </p:spTree>
    <p:extLst>
      <p:ext uri="{BB962C8B-B14F-4D97-AF65-F5344CB8AC3E}">
        <p14:creationId xmlns:p14="http://schemas.microsoft.com/office/powerpoint/2010/main" val="1507559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自定义 2094">
      <a:dk1>
        <a:sysClr val="windowText" lastClr="000000"/>
      </a:dk1>
      <a:lt1>
        <a:sysClr val="window" lastClr="FFFFFF"/>
      </a:lt1>
      <a:dk2>
        <a:srgbClr val="1E6990"/>
      </a:dk2>
      <a:lt2>
        <a:srgbClr val="CF7D33"/>
      </a:lt2>
      <a:accent1>
        <a:srgbClr val="CF7D33"/>
      </a:accent1>
      <a:accent2>
        <a:srgbClr val="1E6990"/>
      </a:accent2>
      <a:accent3>
        <a:srgbClr val="CF7D33"/>
      </a:accent3>
      <a:accent4>
        <a:srgbClr val="1E6990"/>
      </a:accent4>
      <a:accent5>
        <a:srgbClr val="CF7D33"/>
      </a:accent5>
      <a:accent6>
        <a:srgbClr val="1E6990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1236</TotalTime>
  <Words>272</Words>
  <Application>Microsoft Office PowerPoint</Application>
  <PresentationFormat>On-screen Show (16:9)</PresentationFormat>
  <Paragraphs>61</Paragraphs>
  <Slides>13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微软雅黑</vt:lpstr>
      <vt:lpstr>宋体</vt:lpstr>
      <vt:lpstr>Arial</vt:lpstr>
      <vt:lpstr>Arial Black</vt:lpstr>
      <vt:lpstr>Arial Rounded MT Bold</vt:lpstr>
      <vt:lpstr>Arial-Rounded</vt:lpstr>
      <vt:lpstr>Calibri</vt:lpstr>
      <vt:lpstr>Cambria</vt:lpstr>
      <vt:lpstr>Coiny</vt:lpstr>
      <vt:lpstr>FZXiQian-M15S</vt:lpstr>
      <vt:lpstr>HP001 4 hàng</vt:lpstr>
      <vt:lpstr>Office Theme</vt:lpstr>
      <vt:lpstr>1_Office 主题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117</cp:revision>
  <dcterms:created xsi:type="dcterms:W3CDTF">2020-08-19T08:52:38Z</dcterms:created>
  <dcterms:modified xsi:type="dcterms:W3CDTF">2026-04-28T15:27:35Z</dcterms:modified>
</cp:coreProperties>
</file>