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7" r:id="rId4"/>
  </p:sldMasterIdLst>
  <p:notesMasterIdLst>
    <p:notesMasterId r:id="rId19"/>
  </p:notesMasterIdLst>
  <p:sldIdLst>
    <p:sldId id="2007577129" r:id="rId5"/>
    <p:sldId id="303" r:id="rId6"/>
    <p:sldId id="295" r:id="rId7"/>
    <p:sldId id="273" r:id="rId8"/>
    <p:sldId id="308" r:id="rId9"/>
    <p:sldId id="305" r:id="rId10"/>
    <p:sldId id="306" r:id="rId11"/>
    <p:sldId id="307" r:id="rId12"/>
    <p:sldId id="260" r:id="rId13"/>
    <p:sldId id="2007577130" r:id="rId14"/>
    <p:sldId id="302" r:id="rId15"/>
    <p:sldId id="271" r:id="rId16"/>
    <p:sldId id="272" r:id="rId17"/>
    <p:sldId id="200757712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3C"/>
    <a:srgbClr val="FF8599"/>
    <a:srgbClr val="1CD8EC"/>
    <a:srgbClr val="FEE002"/>
    <a:srgbClr val="D5393C"/>
    <a:srgbClr val="136198"/>
    <a:srgbClr val="5DA156"/>
    <a:srgbClr val="59A1C6"/>
    <a:srgbClr val="0F6F6A"/>
    <a:srgbClr val="1B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6" autoAdjust="0"/>
    <p:restoredTop sz="95816" autoAdjust="0"/>
  </p:normalViewPr>
  <p:slideViewPr>
    <p:cSldViewPr snapToGrid="0">
      <p:cViewPr varScale="1">
        <p:scale>
          <a:sx n="64" d="100"/>
          <a:sy n="64" d="100"/>
        </p:scale>
        <p:origin x="104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EA16-772A-4954-A20D-1DF23755AEE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121CB-9439-40C6-A8AD-6C56513EA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29E1-2928-738D-AEAD-9593F873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3E23C5-8CB4-C2BD-B9F3-0D8C21834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F52D89-7E0E-3773-7EFA-E5C476501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675E1C-4482-1DAC-DCF7-1A946ADD7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27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ACC3A-5912-42FB-93CB-787EF4C33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24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ACC3A-5912-42FB-93CB-787EF4C33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70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7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07FA1-6C63-937B-98F9-7DFAABCA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9AC2A76-9A2B-F719-8967-8C00529AF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5DB0B5-5455-4073-74B6-03019F769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9E80F8-D536-9273-2BBE-7866B15CF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38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18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3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16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9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11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34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0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84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61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76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49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78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11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8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7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3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7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9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86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549282"/>
      </p:ext>
    </p:extLst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085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44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7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6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9B2A19BB-AD6C-ED43-A0B4-A403BD505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58910-089C-E6F3-E886-60EA87062FB2}"/>
              </a:ext>
            </a:extLst>
          </p:cNvPr>
          <p:cNvSpPr/>
          <p:nvPr userDrawn="1"/>
        </p:nvSpPr>
        <p:spPr>
          <a:xfrm>
            <a:off x="280416" y="292608"/>
            <a:ext cx="11631167" cy="6419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7D302F4-EB27-4237-8CEF-332D137BE4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EBBC5BE-D631-49CA-9CA2-17B146872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9E43C41-0359-7AA6-1029-578624B7A133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BB9E35-D251-4285-E2CF-C1436C0DC6B9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EB08B3-6355-A0FB-E67D-0114F7EBFBB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4C4C7A-752C-C812-FED1-C94585F7758D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CDE65BC1-918B-6DA3-3FF6-19E525D2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42FDC2-62D4-22B6-0DA9-5322B9C436D8}"/>
              </a:ext>
            </a:extLst>
          </p:cNvPr>
          <p:cNvSpPr/>
          <p:nvPr userDrawn="1"/>
        </p:nvSpPr>
        <p:spPr>
          <a:xfrm>
            <a:off x="280416" y="292608"/>
            <a:ext cx="11631167" cy="6419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42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82C19-EE51-E2B2-9533-9D35C305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C5AD33-1DC0-A6EA-8E94-3938F9076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50D649-33E8-692C-FB1A-30678B6E1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AEF7CF-86A5-8B01-EEB0-D9DCAC948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54BC5A-81FC-8239-885A-D47CA7F0ED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22254E-2599-D6E8-66E5-FA3BB1E39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153173-B78A-03BC-3F8D-977257D12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9288C593-CF14-2E94-5AE2-6500947F7B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6" y="2359131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_thoi_em_yu_thin_nhin_c_dng_sng_xanh_nc_chy_m_m__7cf8d2f99f">
            <a:hlinkClick r:id="" action="ppaction://media"/>
            <a:extLst>
              <a:ext uri="{FF2B5EF4-FFF2-40B4-BE49-F238E27FC236}">
                <a16:creationId xmlns:a16="http://schemas.microsoft.com/office/drawing/2014/main" id="{CFB1C99A-604A-0ADC-1092-477FF2C5D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558"/>
          <a:stretch>
            <a:fillRect/>
          </a:stretch>
        </p:blipFill>
        <p:spPr>
          <a:xfrm>
            <a:off x="0" y="0"/>
            <a:ext cx="1217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7867" y="471387"/>
            <a:ext cx="11633200" cy="5802413"/>
            <a:chOff x="190500" y="133350"/>
            <a:chExt cx="8724900" cy="43518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/>
            <a:stretch/>
          </p:blipFill>
          <p:spPr bwMode="auto">
            <a:xfrm>
              <a:off x="190500" y="2404505"/>
              <a:ext cx="8724900" cy="208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287867" y="1139613"/>
            <a:ext cx="116332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  Em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yêu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thiên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nhiên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dòng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sông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xanh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,</a:t>
            </a:r>
            <a:r>
              <a:rPr lang="vi-VN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sz="466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133" y="206111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nước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chảy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êm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đềm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. Những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đồng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lúa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480" y="298681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vàng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trĩu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hạt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7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54" y="473365"/>
            <a:ext cx="4682093" cy="169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51823" r="29722" b="19270"/>
          <a:stretch/>
        </p:blipFill>
        <p:spPr bwMode="auto">
          <a:xfrm>
            <a:off x="406401" y="2445910"/>
            <a:ext cx="11480800" cy="423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1079692"/>
            <a:ext cx="1045556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đọc một cuốn sách hoặc bài viết về thiên nhiên.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830534"/>
            <a:ext cx="1045556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với bạn về một số điều em đã đọc được.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7" y="120952"/>
            <a:ext cx="861484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1333" y="272667"/>
            <a:ext cx="1045556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406400" y="381000"/>
            <a:ext cx="11549888" cy="58928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609502" indent="-609502" algn="just" defTabSz="1217378">
              <a:buFontTx/>
              <a:buChar char="-"/>
            </a:pPr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Xem lại các bài trong chủ đề </a:t>
            </a:r>
            <a:r>
              <a:rPr lang="en-US" sz="4267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Thiên nhiên kì thú</a:t>
            </a:r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609502" indent="-609502" algn="just" defTabSz="1217378">
              <a:buFontTx/>
              <a:buChar char="-"/>
            </a:pPr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Chuẩn bị bài mới, trang 124.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A6580-4B2A-1F18-190E-66E1C999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68BD9C-92EA-2BF9-944B-4EECF0CA0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0DBF52-FDFB-335C-9C02-09CEA421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8D97F3-9A5B-CCB5-A412-F0259828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EF92E9-F5F7-303A-B1A5-7900B28486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A2C9A8-2CC8-7EDA-0418-85B86AD92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A706C9-BEDD-C878-5B18-12C91C5F1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pic>
        <p:nvPicPr>
          <p:cNvPr id="10" name="Picture 9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FFE1F07E-9BD1-9BDC-9150-D4D704891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38" y="182410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hiên Nhiên - YouTube">
            <a:hlinkClick r:id="" action="ppaction://media"/>
            <a:extLst>
              <a:ext uri="{FF2B5EF4-FFF2-40B4-BE49-F238E27FC236}">
                <a16:creationId xmlns:a16="http://schemas.microsoft.com/office/drawing/2014/main" id="{0CFA30A5-65AA-FA5E-758F-3E3C4089F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3216232"/>
            <a:ext cx="8737601" cy="1533569"/>
            <a:chOff x="1143000" y="2412173"/>
            <a:chExt cx="6553201" cy="11501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10175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05001" y="2579060"/>
              <a:ext cx="5121462" cy="646319"/>
            </a:xfrm>
            <a:prstGeom prst="rect">
              <a:avLst/>
            </a:prstGeom>
            <a:noFill/>
          </p:spPr>
          <p:txBody>
            <a:bodyPr wrap="square" lIns="121904" tIns="60952" rIns="121904" bIns="60952" rtlCol="0">
              <a:spAutoFit/>
            </a:bodyPr>
            <a:lstStyle/>
            <a:p>
              <a:pPr algn="ctr" defTabSz="1217378"/>
              <a:r>
                <a:rPr lang="en-US" sz="4800" b="1" dirty="0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 TẬP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764861" y="-1306249"/>
            <a:ext cx="3282951" cy="308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540000" y="583615"/>
            <a:ext cx="9448800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99" y="-218571"/>
            <a:ext cx="2032000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12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400" y="680025"/>
            <a:ext cx="1061720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ooc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uênh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3" y="499533"/>
            <a:ext cx="861484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7C443-CEB4-2E77-A0F9-B85C49C23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92" y="1927926"/>
            <a:ext cx="10853686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389A53-5B64-82DE-F9A6-C3BE9AE3161E}"/>
              </a:ext>
            </a:extLst>
          </p:cNvPr>
          <p:cNvSpPr txBox="1"/>
          <p:nvPr/>
        </p:nvSpPr>
        <p:spPr>
          <a:xfrm>
            <a:off x="452953" y="618740"/>
            <a:ext cx="1132925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yêng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oao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oet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uênh</a:t>
            </a:r>
            <a:r>
              <a:rPr lang="en-US" sz="37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ooc</a:t>
            </a:r>
            <a:endParaRPr lang="en-GB" sz="3733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0240DB-78D8-200D-A6A4-A4BC151CB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74064"/>
              </p:ext>
            </p:extLst>
          </p:nvPr>
        </p:nvGraphicFramePr>
        <p:xfrm>
          <a:off x="527381" y="1559505"/>
          <a:ext cx="1152128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78486487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496691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yêng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953328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oao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6432959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oet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29366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uênh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415784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ooc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1426836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724595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A71638-977F-E6DF-C265-E3B451A12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49712"/>
              </p:ext>
            </p:extLst>
          </p:nvPr>
        </p:nvGraphicFramePr>
        <p:xfrm>
          <a:off x="1679509" y="2170470"/>
          <a:ext cx="8128000" cy="6149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89126359"/>
                    </a:ext>
                  </a:extLst>
                </a:gridCol>
              </a:tblGrid>
              <a:tr h="61494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yểng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…..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7628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AC1B26-B194-0CB7-3F44-02C859C71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656467"/>
              </p:ext>
            </p:extLst>
          </p:nvPr>
        </p:nvGraphicFramePr>
        <p:xfrm>
          <a:off x="1670252" y="2774204"/>
          <a:ext cx="8128000" cy="6149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89126359"/>
                    </a:ext>
                  </a:extLst>
                </a:gridCol>
              </a:tblGrid>
              <a:tr h="61494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ngoao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ngoao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con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ngoao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76288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31F4DF-0B33-AB08-E8C3-BC106A588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413176"/>
              </p:ext>
            </p:extLst>
          </p:nvPr>
        </p:nvGraphicFramePr>
        <p:xfrm>
          <a:off x="1660995" y="3971962"/>
          <a:ext cx="8128000" cy="614945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89126359"/>
                    </a:ext>
                  </a:extLst>
                </a:gridCol>
              </a:tblGrid>
              <a:tr h="61494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huênh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hoang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tuềnh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toàng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…..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76288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5DD7C9-57E1-D511-43B2-752AA8253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58689"/>
              </p:ext>
            </p:extLst>
          </p:nvPr>
        </p:nvGraphicFramePr>
        <p:xfrm>
          <a:off x="1643866" y="4648201"/>
          <a:ext cx="8163644" cy="609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63644">
                  <a:extLst>
                    <a:ext uri="{9D8B030D-6E8A-4147-A177-3AD203B41FA5}">
                      <a16:colId xmlns:a16="http://schemas.microsoft.com/office/drawing/2014/main" val="408912635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quần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soóc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con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voọc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roóc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76288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722C24-3CD6-1731-05B9-019BA459F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38227"/>
              </p:ext>
            </p:extLst>
          </p:nvPr>
        </p:nvGraphicFramePr>
        <p:xfrm>
          <a:off x="1679509" y="3357017"/>
          <a:ext cx="8128000" cy="61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89126359"/>
                    </a:ext>
                  </a:extLst>
                </a:gridCol>
              </a:tblGrid>
              <a:tr h="61494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xoen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xoét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đục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khoét</a:t>
                      </a:r>
                      <a:r>
                        <a:rPr lang="en-US" sz="32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,….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76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7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566" y="260648"/>
            <a:ext cx="11291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Bảy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Chúa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liễu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GB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11569"/>
              </p:ext>
            </p:extLst>
          </p:nvPr>
        </p:nvGraphicFramePr>
        <p:xfrm>
          <a:off x="719403" y="2669867"/>
          <a:ext cx="11137237" cy="777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37237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a/ </a:t>
                      </a:r>
                      <a:r>
                        <a:rPr lang="en-US" sz="430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về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con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?</a:t>
                      </a:r>
                      <a:endParaRPr lang="en-US" sz="4300" b="0" dirty="0">
                        <a:solidFill>
                          <a:schemeClr val="bg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443807"/>
              </p:ext>
            </p:extLst>
          </p:nvPr>
        </p:nvGraphicFramePr>
        <p:xfrm>
          <a:off x="741482" y="4916244"/>
          <a:ext cx="11115159" cy="7772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15159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b/ </a:t>
                      </a:r>
                      <a:r>
                        <a:rPr lang="en-US" sz="430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về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cối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?</a:t>
                      </a:r>
                      <a:endParaRPr lang="en-US" sz="4300" b="0" dirty="0">
                        <a:solidFill>
                          <a:schemeClr val="bg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186233"/>
              </p:ext>
            </p:extLst>
          </p:nvPr>
        </p:nvGraphicFramePr>
        <p:xfrm>
          <a:off x="719403" y="3457143"/>
          <a:ext cx="11137237" cy="1432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37237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1422400">
                <a:tc>
                  <a:txBody>
                    <a:bodyPr/>
                    <a:lstStyle/>
                    <a:p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Loài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biển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Chúa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tể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rừng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Cuộc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rừng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4300" b="0" dirty="0">
                        <a:solidFill>
                          <a:srgbClr val="FFFF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148305"/>
              </p:ext>
            </p:extLst>
          </p:nvPr>
        </p:nvGraphicFramePr>
        <p:xfrm>
          <a:off x="741482" y="5674315"/>
          <a:ext cx="11115159" cy="7772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15159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liễu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dẻo</a:t>
                      </a:r>
                      <a:r>
                        <a:rPr lang="en-US" sz="4300" baseline="0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dai</a:t>
                      </a:r>
                      <a:endParaRPr lang="en-US" sz="4300" b="0" dirty="0">
                        <a:solidFill>
                          <a:schemeClr val="bg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7089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712" y="260648"/>
            <a:ext cx="11558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Bảy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Chúa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liễu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GB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71094"/>
              </p:ext>
            </p:extLst>
          </p:nvPr>
        </p:nvGraphicFramePr>
        <p:xfrm>
          <a:off x="344056" y="2246562"/>
          <a:ext cx="11115159" cy="1432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15159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c/ </a:t>
                      </a:r>
                      <a:r>
                        <a:rPr lang="en-US" sz="43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về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con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cối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?</a:t>
                      </a:r>
                      <a:endParaRPr lang="en-US" sz="43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349943"/>
              </p:ext>
            </p:extLst>
          </p:nvPr>
        </p:nvGraphicFramePr>
        <p:xfrm>
          <a:off x="349107" y="3645709"/>
          <a:ext cx="11155752" cy="777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155752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d/ </a:t>
                      </a:r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Em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thích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nhất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?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?</a:t>
                      </a:r>
                      <a:endParaRPr lang="en-US" sz="4300" dirty="0">
                        <a:solidFill>
                          <a:srgbClr val="FFFF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49959"/>
              </p:ext>
            </p:extLst>
          </p:nvPr>
        </p:nvGraphicFramePr>
        <p:xfrm>
          <a:off x="336224" y="3018722"/>
          <a:ext cx="11115159" cy="777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15159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Bảy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sắc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cầu</a:t>
                      </a:r>
                      <a:r>
                        <a:rPr lang="en-US" sz="43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vồng</a:t>
                      </a:r>
                      <a:endParaRPr lang="en-US" sz="43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60269"/>
              </p:ext>
            </p:extLst>
          </p:nvPr>
        </p:nvGraphicFramePr>
        <p:xfrm>
          <a:off x="366071" y="4410988"/>
          <a:ext cx="11155752" cy="2087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155752">
                  <a:extLst>
                    <a:ext uri="{9D8B030D-6E8A-4147-A177-3AD203B41FA5}">
                      <a16:colId xmlns:a16="http://schemas.microsoft.com/office/drawing/2014/main" val="3258888553"/>
                    </a:ext>
                  </a:extLst>
                </a:gridCol>
              </a:tblGrid>
              <a:tr h="2072640">
                <a:tc>
                  <a:txBody>
                    <a:bodyPr/>
                    <a:lstStyle/>
                    <a:p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Em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thích</a:t>
                      </a:r>
                      <a:r>
                        <a:rPr lang="en-US" sz="430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nhất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“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cuộc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rừng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em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mỗi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con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tài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năng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r>
                        <a:rPr lang="en-US" sz="4300" baseline="0" dirty="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4300" dirty="0">
                        <a:solidFill>
                          <a:srgbClr val="FFFF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95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395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726" y="288851"/>
            <a:ext cx="1026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GB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3" name="Picture 2" descr="https://i.vdoc.vn/data/image/2021/06/09/giai-tieng-viet-1-trang-82-83-on-tap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40" y="836713"/>
            <a:ext cx="10081120" cy="56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271797" y="4197086"/>
            <a:ext cx="1536171" cy="16321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271797" y="2084851"/>
            <a:ext cx="1152128" cy="960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4086" y="1966946"/>
            <a:ext cx="1344149" cy="1230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084800" y="1551879"/>
            <a:ext cx="0" cy="1493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76053" y="4389107"/>
            <a:ext cx="1440160" cy="144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79552" y="4005064"/>
            <a:ext cx="1860331" cy="384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111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5B51D-0D76-4921-AF16-B9939C52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2" b="191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C3FD29-F52E-4490-B574-E9F861DF9F9D}"/>
              </a:ext>
            </a:extLst>
          </p:cNvPr>
          <p:cNvSpPr txBox="1"/>
          <p:nvPr/>
        </p:nvSpPr>
        <p:spPr>
          <a:xfrm>
            <a:off x="1864601" y="103301"/>
            <a:ext cx="491984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1 - 2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endParaRPr lang="en-US" sz="32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1638219-8B48-465B-89A2-FB358AA9083A}"/>
              </a:ext>
            </a:extLst>
          </p:cNvPr>
          <p:cNvSpPr/>
          <p:nvPr/>
        </p:nvSpPr>
        <p:spPr>
          <a:xfrm>
            <a:off x="1312146" y="103301"/>
            <a:ext cx="500069" cy="53359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80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372</Words>
  <Application>Microsoft Office PowerPoint</Application>
  <PresentationFormat>Widescreen</PresentationFormat>
  <Paragraphs>42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HP001 4 hàng</vt:lpstr>
      <vt:lpstr>Office 主题​​</vt:lpstr>
      <vt:lpstr>Office Theme</vt:lpstr>
      <vt:lpstr>4_Office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129</cp:revision>
  <dcterms:created xsi:type="dcterms:W3CDTF">2017-09-08T02:42:05Z</dcterms:created>
  <dcterms:modified xsi:type="dcterms:W3CDTF">2026-04-28T13:38:55Z</dcterms:modified>
</cp:coreProperties>
</file>