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4" r:id="rId3"/>
    <p:sldMasterId id="2147483706" r:id="rId4"/>
    <p:sldMasterId id="2147483719" r:id="rId5"/>
    <p:sldMasterId id="2147483739" r:id="rId6"/>
    <p:sldMasterId id="2147483751" r:id="rId7"/>
  </p:sldMasterIdLst>
  <p:notesMasterIdLst>
    <p:notesMasterId r:id="rId46"/>
  </p:notesMasterIdLst>
  <p:sldIdLst>
    <p:sldId id="305" r:id="rId8"/>
    <p:sldId id="2007577130" r:id="rId9"/>
    <p:sldId id="2007577131" r:id="rId10"/>
    <p:sldId id="2007577134" r:id="rId11"/>
    <p:sldId id="272" r:id="rId12"/>
    <p:sldId id="2007577132" r:id="rId13"/>
    <p:sldId id="260" r:id="rId14"/>
    <p:sldId id="262" r:id="rId15"/>
    <p:sldId id="2007577133" r:id="rId16"/>
    <p:sldId id="256" r:id="rId17"/>
    <p:sldId id="2007577144" r:id="rId18"/>
    <p:sldId id="2007577142" r:id="rId19"/>
    <p:sldId id="299" r:id="rId20"/>
    <p:sldId id="334" r:id="rId21"/>
    <p:sldId id="2007577143" r:id="rId22"/>
    <p:sldId id="2007577140" r:id="rId23"/>
    <p:sldId id="2007577120" r:id="rId24"/>
    <p:sldId id="333" r:id="rId25"/>
    <p:sldId id="2007577145" r:id="rId26"/>
    <p:sldId id="2007577146" r:id="rId27"/>
    <p:sldId id="331" r:id="rId28"/>
    <p:sldId id="332" r:id="rId29"/>
    <p:sldId id="325" r:id="rId30"/>
    <p:sldId id="329" r:id="rId31"/>
    <p:sldId id="326" r:id="rId32"/>
    <p:sldId id="327" r:id="rId33"/>
    <p:sldId id="304" r:id="rId34"/>
    <p:sldId id="342" r:id="rId35"/>
    <p:sldId id="2007577125" r:id="rId36"/>
    <p:sldId id="346" r:id="rId37"/>
    <p:sldId id="265" r:id="rId38"/>
    <p:sldId id="2007577147" r:id="rId39"/>
    <p:sldId id="351" r:id="rId40"/>
    <p:sldId id="2007577127" r:id="rId41"/>
    <p:sldId id="2007577128" r:id="rId42"/>
    <p:sldId id="257" r:id="rId43"/>
    <p:sldId id="261" r:id="rId44"/>
    <p:sldId id="306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99"/>
    <a:srgbClr val="1EAEAA"/>
    <a:srgbClr val="C5E5A1"/>
    <a:srgbClr val="EC9DAE"/>
    <a:srgbClr val="F5D1D9"/>
    <a:srgbClr val="74C3C6"/>
    <a:srgbClr val="A4ECE5"/>
    <a:srgbClr val="FF8C9F"/>
    <a:srgbClr val="EDD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9" autoAdjust="0"/>
    <p:restoredTop sz="94660"/>
  </p:normalViewPr>
  <p:slideViewPr>
    <p:cSldViewPr snapToGrid="0">
      <p:cViewPr varScale="1">
        <p:scale>
          <a:sx n="64" d="100"/>
          <a:sy n="64" d="100"/>
        </p:scale>
        <p:origin x="8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30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0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3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4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07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54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30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1382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7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4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7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1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0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1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3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2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6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2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5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2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4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1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3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44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5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59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9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221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58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05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06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6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353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79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343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013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29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082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001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5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92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233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78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366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Nền Sa Mạc, Sa Mạc Vector Nền Và Tập Tin Tải về Miễn Phí | Pngtree">
            <a:extLst>
              <a:ext uri="{FF2B5EF4-FFF2-40B4-BE49-F238E27FC236}">
                <a16:creationId xmlns:a16="http://schemas.microsoft.com/office/drawing/2014/main" id="{AFC62619-596A-8D73-8B49-173DB5A8F7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8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C498B2-3E69-E3A7-7BBF-32D1F103423E}"/>
              </a:ext>
            </a:extLst>
          </p:cNvPr>
          <p:cNvSpPr/>
          <p:nvPr userDrawn="1"/>
        </p:nvSpPr>
        <p:spPr>
          <a:xfrm>
            <a:off x="218876" y="319153"/>
            <a:ext cx="11754248" cy="6264527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Nền Sa Mạc, Sa Mạc Vector Nền Và Tập Tin Tải về Miễn Phí | Pngtree">
            <a:extLst>
              <a:ext uri="{FF2B5EF4-FFF2-40B4-BE49-F238E27FC236}">
                <a16:creationId xmlns:a16="http://schemas.microsoft.com/office/drawing/2014/main" id="{A5BA0910-3E59-884E-7B68-2403B0E5D0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8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58D08E-9B2D-B682-C8D4-E0D93D987018}"/>
              </a:ext>
            </a:extLst>
          </p:cNvPr>
          <p:cNvSpPr/>
          <p:nvPr userDrawn="1"/>
        </p:nvSpPr>
        <p:spPr>
          <a:xfrm>
            <a:off x="218876" y="319153"/>
            <a:ext cx="11754248" cy="6264527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16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1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6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0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ình ảnh Nền Sa Mạc, Sa Mạc Vector Nền Và Tập Tin Tải về Miễn Phí | Pngtree">
            <a:extLst>
              <a:ext uri="{FF2B5EF4-FFF2-40B4-BE49-F238E27FC236}">
                <a16:creationId xmlns:a16="http://schemas.microsoft.com/office/drawing/2014/main" id="{558DCCA9-50CA-A764-E265-4394D0E937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8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8E3337-10B2-8499-F6E9-0CD79B9C4BD0}"/>
              </a:ext>
            </a:extLst>
          </p:cNvPr>
          <p:cNvSpPr/>
          <p:nvPr userDrawn="1"/>
        </p:nvSpPr>
        <p:spPr>
          <a:xfrm>
            <a:off x="218876" y="319153"/>
            <a:ext cx="11754248" cy="6264527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2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1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4.wdp"/><Relationship Id="rId18" Type="http://schemas.openxmlformats.org/officeDocument/2006/relationships/image" Target="../media/image24.png"/><Relationship Id="rId3" Type="http://schemas.openxmlformats.org/officeDocument/2006/relationships/image" Target="../media/image19.png"/><Relationship Id="rId21" Type="http://schemas.microsoft.com/office/2007/relationships/hdphoto" Target="../media/hdphoto9.wdp"/><Relationship Id="rId7" Type="http://schemas.openxmlformats.org/officeDocument/2006/relationships/slide" Target="slide7.xml"/><Relationship Id="rId12" Type="http://schemas.openxmlformats.org/officeDocument/2006/relationships/image" Target="../media/image21.png"/><Relationship Id="rId17" Type="http://schemas.microsoft.com/office/2007/relationships/hdphoto" Target="../media/hdphoto7.wdp"/><Relationship Id="rId25" Type="http://schemas.openxmlformats.org/officeDocument/2006/relationships/slide" Target="slide10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6.xml"/><Relationship Id="rId11" Type="http://schemas.microsoft.com/office/2007/relationships/hdphoto" Target="../media/hdphoto5.wdp"/><Relationship Id="rId24" Type="http://schemas.openxmlformats.org/officeDocument/2006/relationships/image" Target="../media/image27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20.png"/><Relationship Id="rId19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openxmlformats.org/officeDocument/2006/relationships/slide" Target="slide9.xml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796" y="212790"/>
            <a:ext cx="10134732" cy="6232097"/>
            <a:chOff x="0" y="0"/>
            <a:chExt cx="132178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1788" cy="812800"/>
            </a:xfrm>
            <a:custGeom>
              <a:avLst/>
              <a:gdLst/>
              <a:ahLst/>
              <a:cxnLst/>
              <a:rect l="l" t="t" r="r" b="b"/>
              <a:pathLst>
                <a:path w="1321788" h="812800">
                  <a:moveTo>
                    <a:pt x="660894" y="0"/>
                  </a:moveTo>
                  <a:cubicBezTo>
                    <a:pt x="295892" y="0"/>
                    <a:pt x="0" y="181951"/>
                    <a:pt x="0" y="406400"/>
                  </a:cubicBezTo>
                  <a:cubicBezTo>
                    <a:pt x="0" y="630849"/>
                    <a:pt x="295892" y="812800"/>
                    <a:pt x="660894" y="812800"/>
                  </a:cubicBezTo>
                  <a:cubicBezTo>
                    <a:pt x="1025896" y="812800"/>
                    <a:pt x="1321788" y="630849"/>
                    <a:pt x="1321788" y="406400"/>
                  </a:cubicBezTo>
                  <a:cubicBezTo>
                    <a:pt x="1321788" y="181951"/>
                    <a:pt x="1025896" y="0"/>
                    <a:pt x="6608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3918" y="47625"/>
              <a:ext cx="1073953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24530" y="1429329"/>
            <a:ext cx="501706" cy="50170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79672" y="4859495"/>
            <a:ext cx="208931" cy="2089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89719" y="1600660"/>
            <a:ext cx="159044" cy="15904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76905" y="700965"/>
            <a:ext cx="313187" cy="31318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09044" y="5588623"/>
            <a:ext cx="1600013" cy="1712531"/>
            <a:chOff x="0" y="0"/>
            <a:chExt cx="3200025" cy="3425062"/>
          </a:xfrm>
        </p:grpSpPr>
        <p:grpSp>
          <p:nvGrpSpPr>
            <p:cNvPr id="18" name="Group 18"/>
            <p:cNvGrpSpPr/>
            <p:nvPr/>
          </p:nvGrpSpPr>
          <p:grpSpPr>
            <a:xfrm rot="2699999">
              <a:off x="170156" y="1163710"/>
              <a:ext cx="2960212" cy="1423179"/>
              <a:chOff x="0" y="0"/>
              <a:chExt cx="660400" cy="317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598A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2699999">
              <a:off x="69657" y="838173"/>
              <a:ext cx="2960212" cy="1423179"/>
              <a:chOff x="0" y="0"/>
              <a:chExt cx="660400" cy="317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26252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709927" flipH="1">
            <a:off x="9632232" y="3397711"/>
            <a:ext cx="2874594" cy="3702639"/>
          </a:xfrm>
          <a:custGeom>
            <a:avLst/>
            <a:gdLst/>
            <a:ahLst/>
            <a:cxnLst/>
            <a:rect l="l" t="t" r="r" b="b"/>
            <a:pathLst>
              <a:path w="4311891" h="5553958">
                <a:moveTo>
                  <a:pt x="4311892" y="0"/>
                </a:moveTo>
                <a:lnTo>
                  <a:pt x="0" y="0"/>
                </a:lnTo>
                <a:lnTo>
                  <a:pt x="0" y="5553959"/>
                </a:lnTo>
                <a:lnTo>
                  <a:pt x="4311892" y="5553959"/>
                </a:lnTo>
                <a:lnTo>
                  <a:pt x="431189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876711" flipH="1">
            <a:off x="-519577" y="4059082"/>
            <a:ext cx="2508621" cy="4858244"/>
          </a:xfrm>
          <a:custGeom>
            <a:avLst/>
            <a:gdLst/>
            <a:ahLst/>
            <a:cxnLst/>
            <a:rect l="l" t="t" r="r" b="b"/>
            <a:pathLst>
              <a:path w="3762931" h="7287366">
                <a:moveTo>
                  <a:pt x="3762931" y="0"/>
                </a:moveTo>
                <a:lnTo>
                  <a:pt x="0" y="0"/>
                </a:lnTo>
                <a:lnTo>
                  <a:pt x="0" y="7287365"/>
                </a:lnTo>
                <a:lnTo>
                  <a:pt x="3762931" y="7287365"/>
                </a:lnTo>
                <a:lnTo>
                  <a:pt x="376293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93060">
            <a:off x="294639" y="121920"/>
            <a:ext cx="4314927" cy="3451942"/>
          </a:xfrm>
          <a:prstGeom prst="rect">
            <a:avLst/>
          </a:prstGeom>
        </p:spPr>
      </p:pic>
      <p:sp>
        <p:nvSpPr>
          <p:cNvPr id="30" name="文本框 6">
            <a:extLst>
              <a:ext uri="{FF2B5EF4-FFF2-40B4-BE49-F238E27FC236}">
                <a16:creationId xmlns:a16="http://schemas.microsoft.com/office/drawing/2014/main" id="{9DA571EB-FEE9-E842-EAA1-ECDBB3606B9C}"/>
              </a:ext>
            </a:extLst>
          </p:cNvPr>
          <p:cNvSpPr txBox="1"/>
          <p:nvPr/>
        </p:nvSpPr>
        <p:spPr>
          <a:xfrm>
            <a:off x="2629728" y="2296160"/>
            <a:ext cx="7459151" cy="2654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2: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Bảy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cầu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vồng</a:t>
            </a:r>
            <a:endParaRPr lang="en-US" altLang="zh-CN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BCE8911B-71D2-DD9C-F950-EB67149C7281}"/>
              </a:ext>
            </a:extLst>
          </p:cNvPr>
          <p:cNvSpPr/>
          <p:nvPr/>
        </p:nvSpPr>
        <p:spPr>
          <a:xfrm>
            <a:off x="8429296" y="493986"/>
            <a:ext cx="2342931" cy="1671145"/>
          </a:xfrm>
          <a:custGeom>
            <a:avLst/>
            <a:gdLst/>
            <a:ahLst/>
            <a:cxnLst/>
            <a:rect l="l" t="t" r="r" b="b"/>
            <a:pathLst>
              <a:path w="4572374" h="3006336">
                <a:moveTo>
                  <a:pt x="0" y="0"/>
                </a:moveTo>
                <a:lnTo>
                  <a:pt x="4572374" y="0"/>
                </a:lnTo>
                <a:lnTo>
                  <a:pt x="4572374" y="3006336"/>
                </a:lnTo>
                <a:lnTo>
                  <a:pt x="0" y="3006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>
            <a:hlinkClick r:id="rId2" action="ppaction://hlinksldjump"/>
            <a:extLst>
              <a:ext uri="{FF2B5EF4-FFF2-40B4-BE49-F238E27FC236}">
                <a16:creationId xmlns:a16="http://schemas.microsoft.com/office/drawing/2014/main" id="{C4A84C76-80C4-88AC-83F0-168994D6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855" y="3337071"/>
            <a:ext cx="1976438" cy="279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CA5DFA-9D73-CF59-A92A-EF03766F8CE8}"/>
              </a:ext>
            </a:extLst>
          </p:cNvPr>
          <p:cNvSpPr txBox="1"/>
          <p:nvPr/>
        </p:nvSpPr>
        <p:spPr>
          <a:xfrm>
            <a:off x="1358194" y="901528"/>
            <a:ext cx="739140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6732CA-8414-204F-F3B3-4BDF3DDE090B}"/>
              </a:ext>
            </a:extLst>
          </p:cNvPr>
          <p:cNvSpPr txBox="1"/>
          <p:nvPr/>
        </p:nvSpPr>
        <p:spPr>
          <a:xfrm>
            <a:off x="1352550" y="1452477"/>
            <a:ext cx="8267700" cy="175431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qua?</a:t>
            </a:r>
          </a:p>
          <a:p>
            <a:pPr algn="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0F349-60BD-666A-8772-3FC39C3852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0"/>
          <a:stretch/>
        </p:blipFill>
        <p:spPr>
          <a:xfrm>
            <a:off x="3305175" y="2654128"/>
            <a:ext cx="4362450" cy="28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7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>
            <a:hlinkClick r:id="" action="ppaction://media"/>
            <a:extLst>
              <a:ext uri="{FF2B5EF4-FFF2-40B4-BE49-F238E27FC236}">
                <a16:creationId xmlns:a16="http://schemas.microsoft.com/office/drawing/2014/main" id="{5AD7BB02-68E7-071A-6616-3CAE8844F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34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c quý phụ huynh và các con một kỳ nghỉ ấm áp, vui về, tràn ngập tiếng cười. (2)">
            <a:hlinkClick r:id="" action="ppaction://media"/>
            <a:extLst>
              <a:ext uri="{FF2B5EF4-FFF2-40B4-BE49-F238E27FC236}">
                <a16:creationId xmlns:a16="http://schemas.microsoft.com/office/drawing/2014/main" id="{CD235463-7968-DBD8-98A7-ECDEDC49AA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1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05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</a:t>
            </a:r>
            <a:r>
              <a:rPr lang="en-US" altLang="zh-CN" sz="4400" kern="0" noProof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0244" y="33278"/>
            <a:ext cx="1547091" cy="861597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/>
            <a:r>
              <a:rPr lang="en-US" sz="4800" b="1" dirty="0" err="1">
                <a:latin typeface="+mj-lt"/>
                <a:ea typeface="Arial-Rounded" pitchFamily="34" charset="0"/>
                <a:cs typeface="Arial" pitchFamily="34" charset="0"/>
              </a:rPr>
              <a:t>Đọc</a:t>
            </a:r>
            <a:endParaRPr lang="en-US" sz="4800" b="1" dirty="0">
              <a:latin typeface="+mj-lt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0443" y="124533"/>
            <a:ext cx="5486401" cy="738486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Bảy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sắc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cầu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vồng</a:t>
            </a:r>
            <a:endParaRPr lang="en-US" sz="4000" b="1" dirty="0">
              <a:solidFill>
                <a:srgbClr val="FF0000"/>
              </a:solidFill>
              <a:latin typeface="+mj-lt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7600" y="787401"/>
            <a:ext cx="4978400" cy="5847000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Vừa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mưa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lại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nắng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Hay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có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cầu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vồng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Bảy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tươi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thắm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Bé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mừng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vui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trông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đỏ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mặt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trời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cam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đu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đủ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vàng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cá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bơi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Lục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kia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lá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9579" y="727045"/>
            <a:ext cx="5503333" cy="6503654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lam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đám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mây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chàm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áo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mẹ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tím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hoa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sim</a:t>
            </a: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Bảy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yêu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thế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.</a:t>
            </a:r>
          </a:p>
          <a:p>
            <a:pPr algn="just"/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Cầu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vồng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ẩn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hiện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Rồi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lại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tan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mau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Đất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trời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bừng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tỉnh</a:t>
            </a:r>
            <a:endParaRPr lang="en-US" sz="4133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Sau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cơn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mưa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133" dirty="0" err="1">
                <a:latin typeface="+mj-lt"/>
                <a:ea typeface="AvantGarde" pitchFamily="2" charset="0"/>
                <a:cs typeface="AvantGarde" pitchFamily="2" charset="0"/>
              </a:rPr>
              <a:t>rào</a:t>
            </a:r>
            <a:r>
              <a:rPr lang="en-US" sz="4133" dirty="0">
                <a:latin typeface="+mj-lt"/>
                <a:ea typeface="AvantGarde" pitchFamily="2" charset="0"/>
                <a:cs typeface="AvantGarde" pitchFamily="2" charset="0"/>
              </a:rPr>
              <a:t>.</a:t>
            </a:r>
          </a:p>
          <a:p>
            <a:pPr algn="just"/>
            <a:endParaRPr lang="en-US" sz="4267" dirty="0">
              <a:latin typeface="+mj-lt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1116" y="0"/>
            <a:ext cx="812800" cy="8128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2" name="Oval 7">
            <a:extLst>
              <a:ext uri="{FF2B5EF4-FFF2-40B4-BE49-F238E27FC236}">
                <a16:creationId xmlns:a16="http://schemas.microsoft.com/office/drawing/2014/main" id="{67CFE0E7-85F9-1E17-60B3-F2FA26DE2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98" y="1055551"/>
            <a:ext cx="452439" cy="452439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1</a:t>
            </a: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D49FF750-9423-B4F4-980E-8D2469EFA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17" y="1668667"/>
            <a:ext cx="452439" cy="444500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2</a:t>
            </a: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A26AA103-3DE0-548D-28F2-041ECCE21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31" y="2274890"/>
            <a:ext cx="452439" cy="46831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DD1C7A-E8EA-06D3-EC3F-4BE594559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97" y="2945868"/>
            <a:ext cx="452439" cy="46831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4</a:t>
            </a:r>
          </a:p>
        </p:txBody>
      </p:sp>
      <p:sp>
        <p:nvSpPr>
          <p:cNvPr id="16" name="Oval 7">
            <a:extLst>
              <a:ext uri="{FF2B5EF4-FFF2-40B4-BE49-F238E27FC236}">
                <a16:creationId xmlns:a16="http://schemas.microsoft.com/office/drawing/2014/main" id="{253731ED-D89D-7360-3AB6-33D100CCA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278" y="4151314"/>
            <a:ext cx="452439" cy="496887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5</a:t>
            </a: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07D3C540-B031-3AD0-C535-F76EED235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59" y="4749801"/>
            <a:ext cx="452437" cy="484188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6</a:t>
            </a:r>
          </a:p>
        </p:txBody>
      </p:sp>
      <p:sp>
        <p:nvSpPr>
          <p:cNvPr id="18" name="Oval 7">
            <a:extLst>
              <a:ext uri="{FF2B5EF4-FFF2-40B4-BE49-F238E27FC236}">
                <a16:creationId xmlns:a16="http://schemas.microsoft.com/office/drawing/2014/main" id="{99F5DEE4-F650-7AF8-8EF2-9EC7E4750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1" y="5359401"/>
            <a:ext cx="452439" cy="46831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7</a:t>
            </a: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1A48397A-48DD-9131-FC60-604FC38B0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50" y="5969001"/>
            <a:ext cx="452437" cy="46831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+mj-lt"/>
              </a:rPr>
              <a:t>8</a:t>
            </a: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10C37009-0D29-35D1-933B-DF1A1B93D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870" y="787401"/>
            <a:ext cx="452437" cy="47662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9</a:t>
            </a: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6CC3A1F2-8F81-8249-941B-B90B84C8F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484" y="5957863"/>
            <a:ext cx="452437" cy="51069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16</a:t>
            </a: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6B8B9A89-A809-E1F3-553A-E505C1688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5451" y="5273167"/>
            <a:ext cx="452437" cy="484188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15</a:t>
            </a:r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4E1F57AE-BB72-6465-1C4E-74569D5FE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923" y="4655513"/>
            <a:ext cx="452437" cy="484188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14</a:t>
            </a: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7164F156-5156-7991-A491-423E5F82F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923" y="4038600"/>
            <a:ext cx="452437" cy="462560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13</a:t>
            </a:r>
          </a:p>
        </p:txBody>
      </p:sp>
      <p:sp>
        <p:nvSpPr>
          <p:cNvPr id="25" name="Oval 7">
            <a:extLst>
              <a:ext uri="{FF2B5EF4-FFF2-40B4-BE49-F238E27FC236}">
                <a16:creationId xmlns:a16="http://schemas.microsoft.com/office/drawing/2014/main" id="{F0D30CCF-5137-FEA2-A2CA-4021DC064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115" y="2784423"/>
            <a:ext cx="452437" cy="496887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12</a:t>
            </a:r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C0388175-784A-2C1D-5F71-41A6FE2A2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5451" y="2144717"/>
            <a:ext cx="452437" cy="496887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11</a:t>
            </a:r>
          </a:p>
        </p:txBody>
      </p:sp>
      <p:sp>
        <p:nvSpPr>
          <p:cNvPr id="27" name="Oval 7">
            <a:extLst>
              <a:ext uri="{FF2B5EF4-FFF2-40B4-BE49-F238E27FC236}">
                <a16:creationId xmlns:a16="http://schemas.microsoft.com/office/drawing/2014/main" id="{88572937-124A-4AD1-5440-B09FB4C8A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534" y="1498601"/>
            <a:ext cx="452437" cy="531676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6" tIns="45657" rIns="91316" bIns="45657" anchor="ctr"/>
          <a:lstStyle>
            <a:lvl1pPr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+mj-lt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7F85E6-4F04-131C-F217-ECDDF8E96A04}"/>
              </a:ext>
            </a:extLst>
          </p:cNvPr>
          <p:cNvSpPr txBox="1"/>
          <p:nvPr/>
        </p:nvSpPr>
        <p:spPr>
          <a:xfrm>
            <a:off x="4978400" y="629678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1D4779"/>
                </a:solidFill>
                <a:latin typeface="+mj-lt"/>
                <a:ea typeface="AvantGarde" pitchFamily="2" charset="0"/>
                <a:cs typeface="AvantGarde" pitchFamily="2" charset="0"/>
              </a:rPr>
              <a:t>(</a:t>
            </a:r>
            <a:r>
              <a:rPr lang="en-US" sz="3200" dirty="0" err="1">
                <a:solidFill>
                  <a:srgbClr val="1D4779"/>
                </a:solidFill>
                <a:latin typeface="+mj-lt"/>
                <a:ea typeface="AvantGarde" pitchFamily="2" charset="0"/>
                <a:cs typeface="AvantGarde" pitchFamily="2" charset="0"/>
              </a:rPr>
              <a:t>Ngọc</a:t>
            </a:r>
            <a:r>
              <a:rPr lang="en-US" sz="3200" dirty="0">
                <a:solidFill>
                  <a:srgbClr val="1D4779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solidFill>
                  <a:srgbClr val="1D4779"/>
                </a:solidFill>
                <a:latin typeface="+mj-lt"/>
                <a:ea typeface="AvantGarde" pitchFamily="2" charset="0"/>
                <a:cs typeface="AvantGarde" pitchFamily="2" charset="0"/>
              </a:rPr>
              <a:t>Hà</a:t>
            </a:r>
            <a:r>
              <a:rPr lang="en-US" sz="3200" dirty="0">
                <a:solidFill>
                  <a:srgbClr val="1D4779"/>
                </a:solidFill>
                <a:latin typeface="+mj-lt"/>
                <a:ea typeface="AvantGarde" pitchFamily="2" charset="0"/>
                <a:cs typeface="AvantGarde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466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D8791-7C94-8917-35BA-1B8EB19FD8D7}"/>
              </a:ext>
            </a:extLst>
          </p:cNvPr>
          <p:cNvSpPr txBox="1"/>
          <p:nvPr/>
        </p:nvSpPr>
        <p:spPr>
          <a:xfrm>
            <a:off x="1415235" y="457446"/>
            <a:ext cx="1160318" cy="769308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4400" b="1" dirty="0" err="1">
                <a:latin typeface="+mj-lt"/>
                <a:ea typeface="Arial-Rounded" pitchFamily="34" charset="0"/>
                <a:cs typeface="Arial" pitchFamily="34" charset="0"/>
              </a:rPr>
              <a:t>Đọc</a:t>
            </a:r>
            <a:endParaRPr lang="en-US" sz="4400" b="1" dirty="0">
              <a:latin typeface="+mj-lt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D04B3-FBCF-4ED5-8672-479A38350098}"/>
              </a:ext>
            </a:extLst>
          </p:cNvPr>
          <p:cNvSpPr txBox="1"/>
          <p:nvPr/>
        </p:nvSpPr>
        <p:spPr>
          <a:xfrm>
            <a:off x="3608173" y="1785037"/>
            <a:ext cx="5146589" cy="3354631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Vừa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mưa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lại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nắng</a:t>
            </a:r>
            <a:endParaRPr lang="en-US" sz="4400" b="1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Hay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có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cầu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vồng</a:t>
            </a:r>
            <a:endParaRPr lang="en-US" sz="4400" b="1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Bảy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tươi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thắm</a:t>
            </a:r>
            <a:endParaRPr lang="en-US" sz="4400" b="1" dirty="0"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/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Bé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mừng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vui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latin typeface="+mj-lt"/>
                <a:ea typeface="AvantGarde" pitchFamily="2" charset="0"/>
                <a:cs typeface="AvantGarde" pitchFamily="2" charset="0"/>
              </a:rPr>
              <a:t>trông</a:t>
            </a:r>
            <a:r>
              <a:rPr lang="en-US" sz="4400" b="1" dirty="0">
                <a:latin typeface="+mj-lt"/>
                <a:ea typeface="AvantGarde" pitchFamily="2" charset="0"/>
                <a:cs typeface="AvantGarde" pitchFamily="2" charset="0"/>
              </a:rPr>
              <a:t>.</a:t>
            </a:r>
          </a:p>
          <a:p>
            <a:pPr algn="just"/>
            <a:endParaRPr lang="en-US" sz="3600" b="1" dirty="0">
              <a:latin typeface="+mj-lt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148CE2-7D55-514B-828E-258BF65ACED8}"/>
              </a:ext>
            </a:extLst>
          </p:cNvPr>
          <p:cNvSpPr/>
          <p:nvPr/>
        </p:nvSpPr>
        <p:spPr>
          <a:xfrm>
            <a:off x="771317" y="593125"/>
            <a:ext cx="609600" cy="6096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E88396-01C5-E0AF-850F-404291862A59}"/>
              </a:ext>
            </a:extLst>
          </p:cNvPr>
          <p:cNvGrpSpPr/>
          <p:nvPr/>
        </p:nvGrpSpPr>
        <p:grpSpPr>
          <a:xfrm>
            <a:off x="8075141" y="3941805"/>
            <a:ext cx="228600" cy="495816"/>
            <a:chOff x="4495800" y="1964690"/>
            <a:chExt cx="152400" cy="3352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6A11CF-8AB3-37A2-2867-FE0DEFA69C59}"/>
                </a:ext>
              </a:extLst>
            </p:cNvPr>
            <p:cNvCxnSpPr/>
            <p:nvPr/>
          </p:nvCxnSpPr>
          <p:spPr>
            <a:xfrm flipH="1">
              <a:off x="4495800" y="1964690"/>
              <a:ext cx="76200" cy="335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6D64E7-ED17-3119-6662-203E712ABA02}"/>
                </a:ext>
              </a:extLst>
            </p:cNvPr>
            <p:cNvCxnSpPr/>
            <p:nvPr/>
          </p:nvCxnSpPr>
          <p:spPr>
            <a:xfrm flipH="1">
              <a:off x="4572000" y="1964690"/>
              <a:ext cx="76200" cy="335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15C1FF-A9ED-F8DE-377D-637FDB810ECD}"/>
              </a:ext>
            </a:extLst>
          </p:cNvPr>
          <p:cNvCxnSpPr>
            <a:cxnSpLocks/>
          </p:cNvCxnSpPr>
          <p:nvPr/>
        </p:nvCxnSpPr>
        <p:spPr>
          <a:xfrm flipH="1">
            <a:off x="8143103" y="3263729"/>
            <a:ext cx="120477" cy="5050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B090FE-3D1A-EE97-4F14-DB0EFD190928}"/>
              </a:ext>
            </a:extLst>
          </p:cNvPr>
          <p:cNvCxnSpPr>
            <a:cxnSpLocks/>
          </p:cNvCxnSpPr>
          <p:nvPr/>
        </p:nvCxnSpPr>
        <p:spPr>
          <a:xfrm flipH="1">
            <a:off x="7636476" y="2547037"/>
            <a:ext cx="127686" cy="5174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847A42-DC18-B35A-1260-A8E5CB3D8CC1}"/>
              </a:ext>
            </a:extLst>
          </p:cNvPr>
          <p:cNvCxnSpPr>
            <a:cxnSpLocks/>
          </p:cNvCxnSpPr>
          <p:nvPr/>
        </p:nvCxnSpPr>
        <p:spPr>
          <a:xfrm flipH="1">
            <a:off x="7906265" y="1977081"/>
            <a:ext cx="113270" cy="4089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03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BD79FA-1FA9-62AB-A13E-B9C1F4A81A54}"/>
              </a:ext>
            </a:extLst>
          </p:cNvPr>
          <p:cNvSpPr txBox="1"/>
          <p:nvPr/>
        </p:nvSpPr>
        <p:spPr>
          <a:xfrm>
            <a:off x="1030244" y="33278"/>
            <a:ext cx="1547091" cy="861597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9004"/>
            <a:r>
              <a:rPr lang="en-US" sz="4800" b="1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Arial" pitchFamily="34" charset="0"/>
              </a:rPr>
              <a:t>Đọc</a:t>
            </a:r>
            <a:endParaRPr lang="en-US" sz="4800" b="1" dirty="0">
              <a:solidFill>
                <a:prstClr val="black"/>
              </a:solidFill>
              <a:latin typeface="+mj-lt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94238-2E32-E133-F956-9CD4F1EB52A7}"/>
              </a:ext>
            </a:extLst>
          </p:cNvPr>
          <p:cNvSpPr txBox="1"/>
          <p:nvPr/>
        </p:nvSpPr>
        <p:spPr>
          <a:xfrm>
            <a:off x="3352800" y="279400"/>
            <a:ext cx="5486401" cy="779588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ctr" defTabSz="1219004"/>
            <a:r>
              <a:rPr lang="en-US" sz="4267" b="1" dirty="0" err="1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Bảy</a:t>
            </a:r>
            <a:r>
              <a:rPr lang="en-US" sz="4267" b="1" dirty="0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sắc</a:t>
            </a:r>
            <a:r>
              <a:rPr lang="en-US" sz="4267" b="1" dirty="0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cầu</a:t>
            </a:r>
            <a:r>
              <a:rPr lang="en-US" sz="4267" b="1" dirty="0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+mj-lt"/>
                <a:ea typeface="AvantGarde" pitchFamily="2" charset="0"/>
                <a:cs typeface="AvantGarde" pitchFamily="2" charset="0"/>
              </a:rPr>
              <a:t>vồng</a:t>
            </a:r>
            <a:endParaRPr lang="en-US" sz="4267" b="1" dirty="0">
              <a:solidFill>
                <a:srgbClr val="FF0000"/>
              </a:solidFill>
              <a:latin typeface="+mj-lt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BAFE9D-162E-05E7-B094-82230455E2DA}"/>
              </a:ext>
            </a:extLst>
          </p:cNvPr>
          <p:cNvSpPr txBox="1"/>
          <p:nvPr/>
        </p:nvSpPr>
        <p:spPr>
          <a:xfrm>
            <a:off x="1117600" y="1089224"/>
            <a:ext cx="4978400" cy="5293003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Vừa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mưa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lại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nắng</a:t>
            </a:r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Hay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vồng</a:t>
            </a:r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Bảy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tươi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thắm</a:t>
            </a:r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Bé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mừng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vui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trông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.</a:t>
            </a:r>
          </a:p>
          <a:p>
            <a:pPr algn="just" defTabSz="1219004"/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đỏ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mặt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trời</a:t>
            </a:r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cam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đu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đủ</a:t>
            </a:r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vàng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cá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bơi</a:t>
            </a:r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Lục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kia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lá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C0524-10AD-CAD5-F97B-3EF16ADD7902}"/>
              </a:ext>
            </a:extLst>
          </p:cNvPr>
          <p:cNvSpPr txBox="1"/>
          <p:nvPr/>
        </p:nvSpPr>
        <p:spPr>
          <a:xfrm>
            <a:off x="6688667" y="1089224"/>
            <a:ext cx="5401733" cy="6441907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lam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đám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mây</a:t>
            </a:r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chàm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áo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mẹ</a:t>
            </a:r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tím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hoa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sim</a:t>
            </a: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Bảy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màu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thế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.</a:t>
            </a:r>
          </a:p>
          <a:p>
            <a:pPr algn="just" defTabSz="1219004"/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vồng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ẩn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hiện</a:t>
            </a:r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lại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tan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mau</a:t>
            </a:r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Đất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trời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bừng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tỉnh</a:t>
            </a:r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  <a:p>
            <a:pPr algn="just" defTabSz="1219004"/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Sau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cơn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mưa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rào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.</a:t>
            </a:r>
          </a:p>
          <a:p>
            <a:pPr algn="r" defTabSz="1219004"/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(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Ngọc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Hà</a:t>
            </a:r>
            <a:r>
              <a:rPr lang="en-US" sz="3733" b="1" dirty="0">
                <a:solidFill>
                  <a:prstClr val="black"/>
                </a:solidFill>
                <a:latin typeface="+mj-lt"/>
                <a:ea typeface="AvantGarde" pitchFamily="2" charset="0"/>
                <a:cs typeface="AvantGarde" pitchFamily="2" charset="0"/>
              </a:rPr>
              <a:t>)</a:t>
            </a:r>
          </a:p>
          <a:p>
            <a:pPr algn="just" defTabSz="1219004"/>
            <a:endParaRPr lang="en-US" sz="3733" b="1" dirty="0">
              <a:solidFill>
                <a:prstClr val="black"/>
              </a:solidFill>
              <a:latin typeface="+mj-lt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32545B-E84D-E44B-4830-95182773CB49}"/>
              </a:ext>
            </a:extLst>
          </p:cNvPr>
          <p:cNvSpPr/>
          <p:nvPr/>
        </p:nvSpPr>
        <p:spPr>
          <a:xfrm>
            <a:off x="221116" y="0"/>
            <a:ext cx="812800" cy="8128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48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14" name="Lưu đồ: Đường kết nối 8">
            <a:extLst>
              <a:ext uri="{FF2B5EF4-FFF2-40B4-BE49-F238E27FC236}">
                <a16:creationId xmlns:a16="http://schemas.microsoft.com/office/drawing/2014/main" id="{735A3CAB-02CC-36A0-DF46-E78502A4D4A5}"/>
              </a:ext>
            </a:extLst>
          </p:cNvPr>
          <p:cNvSpPr/>
          <p:nvPr/>
        </p:nvSpPr>
        <p:spPr>
          <a:xfrm>
            <a:off x="635592" y="1176219"/>
            <a:ext cx="482009" cy="467832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DABD6DAE-8086-32D2-438A-ECA5C6A17A33}"/>
              </a:ext>
            </a:extLst>
          </p:cNvPr>
          <p:cNvSpPr/>
          <p:nvPr/>
        </p:nvSpPr>
        <p:spPr>
          <a:xfrm>
            <a:off x="721952" y="4076613"/>
            <a:ext cx="482009" cy="467832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704EBB6C-48D6-75A3-C99F-0A0DD97A83CB}"/>
              </a:ext>
            </a:extLst>
          </p:cNvPr>
          <p:cNvSpPr/>
          <p:nvPr/>
        </p:nvSpPr>
        <p:spPr>
          <a:xfrm>
            <a:off x="6206658" y="1176219"/>
            <a:ext cx="482009" cy="467832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78528C2-1039-A5AA-543D-3111D427D1AC}"/>
              </a:ext>
            </a:extLst>
          </p:cNvPr>
          <p:cNvSpPr/>
          <p:nvPr/>
        </p:nvSpPr>
        <p:spPr>
          <a:xfrm>
            <a:off x="6252378" y="4064584"/>
            <a:ext cx="482009" cy="467832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vi-VN" sz="3200" b="1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1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812800" y="177800"/>
            <a:ext cx="10566400" cy="528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470400" y="5664200"/>
            <a:ext cx="3618106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1219004"/>
            <a:r>
              <a:rPr lang="en-US" sz="40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 mặt trời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812800" y="675640"/>
            <a:ext cx="10871200" cy="4886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470400" y="5867401"/>
            <a:ext cx="3945311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1219004"/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lang="en-US" sz="4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438363" y="5664201"/>
            <a:ext cx="4145687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1219004"/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endParaRPr lang="en-US" sz="4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711200" y="279400"/>
            <a:ext cx="11074400" cy="4978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775201" y="5765801"/>
            <a:ext cx="3547766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1219004"/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4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1320800" y="584200"/>
            <a:ext cx="9956800" cy="4876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923658" y="5664201"/>
            <a:ext cx="4701928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1219004"/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4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1320800" y="393581"/>
            <a:ext cx="9753600" cy="486421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386526" y="5494631"/>
            <a:ext cx="4448555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004"/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4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3880022" y="357782"/>
            <a:ext cx="5090983" cy="4920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 Vàng - Những Vấn đề Cần Lưu ý để Chăm Sóc Tốt Cho Cá Vàng Trong Quá  Trình Nuôi - Báo Khuyến Nôn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004"/>
            <a:endParaRPr lang="en-US" sz="24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2" name="Picture 2" descr="Tản mạn Hoa Sim Tím hay, những bài viết nói về cây sim quê ta | IINI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7800"/>
            <a:ext cx="5778500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ây hoa sim tím giống. Trồng chủ yếu trong khu sinh thái du lịch, công  viên, trong sân vườn,... Cây cho hoa tím đẹp và lãng mạn nên đượ… | Loài ho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1"/>
          <a:stretch/>
        </p:blipFill>
        <p:spPr bwMode="auto">
          <a:xfrm>
            <a:off x="5892031" y="177800"/>
            <a:ext cx="6341533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A026E3B8-6F03-4D9A-A4D7-CB3F07155A3C}"/>
              </a:ext>
            </a:extLst>
          </p:cNvPr>
          <p:cNvSpPr txBox="1"/>
          <p:nvPr/>
        </p:nvSpPr>
        <p:spPr>
          <a:xfrm>
            <a:off x="4038599" y="5910001"/>
            <a:ext cx="4153701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1219004"/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</a:t>
            </a:r>
          </a:p>
        </p:txBody>
      </p:sp>
    </p:spTree>
    <p:extLst>
      <p:ext uri="{BB962C8B-B14F-4D97-AF65-F5344CB8AC3E}">
        <p14:creationId xmlns:p14="http://schemas.microsoft.com/office/powerpoint/2010/main" val="24581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7370" y="360720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57738" y="417577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4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61B06C40-3977-41F1-9902-2D6BD17F51F1}"/>
              </a:ext>
            </a:extLst>
          </p:cNvPr>
          <p:cNvSpPr/>
          <p:nvPr/>
        </p:nvSpPr>
        <p:spPr>
          <a:xfrm>
            <a:off x="924870" y="486538"/>
            <a:ext cx="656795" cy="65028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D4317-ADDE-47EB-B4CB-F73B05AC35C0}"/>
              </a:ext>
            </a:extLst>
          </p:cNvPr>
          <p:cNvSpPr txBox="1"/>
          <p:nvPr/>
        </p:nvSpPr>
        <p:spPr>
          <a:xfrm>
            <a:off x="2036512" y="344594"/>
            <a:ext cx="9368773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4800" b="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4800" b="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4800" b="1" i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11B0AC6-6CC4-4B6F-6B9C-AECFC2990BF3}"/>
              </a:ext>
            </a:extLst>
          </p:cNvPr>
          <p:cNvSpPr txBox="1"/>
          <p:nvPr/>
        </p:nvSpPr>
        <p:spPr>
          <a:xfrm>
            <a:off x="2212671" y="209378"/>
            <a:ext cx="7929419" cy="779588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ctr" defTabSz="1219004"/>
            <a:r>
              <a:rPr lang="en-US" sz="4267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Bảy </a:t>
            </a:r>
            <a:r>
              <a:rPr lang="en-US" sz="4267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lang="en-US" sz="4267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cầu</a:t>
            </a:r>
            <a:r>
              <a:rPr lang="en-US" sz="4267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vồng</a:t>
            </a:r>
            <a:endParaRPr lang="en-US" sz="4267" b="1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8DF08-91CF-24C4-B025-C3CBE58CE350}"/>
              </a:ext>
            </a:extLst>
          </p:cNvPr>
          <p:cNvSpPr txBox="1"/>
          <p:nvPr/>
        </p:nvSpPr>
        <p:spPr>
          <a:xfrm>
            <a:off x="1117600" y="800340"/>
            <a:ext cx="4978400" cy="5108913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9004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Vừa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mưa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nắng</a:t>
            </a:r>
            <a:endParaRPr lang="en-US" sz="3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cầu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vồng</a:t>
            </a:r>
            <a:endParaRPr lang="en-US" sz="3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Bảy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tươi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thắm</a:t>
            </a:r>
            <a:endParaRPr lang="en-US" sz="3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trông</a:t>
            </a:r>
            <a:endParaRPr lang="en-US" sz="3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endParaRPr lang="en-US" sz="3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endParaRPr lang="en-US" sz="3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cam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đủ</a:t>
            </a:r>
            <a:endParaRPr lang="en-US" sz="3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bơi</a:t>
            </a:r>
            <a:endParaRPr lang="en-US" sz="3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Lục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lá</a:t>
            </a:r>
            <a:endParaRPr lang="en-US" sz="3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2A6FB9-B135-48CD-F720-EAA1D9C3E66D}"/>
              </a:ext>
            </a:extLst>
          </p:cNvPr>
          <p:cNvSpPr txBox="1"/>
          <p:nvPr/>
        </p:nvSpPr>
        <p:spPr>
          <a:xfrm>
            <a:off x="6485467" y="800339"/>
            <a:ext cx="5401733" cy="6216909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9004"/>
            <a:r>
              <a:rPr lang="en-US" sz="3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 lam đám mây</a:t>
            </a:r>
          </a:p>
          <a:p>
            <a:pPr algn="just" defTabSz="1219004"/>
            <a:r>
              <a:rPr lang="en-US" sz="3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 chàm áo mẹ</a:t>
            </a:r>
          </a:p>
          <a:p>
            <a:pPr algn="just" defTabSz="1219004"/>
            <a:r>
              <a:rPr lang="en-US" sz="3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 tím hoa sim</a:t>
            </a:r>
          </a:p>
          <a:p>
            <a:pPr algn="just" defTabSz="1219004"/>
            <a:r>
              <a:rPr lang="en-US" sz="3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Bảy màu yêu thế.</a:t>
            </a:r>
          </a:p>
          <a:p>
            <a:pPr algn="just" defTabSz="1219004"/>
            <a:endParaRPr lang="en-US" sz="360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r>
              <a:rPr lang="en-US" sz="3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Cầu vồng ẩn hiện</a:t>
            </a:r>
          </a:p>
          <a:p>
            <a:pPr algn="just" defTabSz="1219004"/>
            <a:r>
              <a:rPr lang="en-US" sz="3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Rồi lại tan mau</a:t>
            </a:r>
          </a:p>
          <a:p>
            <a:pPr algn="just" defTabSz="1219004"/>
            <a:r>
              <a:rPr lang="en-US" sz="3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Đất trời bừng tỉnh</a:t>
            </a:r>
          </a:p>
          <a:p>
            <a:pPr algn="just" defTabSz="1219004"/>
            <a:r>
              <a:rPr lang="en-US" sz="3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Sau cơn mưa rào.</a:t>
            </a:r>
          </a:p>
          <a:p>
            <a:pPr algn="r" defTabSz="1219004"/>
            <a:r>
              <a:rPr lang="en-US" sz="3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(Ngọc Hà)</a:t>
            </a:r>
          </a:p>
          <a:p>
            <a:pPr algn="just" defTabSz="1219004"/>
            <a:endParaRPr lang="en-US" sz="360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630B63-3400-17E1-79BD-170DE5430663}"/>
              </a:ext>
            </a:extLst>
          </p:cNvPr>
          <p:cNvCxnSpPr/>
          <p:nvPr/>
        </p:nvCxnSpPr>
        <p:spPr>
          <a:xfrm flipH="1">
            <a:off x="3674534" y="1955800"/>
            <a:ext cx="961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0A9EEB-F822-235B-CDDA-E460B51717FD}"/>
              </a:ext>
            </a:extLst>
          </p:cNvPr>
          <p:cNvCxnSpPr/>
          <p:nvPr/>
        </p:nvCxnSpPr>
        <p:spPr>
          <a:xfrm flipH="1">
            <a:off x="3965142" y="3056467"/>
            <a:ext cx="1057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B2E950-CB92-B11E-6EE7-1CD9EE0803DB}"/>
              </a:ext>
            </a:extLst>
          </p:cNvPr>
          <p:cNvCxnSpPr/>
          <p:nvPr/>
        </p:nvCxnSpPr>
        <p:spPr>
          <a:xfrm flipH="1">
            <a:off x="3757442" y="4109720"/>
            <a:ext cx="72215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3473DE-E4FC-105E-5C03-379201BDDDD4}"/>
              </a:ext>
            </a:extLst>
          </p:cNvPr>
          <p:cNvCxnSpPr/>
          <p:nvPr/>
        </p:nvCxnSpPr>
        <p:spPr>
          <a:xfrm flipH="1">
            <a:off x="3920911" y="5193453"/>
            <a:ext cx="72215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B30A81-BFC4-4063-301A-62DB63CB540D}"/>
              </a:ext>
            </a:extLst>
          </p:cNvPr>
          <p:cNvCxnSpPr/>
          <p:nvPr/>
        </p:nvCxnSpPr>
        <p:spPr>
          <a:xfrm flipH="1">
            <a:off x="1219201" y="1358053"/>
            <a:ext cx="87380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27CCEB-88FD-2E46-6310-8DAC0442F896}"/>
              </a:ext>
            </a:extLst>
          </p:cNvPr>
          <p:cNvCxnSpPr/>
          <p:nvPr/>
        </p:nvCxnSpPr>
        <p:spPr>
          <a:xfrm flipH="1">
            <a:off x="2235201" y="1358053"/>
            <a:ext cx="87380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899920" y="2509329"/>
            <a:ext cx="48642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thường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xuất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hiện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khi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mưa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nắng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2050" name="Picture 2" descr="Cầu vồng là gì? Xuất hiện khi nào? 7 sắc cầu vồng gồm những màu gì? - Học  Điện Tử">
            <a:extLst>
              <a:ext uri="{FF2B5EF4-FFF2-40B4-BE49-F238E27FC236}">
                <a16:creationId xmlns:a16="http://schemas.microsoft.com/office/drawing/2014/main" id="{85D94343-C6B8-4AE6-A0E0-1D209C48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96" y="1941903"/>
            <a:ext cx="4415204" cy="29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mấy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67745" y="1919715"/>
            <a:ext cx="5017813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77995" y="2259476"/>
            <a:ext cx="454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có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7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màu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BB176-8902-40E6-92D0-0C92519CF9F4}"/>
              </a:ext>
            </a:extLst>
          </p:cNvPr>
          <p:cNvSpPr txBox="1"/>
          <p:nvPr/>
        </p:nvSpPr>
        <p:spPr>
          <a:xfrm>
            <a:off x="2001520" y="3133944"/>
            <a:ext cx="4684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Đỏ</a:t>
            </a:r>
            <a:r>
              <a:rPr lang="en-US" sz="3600" dirty="0"/>
              <a:t>, cam, </a:t>
            </a:r>
            <a:r>
              <a:rPr lang="en-US" sz="3600" dirty="0" err="1"/>
              <a:t>vàng</a:t>
            </a:r>
            <a:r>
              <a:rPr lang="en-US" sz="3600" dirty="0"/>
              <a:t>, </a:t>
            </a:r>
            <a:r>
              <a:rPr lang="en-US" sz="3600" dirty="0" err="1"/>
              <a:t>lục</a:t>
            </a:r>
            <a:r>
              <a:rPr lang="en-US" sz="3600" dirty="0"/>
              <a:t>, lam, </a:t>
            </a:r>
            <a:r>
              <a:rPr lang="en-US" sz="3600" dirty="0" err="1"/>
              <a:t>chàm</a:t>
            </a:r>
            <a:r>
              <a:rPr lang="en-US" sz="3600" dirty="0"/>
              <a:t>, </a:t>
            </a:r>
            <a:r>
              <a:rPr lang="en-US" sz="3600" dirty="0" err="1"/>
              <a:t>tím</a:t>
            </a:r>
            <a:r>
              <a:rPr lang="en-US" sz="3600" dirty="0"/>
              <a:t>.</a:t>
            </a:r>
          </a:p>
        </p:txBody>
      </p:sp>
      <p:pic>
        <p:nvPicPr>
          <p:cNvPr id="3074" name="Picture 2" descr="CẦU VỒNG VÀ NHỮNG Ý NGHĨA LIÊN QUAN ĐẾN... ...">
            <a:extLst>
              <a:ext uri="{FF2B5EF4-FFF2-40B4-BE49-F238E27FC236}">
                <a16:creationId xmlns:a16="http://schemas.microsoft.com/office/drawing/2014/main" id="{71D2678E-1BD9-48E2-8A48-34A3F3FE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35" y="2027646"/>
            <a:ext cx="3953005" cy="27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462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thơ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tan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nhanh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11638" y="2861793"/>
            <a:ext cx="5882404" cy="199468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42826" y="3201554"/>
            <a:ext cx="4696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4098" name="Picture 2" descr="1️⃣ Top 50 Hình nền cầu vồng Rainbow đẹp nhất thế giới ™ WikiLaptop.com">
            <a:extLst>
              <a:ext uri="{FF2B5EF4-FFF2-40B4-BE49-F238E27FC236}">
                <a16:creationId xmlns:a16="http://schemas.microsoft.com/office/drawing/2014/main" id="{7E13C8B1-269B-474A-862A-8B09315F0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7618849" y="2983110"/>
            <a:ext cx="4127673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76400" y="1429587"/>
            <a:ext cx="9343292" cy="5208046"/>
            <a:chOff x="4233793" y="457201"/>
            <a:chExt cx="6690881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233793" y="457201"/>
              <a:ext cx="6690881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49" y="765762"/>
            <a:ext cx="2061034" cy="20610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BB816B-AACF-4A63-9688-1736026BEF0B}"/>
              </a:ext>
            </a:extLst>
          </p:cNvPr>
          <p:cNvSpPr/>
          <p:nvPr/>
        </p:nvSpPr>
        <p:spPr>
          <a:xfrm>
            <a:off x="2288946" y="296785"/>
            <a:ext cx="701506" cy="677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EA86-5723-4A56-9F20-435F99D92A11}"/>
              </a:ext>
            </a:extLst>
          </p:cNvPr>
          <p:cNvSpPr txBox="1"/>
          <p:nvPr/>
        </p:nvSpPr>
        <p:spPr>
          <a:xfrm>
            <a:off x="3025165" y="302894"/>
            <a:ext cx="7994527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7C605-CDD0-4391-AD2F-B55BBEB96C13}"/>
              </a:ext>
            </a:extLst>
          </p:cNvPr>
          <p:cNvSpPr/>
          <p:nvPr/>
        </p:nvSpPr>
        <p:spPr>
          <a:xfrm>
            <a:off x="1984513" y="1866971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86E838-6B8F-4635-A470-3D54B761F8B6}"/>
              </a:ext>
            </a:extLst>
          </p:cNvPr>
          <p:cNvSpPr/>
          <p:nvPr/>
        </p:nvSpPr>
        <p:spPr>
          <a:xfrm>
            <a:off x="1912947" y="4225640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5921C-7794-4932-B402-26E44A160CDC}"/>
              </a:ext>
            </a:extLst>
          </p:cNvPr>
          <p:cNvSpPr/>
          <p:nvPr/>
        </p:nvSpPr>
        <p:spPr>
          <a:xfrm>
            <a:off x="6426232" y="1880283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10C0F-630E-4E43-B2AD-330523FAC38C}"/>
              </a:ext>
            </a:extLst>
          </p:cNvPr>
          <p:cNvSpPr/>
          <p:nvPr/>
        </p:nvSpPr>
        <p:spPr>
          <a:xfrm>
            <a:off x="6426232" y="4185292"/>
            <a:ext cx="4386620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D60CCA-ECA9-403F-A515-FF7B6E787EB8}"/>
              </a:ext>
            </a:extLst>
          </p:cNvPr>
          <p:cNvSpPr/>
          <p:nvPr/>
        </p:nvSpPr>
        <p:spPr>
          <a:xfrm>
            <a:off x="934448" y="425031"/>
            <a:ext cx="733713" cy="6623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C719-41A0-42D4-B97B-73A7F5CE9FA8}"/>
              </a:ext>
            </a:extLst>
          </p:cNvPr>
          <p:cNvSpPr txBox="1"/>
          <p:nvPr/>
        </p:nvSpPr>
        <p:spPr>
          <a:xfrm>
            <a:off x="1655805" y="227597"/>
            <a:ext cx="9601200" cy="135420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endParaRPr lang="en-US" sz="40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743200" y="2717800"/>
            <a:ext cx="1625600" cy="1625600"/>
          </a:xfrm>
          <a:prstGeom prst="ellipse">
            <a:avLst/>
          </a:prstGeom>
          <a:solidFill>
            <a:srgbClr val="FF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70311" y="2717800"/>
            <a:ext cx="1625600" cy="1625600"/>
          </a:xfrm>
          <a:prstGeom prst="ellipse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00" y="2717800"/>
            <a:ext cx="1625600" cy="1625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90040" y="4241800"/>
            <a:ext cx="1625600" cy="1625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62400" y="4241800"/>
            <a:ext cx="1625600" cy="1625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27649" y="4241800"/>
            <a:ext cx="1625600" cy="1625600"/>
          </a:xfrm>
          <a:prstGeom prst="ellipse">
            <a:avLst/>
          </a:prstGeom>
          <a:solidFill>
            <a:srgbClr val="245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042400" y="4241800"/>
            <a:ext cx="1625600" cy="1625600"/>
          </a:xfrm>
          <a:prstGeom prst="ellipse">
            <a:avLst/>
          </a:prstGeom>
          <a:solidFill>
            <a:srgbClr val="A32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32300" y="2002305"/>
            <a:ext cx="1047400" cy="77960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ctr" defTabSz="1219004"/>
            <a:r>
              <a:rPr lang="en-US" sz="4267">
                <a:solidFill>
                  <a:prstClr val="black"/>
                </a:solidFill>
                <a:latin typeface="+mj-lt"/>
                <a:ea typeface="Arial-Rounded" pitchFamily="34" charset="0"/>
                <a:cs typeface="Arial" pitchFamily="34" charset="0"/>
              </a:rPr>
              <a:t>đỏ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49433" y="1946213"/>
            <a:ext cx="1267355" cy="77960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ctr" defTabSz="1219004"/>
            <a:r>
              <a:rPr lang="en-US" sz="4267">
                <a:solidFill>
                  <a:prstClr val="black"/>
                </a:solidFill>
                <a:latin typeface="+mj-lt"/>
                <a:ea typeface="Arial-Rounded" pitchFamily="34" charset="0"/>
                <a:cs typeface="Arial" pitchFamily="34" charset="0"/>
              </a:rPr>
              <a:t>cam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99530" y="2002305"/>
            <a:ext cx="1701951" cy="77960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ctr" defTabSz="1219004"/>
            <a:r>
              <a:rPr lang="en-US" sz="4267">
                <a:solidFill>
                  <a:prstClr val="black"/>
                </a:solidFill>
                <a:latin typeface="+mj-lt"/>
                <a:ea typeface="Arial-Rounded" pitchFamily="34" charset="0"/>
                <a:cs typeface="Arial" pitchFamily="34" charset="0"/>
              </a:rPr>
              <a:t>vàng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19200" y="5895312"/>
            <a:ext cx="2078331" cy="77960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ctr" defTabSz="1219004"/>
            <a:r>
              <a:rPr lang="en-US" sz="4267">
                <a:solidFill>
                  <a:prstClr val="black"/>
                </a:solidFill>
                <a:latin typeface="+mj-lt"/>
                <a:ea typeface="Arial-Rounded" pitchFamily="34" charset="0"/>
                <a:cs typeface="Arial" pitchFamily="34" charset="0"/>
              </a:rPr>
              <a:t>xanh lá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35381" y="5867400"/>
            <a:ext cx="2662219" cy="77960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ctr" defTabSz="1219004"/>
            <a:r>
              <a:rPr lang="en-US" sz="4267">
                <a:solidFill>
                  <a:prstClr val="black"/>
                </a:solidFill>
                <a:latin typeface="+mj-lt"/>
                <a:ea typeface="Arial-Rounded" pitchFamily="34" charset="0"/>
                <a:cs typeface="Arial" pitchFamily="34" charset="0"/>
              </a:rPr>
              <a:t>xanh lam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55080" y="5867400"/>
            <a:ext cx="1849421" cy="77960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ctr" defTabSz="1219004"/>
            <a:r>
              <a:rPr lang="en-US" sz="4267">
                <a:solidFill>
                  <a:prstClr val="black"/>
                </a:solidFill>
                <a:latin typeface="+mj-lt"/>
                <a:ea typeface="Arial-Rounded" pitchFamily="34" charset="0"/>
                <a:cs typeface="Arial" pitchFamily="34" charset="0"/>
              </a:rPr>
              <a:t>chàm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930490" y="5867400"/>
            <a:ext cx="1849421" cy="77960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ctr" defTabSz="1219004"/>
            <a:r>
              <a:rPr lang="en-US" sz="4267">
                <a:solidFill>
                  <a:prstClr val="black"/>
                </a:solidFill>
                <a:latin typeface="+mj-lt"/>
                <a:ea typeface="Arial-Rounded" pitchFamily="34" charset="0"/>
                <a:cs typeface="Arial" pitchFamily="34" charset="0"/>
              </a:rPr>
              <a:t>tím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61E16F-07DF-A6F2-260D-1C4B3035A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8670" y="1720557"/>
            <a:ext cx="7076898" cy="33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>
            <a:hlinkClick r:id="rId25" action="ppaction://hlinksldjump"/>
          </p:cNvPr>
          <p:cNvSpPr/>
          <p:nvPr/>
        </p:nvSpPr>
        <p:spPr>
          <a:xfrm>
            <a:off x="9946166" y="5486400"/>
            <a:ext cx="1747994" cy="90824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9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1" y="-26161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46" y="75442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05" y="38099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45" y="38099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25" y="2207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12" y="17704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27" y="-87865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10" y="-646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63" y="-49765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4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chim của biển cả</a:t>
            </a:r>
          </a:p>
        </p:txBody>
      </p:sp>
    </p:spTree>
    <p:extLst>
      <p:ext uri="{BB962C8B-B14F-4D97-AF65-F5344CB8AC3E}">
        <p14:creationId xmlns:p14="http://schemas.microsoft.com/office/powerpoint/2010/main" val="16866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017520" y="3505200"/>
            <a:ext cx="715264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loài chim của biển cả em biết thêm điều thú vị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82719" y="4209149"/>
            <a:ext cx="4907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hải âu còn có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661920" y="-103743"/>
            <a:ext cx="8188959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gì xa tít chân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rực rỡ không người nào qua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00321" y="5316582"/>
            <a:ext cx="240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</a:t>
            </a:r>
          </a:p>
        </p:txBody>
      </p:sp>
    </p:spTree>
    <p:extLst>
      <p:ext uri="{BB962C8B-B14F-4D97-AF65-F5344CB8AC3E}">
        <p14:creationId xmlns:p14="http://schemas.microsoft.com/office/powerpoint/2010/main" val="9493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30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từng thấy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chưa? Cầu vồng xuất hiện ở đâu?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22320" y="4257617"/>
            <a:ext cx="6035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918</Words>
  <Application>Microsoft Office PowerPoint</Application>
  <PresentationFormat>Widescreen</PresentationFormat>
  <Paragraphs>222</Paragraphs>
  <Slides>38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等线</vt:lpstr>
      <vt:lpstr>等线 Light</vt:lpstr>
      <vt:lpstr>#9Slide05 VL Fadilla</vt:lpstr>
      <vt:lpstr>Arial</vt:lpstr>
      <vt:lpstr>Arial Rounded MT Bold</vt:lpstr>
      <vt:lpstr>Arial-Rounded</vt:lpstr>
      <vt:lpstr>Calibri</vt:lpstr>
      <vt:lpstr>Times New Roman</vt:lpstr>
      <vt:lpstr>UTM Avo</vt:lpstr>
      <vt:lpstr>字魂37号-波纹乖乖体</vt:lpstr>
      <vt:lpstr>汉仪帅线体简</vt:lpstr>
      <vt:lpstr>Office 主题</vt:lpstr>
      <vt:lpstr>4_Office Theme</vt:lpstr>
      <vt:lpstr>2_Office 主题​​</vt:lpstr>
      <vt:lpstr>Office Theme</vt:lpstr>
      <vt:lpstr>1_Office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User</cp:lastModifiedBy>
  <cp:revision>74</cp:revision>
  <dcterms:created xsi:type="dcterms:W3CDTF">2017-06-26T03:23:00Z</dcterms:created>
  <dcterms:modified xsi:type="dcterms:W3CDTF">2026-04-28T13:33:44Z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