
<file path=[Content_Types].xml><?xml version="1.0" encoding="utf-8"?>
<Types xmlns="http://schemas.openxmlformats.org/package/2006/content-types">
  <Default Extension="bin" ContentType="audio/unknown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ctiveX/activeX1.xml" ContentType="application/vnd.ms-office.activeX+xml"/>
  <Override PartName="/ppt/activeX/activeX1.bin" ContentType="application/vnd.ms-office.activeX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3" r:id="rId3"/>
    <p:sldMasterId id="2147483695" r:id="rId4"/>
    <p:sldMasterId id="2147483708" r:id="rId5"/>
    <p:sldMasterId id="2147483721" r:id="rId6"/>
    <p:sldMasterId id="2147483732" r:id="rId7"/>
  </p:sldMasterIdLst>
  <p:notesMasterIdLst>
    <p:notesMasterId r:id="rId42"/>
  </p:notesMasterIdLst>
  <p:sldIdLst>
    <p:sldId id="290" r:id="rId8"/>
    <p:sldId id="256" r:id="rId9"/>
    <p:sldId id="257" r:id="rId10"/>
    <p:sldId id="258" r:id="rId11"/>
    <p:sldId id="259" r:id="rId12"/>
    <p:sldId id="350" r:id="rId13"/>
    <p:sldId id="261" r:id="rId14"/>
    <p:sldId id="355" r:id="rId15"/>
    <p:sldId id="319" r:id="rId16"/>
    <p:sldId id="354" r:id="rId17"/>
    <p:sldId id="334" r:id="rId18"/>
    <p:sldId id="356" r:id="rId19"/>
    <p:sldId id="351" r:id="rId20"/>
    <p:sldId id="288" r:id="rId21"/>
    <p:sldId id="285" r:id="rId22"/>
    <p:sldId id="352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321" r:id="rId31"/>
    <p:sldId id="322" r:id="rId32"/>
    <p:sldId id="357" r:id="rId33"/>
    <p:sldId id="358" r:id="rId34"/>
    <p:sldId id="302" r:id="rId35"/>
    <p:sldId id="305" r:id="rId36"/>
    <p:sldId id="306" r:id="rId37"/>
    <p:sldId id="307" r:id="rId38"/>
    <p:sldId id="270" r:id="rId39"/>
    <p:sldId id="280" r:id="rId40"/>
    <p:sldId id="281" r:id="rId41"/>
  </p:sldIdLst>
  <p:sldSz cx="12192000" cy="6858000"/>
  <p:notesSz cx="6858000" cy="9144000"/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B6BE"/>
    <a:srgbClr val="F9A601"/>
    <a:srgbClr val="FF8599"/>
    <a:srgbClr val="FFD1E1"/>
    <a:srgbClr val="1CD8EC"/>
    <a:srgbClr val="19B4C9"/>
    <a:srgbClr val="D6F133"/>
    <a:srgbClr val="FDDF03"/>
    <a:srgbClr val="22F1F6"/>
    <a:srgbClr val="9FB7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15" autoAdjust="0"/>
    <p:restoredTop sz="96578" autoAdjust="0"/>
  </p:normalViewPr>
  <p:slideViewPr>
    <p:cSldViewPr snapToGrid="0">
      <p:cViewPr varScale="1">
        <p:scale>
          <a:sx n="69" d="100"/>
          <a:sy n="69" d="100"/>
        </p:scale>
        <p:origin x="672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gs" Target="tags/tag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slide" Target="slides/slide34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5B96E-16FD-4B24-BE2E-4DCAE475A1A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04A65-FED2-458F-8760-D4B912626E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495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414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4460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757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38365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3559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111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211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698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722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50A647-C4E8-42A7-9CB1-C2FF00A37D0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140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ôn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hs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cứ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391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5446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4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4414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283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094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69763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3186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86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46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70891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2891116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300759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885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8618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0178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15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20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70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11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6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59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1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19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1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014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47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5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66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00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25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90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98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33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400927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49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356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4719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728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56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54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262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5353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5814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174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9716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8488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005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8554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8919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6351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5833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9132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7555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8">
  <p:cSld name="Title only 18">
    <p:spTree>
      <p:nvGrpSpPr>
        <p:cNvPr id="1" name="Shape 2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Google Shape;2059;p28"/>
          <p:cNvSpPr txBox="1">
            <a:spLocks noGrp="1"/>
          </p:cNvSpPr>
          <p:nvPr>
            <p:ph type="title"/>
          </p:nvPr>
        </p:nvSpPr>
        <p:spPr>
          <a:xfrm>
            <a:off x="960000" y="736833"/>
            <a:ext cx="10080000" cy="1367200"/>
          </a:xfrm>
          <a:prstGeom prst="rect">
            <a:avLst/>
          </a:prstGeom>
        </p:spPr>
        <p:txBody>
          <a:bodyPr spcFirstLastPara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720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5782737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385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529" y="3032146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768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44" y="547782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057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288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446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E0125CD-D016-4F87-BDB3-ED14F9D7EE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1708CEF-19A1-4E9B-871F-98207F0F27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12" name="图片 11" descr="图片包含 矢量图形&#10;&#10;描述已自动生成">
            <a:extLst>
              <a:ext uri="{FF2B5EF4-FFF2-40B4-BE49-F238E27FC236}">
                <a16:creationId xmlns:a16="http://schemas.microsoft.com/office/drawing/2014/main" id="{7C9AAD7B-634C-44C4-B820-7787B3527C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0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DC35F7-6701-4EA1-ACF1-128E3FCBAC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1" y="4156363"/>
            <a:ext cx="2817984" cy="342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7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5F5D7C4-4124-46BA-AD7B-5D6D7A2A76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358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6" t="11242" r="10227" b="54380"/>
          <a:stretch/>
        </p:blipFill>
        <p:spPr>
          <a:xfrm>
            <a:off x="1108364" y="547254"/>
            <a:ext cx="10002981" cy="57634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D2CDB72-16D6-4471-A46F-8D2A4D60F8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60017">
            <a:off x="76852" y="2804671"/>
            <a:ext cx="3489679" cy="3934442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2418" y="182880"/>
            <a:ext cx="2274367" cy="2006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812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72"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6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48"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27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328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616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366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540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205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318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CD517CB-5AF8-FBFC-D5CA-737C56C7B9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6" y="0"/>
            <a:ext cx="1469865" cy="146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86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396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181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6FD92F1-7DE2-61AD-482D-47B51F3D35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6" y="0"/>
            <a:ext cx="1469865" cy="146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04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103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FFC8437-D77E-44BF-DA8B-272FAFD86C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6" y="0"/>
            <a:ext cx="1469865" cy="146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74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DA5E1-E7FF-49F7-B45D-7678E69D1B71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85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37368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3353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9.jp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2026/4/28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22117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958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0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44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DFE596-926D-9DEA-F3A7-C6584EE29C73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227442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90623D8-574D-AE7B-2836-D832B45B682C}"/>
              </a:ext>
            </a:extLst>
          </p:cNvPr>
          <p:cNvSpPr/>
          <p:nvPr userDrawn="1"/>
        </p:nvSpPr>
        <p:spPr>
          <a:xfrm>
            <a:off x="205740" y="205740"/>
            <a:ext cx="11807190" cy="64922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916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759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EDA5E1-E7FF-49F7-B45D-7678E69D1B71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B8D40-D2F9-40D3-AF35-9B9C8A24C9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314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4" Type="http://schemas.openxmlformats.org/officeDocument/2006/relationships/image" Target="../media/image2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audio" Target="../media/audio4.bin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audio" Target="../media/audio4.bin"/><Relationship Id="rId1" Type="http://schemas.openxmlformats.org/officeDocument/2006/relationships/slideLayout" Target="../slideLayouts/slideLayout4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audio" Target="../media/audio4.bin"/><Relationship Id="rId1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7.xml"/><Relationship Id="rId1" Type="http://schemas.openxmlformats.org/officeDocument/2006/relationships/control" Target="../activeX/activeX1.xml"/><Relationship Id="rId6" Type="http://schemas.openxmlformats.org/officeDocument/2006/relationships/image" Target="../media/image53.wmf"/><Relationship Id="rId5" Type="http://schemas.openxmlformats.org/officeDocument/2006/relationships/image" Target="../media/image52.png"/><Relationship Id="rId4" Type="http://schemas.openxmlformats.org/officeDocument/2006/relationships/image" Target="../media/image3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4.png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8.xml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26.gif"/><Relationship Id="rId12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slide" Target="slide4.xml"/><Relationship Id="rId5" Type="http://schemas.openxmlformats.org/officeDocument/2006/relationships/image" Target="../media/image22.jpg"/><Relationship Id="rId10" Type="http://schemas.openxmlformats.org/officeDocument/2006/relationships/image" Target="../media/image24.gif"/><Relationship Id="rId4" Type="http://schemas.openxmlformats.org/officeDocument/2006/relationships/audio" Target="../media/audio1.wav"/><Relationship Id="rId9" Type="http://schemas.openxmlformats.org/officeDocument/2006/relationships/slide" Target="slide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2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g"/><Relationship Id="rId5" Type="http://schemas.openxmlformats.org/officeDocument/2006/relationships/audio" Target="../media/audio3.wav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2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g"/><Relationship Id="rId5" Type="http://schemas.openxmlformats.org/officeDocument/2006/relationships/audio" Target="../media/audio3.wav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2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g"/><Relationship Id="rId5" Type="http://schemas.openxmlformats.org/officeDocument/2006/relationships/audio" Target="../media/audio3.wav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2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jpg"/><Relationship Id="rId5" Type="http://schemas.openxmlformats.org/officeDocument/2006/relationships/audio" Target="../media/audio3.wav"/><Relationship Id="rId10" Type="http://schemas.openxmlformats.org/officeDocument/2006/relationships/image" Target="../media/image25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29" y="1104799"/>
            <a:ext cx="11906535" cy="160921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73" y="274865"/>
            <a:ext cx="1641720" cy="2275652"/>
          </a:xfrm>
          <a:prstGeom prst="rect">
            <a:avLst/>
          </a:prstGeom>
        </p:spPr>
      </p:pic>
      <p:pic>
        <p:nvPicPr>
          <p:cNvPr id="6" name="Picture 5" descr="A green and red text with white border&#10;&#10;AI-generated content may be incorrect.">
            <a:extLst>
              <a:ext uri="{FF2B5EF4-FFF2-40B4-BE49-F238E27FC236}">
                <a16:creationId xmlns:a16="http://schemas.microsoft.com/office/drawing/2014/main" id="{4CC04522-60D9-2DD2-994E-7C0C6705C9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819" y="1554481"/>
            <a:ext cx="8585783" cy="247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7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i_dn_em_nhn_thy_nhng_g_trong_tranh_hy_ni_v_mt_tro_ee8fcb4d44">
            <a:hlinkClick r:id="" action="ppaction://media"/>
            <a:extLst>
              <a:ext uri="{FF2B5EF4-FFF2-40B4-BE49-F238E27FC236}">
                <a16:creationId xmlns:a16="http://schemas.microsoft.com/office/drawing/2014/main" id="{22168508-0018-A5E2-32E5-2419997B0D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5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6340" y="3121013"/>
            <a:ext cx="1975104" cy="2985381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91440" y="4562899"/>
            <a:ext cx="12283440" cy="2295101"/>
            <a:chOff x="-91440" y="4352544"/>
            <a:chExt cx="12283440" cy="250545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Lắng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C0504D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C0504D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28"/>
          <p:cNvSpPr txBox="1"/>
          <p:nvPr/>
        </p:nvSpPr>
        <p:spPr>
          <a:xfrm>
            <a:off x="4514094" y="4555738"/>
            <a:ext cx="3062569" cy="2014597"/>
          </a:xfrm>
          <a:prstGeom prst="cloud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2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492186" y="3854595"/>
            <a:ext cx="786313" cy="78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475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50"/>
                            </p:stCondLst>
                            <p:childTnLst>
                              <p:par>
                                <p:cTn id="3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800"/>
                            </p:stCondLst>
                            <p:childTnLst>
                              <p:par>
                                <p:cTn id="5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i Bà Trưng">
            <a:hlinkClick r:id="" action="ppaction://media"/>
            <a:extLst>
              <a:ext uri="{FF2B5EF4-FFF2-40B4-BE49-F238E27FC236}">
                <a16:creationId xmlns:a16="http://schemas.microsoft.com/office/drawing/2014/main" id="{87DB1158-463E-E3A3-C353-8A8453F5B0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3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5"/>
          <p:cNvGrpSpPr>
            <a:grpSpLocks/>
          </p:cNvGrpSpPr>
          <p:nvPr/>
        </p:nvGrpSpPr>
        <p:grpSpPr bwMode="auto">
          <a:xfrm>
            <a:off x="141818" y="139700"/>
            <a:ext cx="11914716" cy="812800"/>
            <a:chOff x="117764" y="105122"/>
            <a:chExt cx="8936182" cy="609600"/>
          </a:xfrm>
        </p:grpSpPr>
        <p:sp>
          <p:nvSpPr>
            <p:cNvPr id="2" name="Oval 1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1284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8516" eaLnBrk="1" hangingPunct="1"/>
              <a:r>
                <a:rPr lang="en-US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</p:grpSp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0" y="243418"/>
            <a:ext cx="12192000" cy="69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/>
            <a:r>
              <a:rPr lang="vi-VN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 mẹ</a:t>
            </a:r>
            <a:endParaRPr lang="en-US" sz="3733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269" name="TextBox 20"/>
          <p:cNvSpPr txBox="1">
            <a:spLocks noChangeArrowheads="1"/>
          </p:cNvSpPr>
          <p:nvPr/>
        </p:nvSpPr>
        <p:spPr bwMode="auto">
          <a:xfrm>
            <a:off x="651933" y="948267"/>
            <a:ext cx="5672667" cy="529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defTabSz="1218516"/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thành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mây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ngang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 defTabSz="1218516"/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nhuộm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 defTabSz="1218516" eaLnBrk="1" hangingPunct="1"/>
            <a:endParaRPr lang="en-US" sz="3733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rằm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to.</a:t>
            </a: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</a:t>
            </a:r>
            <a:r>
              <a:rPr lang="vi-V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ngồi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gốc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chăn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trâu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mãi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1270" name="TextBox 21"/>
          <p:cNvSpPr txBox="1">
            <a:spLocks noChangeArrowheads="1"/>
          </p:cNvSpPr>
          <p:nvPr/>
        </p:nvSpPr>
        <p:spPr bwMode="auto">
          <a:xfrm>
            <a:off x="6773334" y="948267"/>
            <a:ext cx="5401733" cy="2995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</a:t>
            </a:r>
            <a:r>
              <a:rPr lang="vi-V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lắm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</a:t>
            </a:r>
            <a:r>
              <a:rPr lang="vi-V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Bay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thăm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vi-VN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r" defTabSz="1218516"/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Nguyễn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Xuân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11271" name="TextBox 22"/>
          <p:cNvSpPr txBox="1">
            <a:spLocks noChangeArrowheads="1"/>
          </p:cNvSpPr>
          <p:nvPr/>
        </p:nvSpPr>
        <p:spPr bwMode="auto">
          <a:xfrm>
            <a:off x="33867" y="935567"/>
            <a:ext cx="749300" cy="53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 eaLnBrk="1" hangingPunct="1"/>
            <a:r>
              <a:rPr lang="en-US" sz="2667" dirty="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(1)</a:t>
            </a:r>
          </a:p>
        </p:txBody>
      </p:sp>
      <p:sp>
        <p:nvSpPr>
          <p:cNvPr id="11272" name="TextBox 23"/>
          <p:cNvSpPr txBox="1">
            <a:spLocks noChangeArrowheads="1"/>
          </p:cNvSpPr>
          <p:nvPr/>
        </p:nvSpPr>
        <p:spPr bwMode="auto">
          <a:xfrm>
            <a:off x="33867" y="3807884"/>
            <a:ext cx="749300" cy="53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 eaLnBrk="1" hangingPunct="1"/>
            <a:r>
              <a:rPr lang="en-US" sz="2667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(2)</a:t>
            </a:r>
          </a:p>
        </p:txBody>
      </p:sp>
      <p:sp>
        <p:nvSpPr>
          <p:cNvPr id="11273" name="TextBox 24"/>
          <p:cNvSpPr txBox="1">
            <a:spLocks noChangeArrowheads="1"/>
          </p:cNvSpPr>
          <p:nvPr/>
        </p:nvSpPr>
        <p:spPr bwMode="auto">
          <a:xfrm>
            <a:off x="6191251" y="929218"/>
            <a:ext cx="751416" cy="53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 eaLnBrk="1" hangingPunct="1"/>
            <a:r>
              <a:rPr lang="en-US" sz="2667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(3)</a:t>
            </a:r>
          </a:p>
        </p:txBody>
      </p:sp>
      <p:sp>
        <p:nvSpPr>
          <p:cNvPr id="21" name="Cloud 20"/>
          <p:cNvSpPr/>
          <p:nvPr/>
        </p:nvSpPr>
        <p:spPr>
          <a:xfrm>
            <a:off x="9438104" y="108222"/>
            <a:ext cx="2641600" cy="885175"/>
          </a:xfrm>
          <a:prstGeom prst="cloud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004">
              <a:defRPr/>
            </a:pPr>
            <a:r>
              <a:rPr lang="vi-VN" sz="2667" b="1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ĐỌC MẪU</a:t>
            </a:r>
            <a:endParaRPr lang="en-US" sz="2667" b="1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066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5"/>
          <p:cNvGrpSpPr>
            <a:grpSpLocks/>
          </p:cNvGrpSpPr>
          <p:nvPr/>
        </p:nvGrpSpPr>
        <p:grpSpPr bwMode="auto">
          <a:xfrm>
            <a:off x="141818" y="139700"/>
            <a:ext cx="11914716" cy="812800"/>
            <a:chOff x="117764" y="105122"/>
            <a:chExt cx="8936182" cy="609600"/>
          </a:xfrm>
        </p:grpSpPr>
        <p:sp>
          <p:nvSpPr>
            <p:cNvPr id="2" name="Oval 1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1284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8516" eaLnBrk="1" hangingPunct="1"/>
              <a:r>
                <a:rPr lang="en-US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</p:grpSp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0" y="243418"/>
            <a:ext cx="12192000" cy="69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/>
            <a:r>
              <a:rPr lang="vi-VN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 mẹ</a:t>
            </a:r>
            <a:endParaRPr lang="en-US" sz="3733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269" name="TextBox 20"/>
          <p:cNvSpPr txBox="1">
            <a:spLocks noChangeArrowheads="1"/>
          </p:cNvSpPr>
          <p:nvPr/>
        </p:nvSpPr>
        <p:spPr bwMode="auto">
          <a:xfrm>
            <a:off x="651933" y="948267"/>
            <a:ext cx="5672667" cy="529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defTabSz="1218516"/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thành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mây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ngang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 defTabSz="1218516"/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nhuộm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 defTabSz="1218516" eaLnBrk="1" hangingPunct="1"/>
            <a:endParaRPr lang="en-US" sz="3733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rằm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to.</a:t>
            </a: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</a:t>
            </a:r>
            <a:r>
              <a:rPr lang="vi-V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ngồi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gốc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chăn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trâu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mãi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1270" name="TextBox 21"/>
          <p:cNvSpPr txBox="1">
            <a:spLocks noChangeArrowheads="1"/>
          </p:cNvSpPr>
          <p:nvPr/>
        </p:nvSpPr>
        <p:spPr bwMode="auto">
          <a:xfrm>
            <a:off x="6773334" y="948267"/>
            <a:ext cx="5401733" cy="2995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</a:t>
            </a:r>
            <a:r>
              <a:rPr lang="vi-V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lắm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</a:t>
            </a:r>
            <a:r>
              <a:rPr lang="vi-V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Bay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thăm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vi-VN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r" defTabSz="1218516"/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Nguyễn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Xuân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11271" name="TextBox 22"/>
          <p:cNvSpPr txBox="1">
            <a:spLocks noChangeArrowheads="1"/>
          </p:cNvSpPr>
          <p:nvPr/>
        </p:nvSpPr>
        <p:spPr bwMode="auto">
          <a:xfrm>
            <a:off x="33867" y="935567"/>
            <a:ext cx="749300" cy="53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 eaLnBrk="1" hangingPunct="1"/>
            <a:r>
              <a:rPr lang="en-US" sz="2667" dirty="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(1)</a:t>
            </a:r>
          </a:p>
        </p:txBody>
      </p:sp>
      <p:sp>
        <p:nvSpPr>
          <p:cNvPr id="11272" name="TextBox 23"/>
          <p:cNvSpPr txBox="1">
            <a:spLocks noChangeArrowheads="1"/>
          </p:cNvSpPr>
          <p:nvPr/>
        </p:nvSpPr>
        <p:spPr bwMode="auto">
          <a:xfrm>
            <a:off x="33867" y="3807884"/>
            <a:ext cx="749300" cy="53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 eaLnBrk="1" hangingPunct="1"/>
            <a:r>
              <a:rPr lang="en-US" sz="2667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(2)</a:t>
            </a:r>
          </a:p>
        </p:txBody>
      </p:sp>
      <p:sp>
        <p:nvSpPr>
          <p:cNvPr id="11273" name="TextBox 24"/>
          <p:cNvSpPr txBox="1">
            <a:spLocks noChangeArrowheads="1"/>
          </p:cNvSpPr>
          <p:nvPr/>
        </p:nvSpPr>
        <p:spPr bwMode="auto">
          <a:xfrm>
            <a:off x="6191251" y="929218"/>
            <a:ext cx="751416" cy="53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 eaLnBrk="1" hangingPunct="1"/>
            <a:r>
              <a:rPr lang="en-US" sz="2667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(3)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1751" y="6178551"/>
            <a:ext cx="7234767" cy="584775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 eaLnBrk="1" hangingPunct="1">
              <a:defRPr/>
            </a:pP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Bài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thơ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mấy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vi-VN" sz="32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dòng thơ 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4940747" y="1663529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368299" y="2751495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380495" y="4461338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682308" y="5618731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1475559" y="1650405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0689133" y="2767582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225167" y="1072978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002435" y="2184651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746837" y="3921587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351616" y="5078981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9705429" y="1058161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0450279" y="2200738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195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图片 5" descr="C:\Users\asus\Desktop\9.png9"/>
          <p:cNvPicPr>
            <a:picLocks noChangeAspect="1"/>
          </p:cNvPicPr>
          <p:nvPr/>
        </p:nvPicPr>
        <p:blipFill>
          <a:blip r:embed="rId4"/>
          <a:srcRect l="2594" t="-2234" r="-2594" b="48239"/>
          <a:stretch>
            <a:fillRect/>
          </a:stretch>
        </p:blipFill>
        <p:spPr>
          <a:xfrm>
            <a:off x="1882588" y="-73293"/>
            <a:ext cx="8104094" cy="208496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CFE1667-F156-3F94-2F9B-587AF59F9CCB}"/>
              </a:ext>
            </a:extLst>
          </p:cNvPr>
          <p:cNvGrpSpPr/>
          <p:nvPr/>
        </p:nvGrpSpPr>
        <p:grpSpPr>
          <a:xfrm>
            <a:off x="2880359" y="2349444"/>
            <a:ext cx="2469735" cy="811103"/>
            <a:chOff x="3432233" y="2335776"/>
            <a:chExt cx="2643427" cy="81110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DF903FD-6586-47FD-487E-1B85DEC67086}"/>
                </a:ext>
              </a:extLst>
            </p:cNvPr>
            <p:cNvSpPr/>
            <p:nvPr/>
          </p:nvSpPr>
          <p:spPr>
            <a:xfrm>
              <a:off x="3432233" y="2335776"/>
              <a:ext cx="2643427" cy="785639"/>
            </a:xfrm>
            <a:prstGeom prst="roundRect">
              <a:avLst>
                <a:gd name="adj" fmla="val 43573"/>
              </a:avLst>
            </a:prstGeom>
            <a:noFill/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FAA99AD-3A14-2FBD-F51F-FE9DA5CF27D8}"/>
                </a:ext>
              </a:extLst>
            </p:cNvPr>
            <p:cNvSpPr txBox="1"/>
            <p:nvPr/>
          </p:nvSpPr>
          <p:spPr>
            <a:xfrm>
              <a:off x="3495621" y="2377438"/>
              <a:ext cx="251665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quạt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36773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C3C5846-7ED3-6505-5F2F-6C1543B09355}"/>
              </a:ext>
            </a:extLst>
          </p:cNvPr>
          <p:cNvGrpSpPr/>
          <p:nvPr/>
        </p:nvGrpSpPr>
        <p:grpSpPr>
          <a:xfrm>
            <a:off x="6195060" y="2287161"/>
            <a:ext cx="2042160" cy="811103"/>
            <a:chOff x="3432233" y="2335776"/>
            <a:chExt cx="2643427" cy="811103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2E10B49B-E7B9-E1EE-9D9D-D7F9E934AA19}"/>
                </a:ext>
              </a:extLst>
            </p:cNvPr>
            <p:cNvSpPr/>
            <p:nvPr/>
          </p:nvSpPr>
          <p:spPr>
            <a:xfrm>
              <a:off x="3432233" y="2335776"/>
              <a:ext cx="2643427" cy="785639"/>
            </a:xfrm>
            <a:prstGeom prst="roundRect">
              <a:avLst>
                <a:gd name="adj" fmla="val 43573"/>
              </a:avLst>
            </a:prstGeom>
            <a:noFill/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C1354C9-09DE-6888-FEE0-E9F751BEA9D5}"/>
                </a:ext>
              </a:extLst>
            </p:cNvPr>
            <p:cNvSpPr txBox="1"/>
            <p:nvPr/>
          </p:nvSpPr>
          <p:spPr>
            <a:xfrm>
              <a:off x="3495621" y="2377438"/>
              <a:ext cx="251665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nhuộm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36773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0592CF8-3680-9DAB-A1A8-DAC255945C3B}"/>
              </a:ext>
            </a:extLst>
          </p:cNvPr>
          <p:cNvGrpSpPr/>
          <p:nvPr/>
        </p:nvGrpSpPr>
        <p:grpSpPr>
          <a:xfrm>
            <a:off x="4729777" y="3642119"/>
            <a:ext cx="2894033" cy="811103"/>
            <a:chOff x="3432233" y="2335776"/>
            <a:chExt cx="2643427" cy="811103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3ADF43D0-CB21-5579-BDF3-AED2593F1A9C}"/>
                </a:ext>
              </a:extLst>
            </p:cNvPr>
            <p:cNvSpPr/>
            <p:nvPr/>
          </p:nvSpPr>
          <p:spPr>
            <a:xfrm>
              <a:off x="3432233" y="2335776"/>
              <a:ext cx="2643427" cy="785639"/>
            </a:xfrm>
            <a:prstGeom prst="roundRect">
              <a:avLst>
                <a:gd name="adj" fmla="val 43573"/>
              </a:avLst>
            </a:prstGeom>
            <a:noFill/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ABE8716-84F5-2B24-4A4F-58487B6A320E}"/>
                </a:ext>
              </a:extLst>
            </p:cNvPr>
            <p:cNvSpPr txBox="1"/>
            <p:nvPr/>
          </p:nvSpPr>
          <p:spPr>
            <a:xfrm>
              <a:off x="3495621" y="2377438"/>
              <a:ext cx="251665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chăn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trâu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36773C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6A1EB4EA-489A-7EE2-FFBE-0DDE9D7438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618" y="954996"/>
            <a:ext cx="7895004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4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5"/>
          <p:cNvGrpSpPr>
            <a:grpSpLocks/>
          </p:cNvGrpSpPr>
          <p:nvPr/>
        </p:nvGrpSpPr>
        <p:grpSpPr bwMode="auto">
          <a:xfrm>
            <a:off x="141818" y="139700"/>
            <a:ext cx="11914716" cy="812800"/>
            <a:chOff x="117764" y="105122"/>
            <a:chExt cx="8936182" cy="609600"/>
          </a:xfrm>
        </p:grpSpPr>
        <p:sp>
          <p:nvSpPr>
            <p:cNvPr id="2" name="Oval 1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1284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8516" eaLnBrk="1" hangingPunct="1"/>
              <a:r>
                <a:rPr lang="en-US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</p:grpSp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0" y="243418"/>
            <a:ext cx="12192000" cy="69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/>
            <a:r>
              <a:rPr lang="vi-VN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 mẹ</a:t>
            </a:r>
            <a:endParaRPr lang="en-US" sz="3733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269" name="TextBox 20"/>
          <p:cNvSpPr txBox="1">
            <a:spLocks noChangeArrowheads="1"/>
          </p:cNvSpPr>
          <p:nvPr/>
        </p:nvSpPr>
        <p:spPr bwMode="auto">
          <a:xfrm>
            <a:off x="651933" y="948267"/>
            <a:ext cx="5672667" cy="529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defTabSz="1218516"/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</a:t>
            </a:r>
            <a:r>
              <a:rPr lang="en-US" sz="37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thành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mây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ngang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 defTabSz="1218516"/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</a:t>
            </a:r>
            <a:r>
              <a:rPr lang="en-US" sz="37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nhuộm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 defTabSz="1218516" eaLnBrk="1" hangingPunct="1"/>
            <a:endParaRPr lang="en-US" sz="3733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rằm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to.</a:t>
            </a: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</a:t>
            </a:r>
            <a:r>
              <a:rPr lang="vi-V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ngồi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gốc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chăn</a:t>
            </a:r>
            <a:r>
              <a:rPr lang="en-US" sz="3733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trâu</a:t>
            </a:r>
            <a:r>
              <a:rPr lang="en-US" sz="3733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mãi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1270" name="TextBox 21"/>
          <p:cNvSpPr txBox="1">
            <a:spLocks noChangeArrowheads="1"/>
          </p:cNvSpPr>
          <p:nvPr/>
        </p:nvSpPr>
        <p:spPr bwMode="auto">
          <a:xfrm>
            <a:off x="6773334" y="948267"/>
            <a:ext cx="5401733" cy="2995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</a:t>
            </a:r>
            <a:r>
              <a:rPr lang="vi-V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lắm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</a:t>
            </a:r>
            <a:r>
              <a:rPr lang="vi-V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Bay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thăm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vi-VN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r" defTabSz="1218516"/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Nguyễn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Xuân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11271" name="TextBox 22"/>
          <p:cNvSpPr txBox="1">
            <a:spLocks noChangeArrowheads="1"/>
          </p:cNvSpPr>
          <p:nvPr/>
        </p:nvSpPr>
        <p:spPr bwMode="auto">
          <a:xfrm>
            <a:off x="33867" y="935567"/>
            <a:ext cx="749300" cy="53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 eaLnBrk="1" hangingPunct="1"/>
            <a:r>
              <a:rPr lang="en-US" sz="2667" dirty="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(1)</a:t>
            </a:r>
          </a:p>
        </p:txBody>
      </p:sp>
      <p:sp>
        <p:nvSpPr>
          <p:cNvPr id="11272" name="TextBox 23"/>
          <p:cNvSpPr txBox="1">
            <a:spLocks noChangeArrowheads="1"/>
          </p:cNvSpPr>
          <p:nvPr/>
        </p:nvSpPr>
        <p:spPr bwMode="auto">
          <a:xfrm>
            <a:off x="33867" y="3807884"/>
            <a:ext cx="749300" cy="53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 eaLnBrk="1" hangingPunct="1"/>
            <a:r>
              <a:rPr lang="en-US" sz="2667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(2)</a:t>
            </a:r>
          </a:p>
        </p:txBody>
      </p:sp>
      <p:sp>
        <p:nvSpPr>
          <p:cNvPr id="11273" name="TextBox 24"/>
          <p:cNvSpPr txBox="1">
            <a:spLocks noChangeArrowheads="1"/>
          </p:cNvSpPr>
          <p:nvPr/>
        </p:nvSpPr>
        <p:spPr bwMode="auto">
          <a:xfrm>
            <a:off x="6191251" y="929218"/>
            <a:ext cx="751416" cy="53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 eaLnBrk="1" hangingPunct="1"/>
            <a:r>
              <a:rPr lang="en-US" sz="2667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(3)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4940747" y="1663529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368299" y="2751495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380495" y="4461338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682308" y="5618731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1475559" y="1650405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0689133" y="2767582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loud 28"/>
          <p:cNvSpPr/>
          <p:nvPr/>
        </p:nvSpPr>
        <p:spPr>
          <a:xfrm>
            <a:off x="8405280" y="-16263"/>
            <a:ext cx="3763440" cy="1178168"/>
          </a:xfrm>
          <a:prstGeom prst="cloud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3" tIns="60912" rIns="121823" bIns="60912" rtlCol="0" anchor="ctr"/>
          <a:lstStyle/>
          <a:p>
            <a:pPr algn="ctr" defTabSz="1219004">
              <a:defRPr/>
            </a:pPr>
            <a:r>
              <a:rPr lang="vi-VN" sz="2133" b="1" dirty="0">
                <a:solidFill>
                  <a:srgbClr val="7030A0"/>
                </a:solidFill>
                <a:latin typeface="Arial-Rounded" pitchFamily="34" charset="0"/>
                <a:cs typeface="Arial-Rounded" pitchFamily="34" charset="0"/>
              </a:rPr>
              <a:t>ĐỌC NỐI TIẾP TỪNG DÒNG THƠ LẦN 1</a:t>
            </a:r>
            <a:endParaRPr lang="en-US" sz="2133" b="1" dirty="0">
              <a:solidFill>
                <a:srgbClr val="7030A0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2717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5"/>
          <p:cNvGrpSpPr>
            <a:grpSpLocks/>
          </p:cNvGrpSpPr>
          <p:nvPr/>
        </p:nvGrpSpPr>
        <p:grpSpPr bwMode="auto">
          <a:xfrm>
            <a:off x="141818" y="139700"/>
            <a:ext cx="11914716" cy="812800"/>
            <a:chOff x="117764" y="105122"/>
            <a:chExt cx="8936182" cy="609600"/>
          </a:xfrm>
        </p:grpSpPr>
        <p:sp>
          <p:nvSpPr>
            <p:cNvPr id="2" name="Oval 1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1284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8516" eaLnBrk="1" hangingPunct="1"/>
              <a:r>
                <a:rPr lang="en-US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</p:grpSp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0" y="243418"/>
            <a:ext cx="12192000" cy="69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/>
            <a:r>
              <a:rPr lang="vi-VN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 mẹ</a:t>
            </a:r>
            <a:endParaRPr lang="en-US" sz="3733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269" name="TextBox 20"/>
          <p:cNvSpPr txBox="1">
            <a:spLocks noChangeArrowheads="1"/>
          </p:cNvSpPr>
          <p:nvPr/>
        </p:nvSpPr>
        <p:spPr bwMode="auto">
          <a:xfrm>
            <a:off x="651933" y="948267"/>
            <a:ext cx="5672667" cy="529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defTabSz="1218516"/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</a:t>
            </a:r>
            <a:r>
              <a:rPr lang="en-US" sz="37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thành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mây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ngang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 defTabSz="1218516"/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</a:t>
            </a:r>
            <a:r>
              <a:rPr lang="en-US" sz="37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nhuộm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 defTabSz="1218516" eaLnBrk="1" hangingPunct="1"/>
            <a:endParaRPr lang="en-US" sz="3733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rằm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to.</a:t>
            </a: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</a:t>
            </a:r>
            <a:r>
              <a:rPr lang="vi-V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ngồi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gốc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chăn</a:t>
            </a:r>
            <a:r>
              <a:rPr lang="en-US" sz="3733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trâu</a:t>
            </a:r>
            <a:r>
              <a:rPr lang="en-US" sz="3733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mãi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1270" name="TextBox 21"/>
          <p:cNvSpPr txBox="1">
            <a:spLocks noChangeArrowheads="1"/>
          </p:cNvSpPr>
          <p:nvPr/>
        </p:nvSpPr>
        <p:spPr bwMode="auto">
          <a:xfrm>
            <a:off x="6773334" y="948267"/>
            <a:ext cx="5401733" cy="2995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</a:t>
            </a:r>
            <a:r>
              <a:rPr lang="vi-V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lắm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</a:t>
            </a:r>
            <a:r>
              <a:rPr lang="vi-V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Bay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thăm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vi-VN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r" defTabSz="1218516"/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Nguyễn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Xuân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11271" name="TextBox 22"/>
          <p:cNvSpPr txBox="1">
            <a:spLocks noChangeArrowheads="1"/>
          </p:cNvSpPr>
          <p:nvPr/>
        </p:nvSpPr>
        <p:spPr bwMode="auto">
          <a:xfrm>
            <a:off x="33867" y="935567"/>
            <a:ext cx="749300" cy="53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 eaLnBrk="1" hangingPunct="1"/>
            <a:r>
              <a:rPr lang="en-US" sz="2667" dirty="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(1)</a:t>
            </a:r>
          </a:p>
        </p:txBody>
      </p:sp>
      <p:sp>
        <p:nvSpPr>
          <p:cNvPr id="11272" name="TextBox 23"/>
          <p:cNvSpPr txBox="1">
            <a:spLocks noChangeArrowheads="1"/>
          </p:cNvSpPr>
          <p:nvPr/>
        </p:nvSpPr>
        <p:spPr bwMode="auto">
          <a:xfrm>
            <a:off x="33867" y="3807884"/>
            <a:ext cx="749300" cy="53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 eaLnBrk="1" hangingPunct="1"/>
            <a:r>
              <a:rPr lang="en-US" sz="2667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(2)</a:t>
            </a:r>
          </a:p>
        </p:txBody>
      </p:sp>
      <p:sp>
        <p:nvSpPr>
          <p:cNvPr id="11273" name="TextBox 24"/>
          <p:cNvSpPr txBox="1">
            <a:spLocks noChangeArrowheads="1"/>
          </p:cNvSpPr>
          <p:nvPr/>
        </p:nvSpPr>
        <p:spPr bwMode="auto">
          <a:xfrm>
            <a:off x="6191251" y="929218"/>
            <a:ext cx="751416" cy="53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 eaLnBrk="1" hangingPunct="1"/>
            <a:r>
              <a:rPr lang="en-US" sz="2667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(3)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4940747" y="1663529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368299" y="2751495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4380495" y="4461338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682308" y="5618731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11475559" y="1650405"/>
            <a:ext cx="50800" cy="4868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0689133" y="2767582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loud 28"/>
          <p:cNvSpPr/>
          <p:nvPr/>
        </p:nvSpPr>
        <p:spPr>
          <a:xfrm>
            <a:off x="8405280" y="-16263"/>
            <a:ext cx="3763440" cy="1178168"/>
          </a:xfrm>
          <a:prstGeom prst="cloud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3" tIns="60912" rIns="121823" bIns="60912" rtlCol="0" anchor="ctr"/>
          <a:lstStyle/>
          <a:p>
            <a:pPr algn="ctr" defTabSz="1219004">
              <a:defRPr/>
            </a:pPr>
            <a:r>
              <a:rPr lang="vi-VN" sz="2133" b="1" dirty="0">
                <a:solidFill>
                  <a:srgbClr val="7030A0"/>
                </a:solidFill>
                <a:latin typeface="Arial-Rounded" pitchFamily="34" charset="0"/>
                <a:cs typeface="Arial-Rounded" pitchFamily="34" charset="0"/>
              </a:rPr>
              <a:t>ĐỌC NỐI TIẾP TỪNG DÒNG THƠ LẦN 2</a:t>
            </a:r>
            <a:endParaRPr lang="en-US" sz="2133" b="1" dirty="0">
              <a:solidFill>
                <a:srgbClr val="7030A0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532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5"/>
          <p:cNvGrpSpPr>
            <a:grpSpLocks/>
          </p:cNvGrpSpPr>
          <p:nvPr/>
        </p:nvGrpSpPr>
        <p:grpSpPr bwMode="auto">
          <a:xfrm>
            <a:off x="141818" y="139700"/>
            <a:ext cx="11914716" cy="812800"/>
            <a:chOff x="117764" y="105122"/>
            <a:chExt cx="8936182" cy="609600"/>
          </a:xfrm>
        </p:grpSpPr>
        <p:sp>
          <p:nvSpPr>
            <p:cNvPr id="2" name="Oval 1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1284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8516" eaLnBrk="1" hangingPunct="1"/>
              <a:r>
                <a:rPr lang="en-US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</p:grpSp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0" y="243418"/>
            <a:ext cx="12192000" cy="69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/>
            <a:r>
              <a:rPr lang="vi-VN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 mẹ</a:t>
            </a:r>
            <a:endParaRPr lang="en-US" sz="3733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269" name="TextBox 20"/>
          <p:cNvSpPr txBox="1">
            <a:spLocks noChangeArrowheads="1"/>
          </p:cNvSpPr>
          <p:nvPr/>
        </p:nvSpPr>
        <p:spPr bwMode="auto">
          <a:xfrm>
            <a:off x="651933" y="948267"/>
            <a:ext cx="5672667" cy="529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defTabSz="1218516"/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</a:t>
            </a:r>
            <a:r>
              <a:rPr lang="en-US" sz="37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thành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mây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ngang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 defTabSz="1218516"/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</a:t>
            </a:r>
            <a:r>
              <a:rPr lang="en-US" sz="37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nhuộm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 defTabSz="1218516" eaLnBrk="1" hangingPunct="1"/>
            <a:endParaRPr lang="en-US" sz="3733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rằm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to.</a:t>
            </a: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</a:t>
            </a:r>
            <a:r>
              <a:rPr lang="vi-V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ngồi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gốc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chăn</a:t>
            </a:r>
            <a:r>
              <a:rPr lang="en-US" sz="3733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trâu</a:t>
            </a:r>
            <a:r>
              <a:rPr lang="en-US" sz="3733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mãi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1270" name="TextBox 21"/>
          <p:cNvSpPr txBox="1">
            <a:spLocks noChangeArrowheads="1"/>
          </p:cNvSpPr>
          <p:nvPr/>
        </p:nvSpPr>
        <p:spPr bwMode="auto">
          <a:xfrm>
            <a:off x="6773334" y="948267"/>
            <a:ext cx="5401733" cy="2995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</a:t>
            </a:r>
            <a:r>
              <a:rPr lang="vi-V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lắm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</a:t>
            </a:r>
            <a:r>
              <a:rPr lang="vi-V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Bay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thăm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vi-VN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r" defTabSz="1218516"/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Nguyễn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Xuân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11271" name="TextBox 22"/>
          <p:cNvSpPr txBox="1">
            <a:spLocks noChangeArrowheads="1"/>
          </p:cNvSpPr>
          <p:nvPr/>
        </p:nvSpPr>
        <p:spPr bwMode="auto">
          <a:xfrm>
            <a:off x="33867" y="935567"/>
            <a:ext cx="749300" cy="53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 eaLnBrk="1" hangingPunct="1"/>
            <a:r>
              <a:rPr lang="en-US" sz="2667" dirty="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(1)</a:t>
            </a:r>
          </a:p>
        </p:txBody>
      </p:sp>
      <p:sp>
        <p:nvSpPr>
          <p:cNvPr id="11272" name="TextBox 23"/>
          <p:cNvSpPr txBox="1">
            <a:spLocks noChangeArrowheads="1"/>
          </p:cNvSpPr>
          <p:nvPr/>
        </p:nvSpPr>
        <p:spPr bwMode="auto">
          <a:xfrm>
            <a:off x="33867" y="3807884"/>
            <a:ext cx="749300" cy="53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 eaLnBrk="1" hangingPunct="1"/>
            <a:r>
              <a:rPr lang="en-US" sz="2667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(2)</a:t>
            </a:r>
          </a:p>
        </p:txBody>
      </p:sp>
      <p:sp>
        <p:nvSpPr>
          <p:cNvPr id="11273" name="TextBox 24"/>
          <p:cNvSpPr txBox="1">
            <a:spLocks noChangeArrowheads="1"/>
          </p:cNvSpPr>
          <p:nvPr/>
        </p:nvSpPr>
        <p:spPr bwMode="auto">
          <a:xfrm>
            <a:off x="6191251" y="929218"/>
            <a:ext cx="751416" cy="53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 eaLnBrk="1" hangingPunct="1"/>
            <a:r>
              <a:rPr lang="en-US" sz="2667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(3)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1751" y="6203951"/>
            <a:ext cx="7234767" cy="584775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 eaLnBrk="1" hangingPunct="1"/>
            <a:r>
              <a:rPr lang="en-US" sz="3200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Bài</a:t>
            </a:r>
            <a:r>
              <a:rPr lang="en-US" sz="32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thơ</a:t>
            </a:r>
            <a:r>
              <a:rPr lang="en-US" sz="32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mấy</a:t>
            </a:r>
            <a:r>
              <a:rPr lang="en-US" sz="32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 </a:t>
            </a:r>
            <a:r>
              <a:rPr lang="vi-VN" sz="32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khổ thơ </a:t>
            </a:r>
            <a:r>
              <a:rPr lang="en-US" sz="3200" dirty="0">
                <a:solidFill>
                  <a:srgbClr val="000000"/>
                </a:solidFill>
                <a:latin typeface="Arial-Rounded" pitchFamily="34" charset="0"/>
                <a:cs typeface="Arial-Rounded" pitchFamily="34" charset="0"/>
              </a:rPr>
              <a:t>?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4351444" y="2772212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4721160" y="5615543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10692899" y="2759512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461511" y="2770095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818527" y="5615543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0811432" y="2770095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654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5"/>
          <p:cNvGrpSpPr>
            <a:grpSpLocks/>
          </p:cNvGrpSpPr>
          <p:nvPr/>
        </p:nvGrpSpPr>
        <p:grpSpPr bwMode="auto">
          <a:xfrm>
            <a:off x="141818" y="139700"/>
            <a:ext cx="11914716" cy="812800"/>
            <a:chOff x="117764" y="105122"/>
            <a:chExt cx="8936182" cy="609600"/>
          </a:xfrm>
        </p:grpSpPr>
        <p:sp>
          <p:nvSpPr>
            <p:cNvPr id="2" name="Oval 1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1284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8516" eaLnBrk="1" hangingPunct="1"/>
              <a:r>
                <a:rPr lang="en-US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</p:grpSp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0" y="243418"/>
            <a:ext cx="12192000" cy="69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/>
            <a:r>
              <a:rPr lang="vi-VN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 mẹ</a:t>
            </a:r>
            <a:endParaRPr lang="en-US" sz="3733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269" name="TextBox 20"/>
          <p:cNvSpPr txBox="1">
            <a:spLocks noChangeArrowheads="1"/>
          </p:cNvSpPr>
          <p:nvPr/>
        </p:nvSpPr>
        <p:spPr bwMode="auto">
          <a:xfrm>
            <a:off x="651933" y="948267"/>
            <a:ext cx="5672667" cy="529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defTabSz="1218516"/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</a:t>
            </a:r>
            <a:r>
              <a:rPr lang="en-US" sz="37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thành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mây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ngang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 defTabSz="1218516"/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</a:t>
            </a:r>
            <a:r>
              <a:rPr lang="en-US" sz="37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nhuộm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 defTabSz="1218516" eaLnBrk="1" hangingPunct="1"/>
            <a:endParaRPr lang="en-US" sz="3733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rằm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to.</a:t>
            </a: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</a:t>
            </a:r>
            <a:r>
              <a:rPr lang="vi-V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ngồi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gốc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chăn</a:t>
            </a:r>
            <a:r>
              <a:rPr lang="en-US" sz="3733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trâu</a:t>
            </a:r>
            <a:r>
              <a:rPr lang="en-US" sz="3733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mãi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1270" name="TextBox 21"/>
          <p:cNvSpPr txBox="1">
            <a:spLocks noChangeArrowheads="1"/>
          </p:cNvSpPr>
          <p:nvPr/>
        </p:nvSpPr>
        <p:spPr bwMode="auto">
          <a:xfrm>
            <a:off x="6773334" y="948267"/>
            <a:ext cx="5401733" cy="2995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</a:t>
            </a:r>
            <a:r>
              <a:rPr lang="vi-V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lắm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</a:t>
            </a:r>
            <a:r>
              <a:rPr lang="vi-V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Bay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thăm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vi-VN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r" defTabSz="1218516"/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Nguyễn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Xuân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11271" name="TextBox 22"/>
          <p:cNvSpPr txBox="1">
            <a:spLocks noChangeArrowheads="1"/>
          </p:cNvSpPr>
          <p:nvPr/>
        </p:nvSpPr>
        <p:spPr bwMode="auto">
          <a:xfrm>
            <a:off x="33867" y="935567"/>
            <a:ext cx="749300" cy="53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 eaLnBrk="1" hangingPunct="1"/>
            <a:r>
              <a:rPr lang="en-US" sz="2667" dirty="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(1)</a:t>
            </a:r>
          </a:p>
        </p:txBody>
      </p:sp>
      <p:sp>
        <p:nvSpPr>
          <p:cNvPr id="11272" name="TextBox 23"/>
          <p:cNvSpPr txBox="1">
            <a:spLocks noChangeArrowheads="1"/>
          </p:cNvSpPr>
          <p:nvPr/>
        </p:nvSpPr>
        <p:spPr bwMode="auto">
          <a:xfrm>
            <a:off x="33867" y="3807884"/>
            <a:ext cx="749300" cy="53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 eaLnBrk="1" hangingPunct="1"/>
            <a:r>
              <a:rPr lang="en-US" sz="2667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(2)</a:t>
            </a:r>
          </a:p>
        </p:txBody>
      </p:sp>
      <p:sp>
        <p:nvSpPr>
          <p:cNvPr id="11273" name="TextBox 24"/>
          <p:cNvSpPr txBox="1">
            <a:spLocks noChangeArrowheads="1"/>
          </p:cNvSpPr>
          <p:nvPr/>
        </p:nvSpPr>
        <p:spPr bwMode="auto">
          <a:xfrm>
            <a:off x="6191251" y="929218"/>
            <a:ext cx="751416" cy="53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 eaLnBrk="1" hangingPunct="1"/>
            <a:r>
              <a:rPr lang="en-US" sz="2667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(3)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4351444" y="2772212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4721160" y="5615543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10692899" y="2759512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461511" y="2770095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818527" y="5615543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0811432" y="2770095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loud 17"/>
          <p:cNvSpPr/>
          <p:nvPr/>
        </p:nvSpPr>
        <p:spPr>
          <a:xfrm>
            <a:off x="8405280" y="37291"/>
            <a:ext cx="3763440" cy="1071061"/>
          </a:xfrm>
          <a:prstGeom prst="cloud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3" tIns="60912" rIns="121823" bIns="60912" rtlCol="0" anchor="ctr"/>
          <a:lstStyle/>
          <a:p>
            <a:pPr algn="ctr" defTabSz="1219004">
              <a:defRPr/>
            </a:pPr>
            <a:r>
              <a:rPr lang="vi-VN" sz="2133" b="1" dirty="0">
                <a:solidFill>
                  <a:srgbClr val="7030A0"/>
                </a:solidFill>
                <a:latin typeface="Arial-Rounded" pitchFamily="34" charset="0"/>
                <a:cs typeface="Arial-Rounded" pitchFamily="34" charset="0"/>
              </a:rPr>
              <a:t>ĐỌC NỐI TIẾP TỪNG KHỔ THƠ LẦN 1</a:t>
            </a:r>
            <a:endParaRPr lang="en-US" sz="2133" b="1" dirty="0">
              <a:solidFill>
                <a:srgbClr val="7030A0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655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3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85800" y="1568451"/>
            <a:ext cx="12192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1218516"/>
            <a:r>
              <a:rPr lang="en-US" sz="37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Nhuộm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thay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đổi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màu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sắc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bằng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thuốc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màu</a:t>
            </a:r>
            <a:endParaRPr lang="en-US" sz="3733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168578" y="364067"/>
            <a:ext cx="3854847" cy="778933"/>
          </a:xfrm>
          <a:prstGeom prst="roundRect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04">
              <a:defRPr/>
            </a:pPr>
            <a:r>
              <a:rPr lang="vi-VN" sz="4267" b="1" dirty="0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rPr>
              <a:t>GIẢI NGHĨA TỪ</a:t>
            </a:r>
            <a:endParaRPr lang="en-US" sz="4267" b="1" dirty="0">
              <a:solidFill>
                <a:prstClr val="black"/>
              </a:solidFill>
              <a:latin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 descr="Sử dụng chất trợ trong quá trình nhuộm vải - Chất trợ không thể thiế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2" y="2616200"/>
            <a:ext cx="5127476" cy="406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XỬ LÝ NƯỚC THẢI CÔNG NGHIỆP DỆT M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52" y="4487397"/>
            <a:ext cx="3454400" cy="2188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Bảng màu tóc nhuộm đẹp trẻ trung dẫn đầu xu hướng hiện n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2620265"/>
            <a:ext cx="4876800" cy="405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706945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28650" y="1499871"/>
            <a:ext cx="12192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1218516"/>
            <a:r>
              <a:rPr lang="en-US" sz="37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</a:t>
            </a:r>
            <a:r>
              <a:rPr lang="en-US" sz="3733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rằm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đêm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15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âm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lịch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h</a:t>
            </a:r>
            <a:r>
              <a:rPr lang="vi-V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à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tháng</a:t>
            </a:r>
            <a:endParaRPr lang="en-US" sz="3733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168578" y="364067"/>
            <a:ext cx="3854847" cy="778933"/>
          </a:xfrm>
          <a:prstGeom prst="roundRect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04">
              <a:defRPr/>
            </a:pPr>
            <a:r>
              <a:rPr lang="vi-VN" sz="4267" b="1" dirty="0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rPr>
              <a:t>GIẢI NGHĨA TỪ</a:t>
            </a:r>
            <a:endParaRPr lang="en-US" sz="4267" b="1" dirty="0">
              <a:solidFill>
                <a:prstClr val="black"/>
              </a:solidFill>
              <a:latin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2" descr="HOT] Tập thơ về trăng rằm có lượt share khủng nhất - Góc Bá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2438400"/>
            <a:ext cx="6908800" cy="43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58034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20090" y="1454151"/>
            <a:ext cx="12192000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defTabSz="1218516"/>
            <a:r>
              <a:rPr lang="en-US" sz="37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Cuội</a:t>
            </a:r>
            <a:r>
              <a:rPr lang="en-US" sz="3733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</a:t>
            </a:r>
            <a:r>
              <a:rPr lang="en-US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nhân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cổ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tích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ngồi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gốc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</a:t>
            </a:r>
            <a:endParaRPr lang="en-US" sz="3733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168578" y="364067"/>
            <a:ext cx="3854847" cy="778933"/>
          </a:xfrm>
          <a:prstGeom prst="roundRect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004">
              <a:defRPr/>
            </a:pPr>
            <a:r>
              <a:rPr lang="vi-VN" sz="4267" b="1" dirty="0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rPr>
              <a:t>GIẢI NGHĨA TỪ</a:t>
            </a:r>
            <a:endParaRPr lang="en-US" sz="4267" b="1" dirty="0">
              <a:solidFill>
                <a:prstClr val="black"/>
              </a:solidFill>
              <a:latin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2" descr="Trung Thu đừng quên kể các bé nghe sự tích chú Cuội và cây đ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489202"/>
            <a:ext cx="7315200" cy="4215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6382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5"/>
          <p:cNvGrpSpPr>
            <a:grpSpLocks/>
          </p:cNvGrpSpPr>
          <p:nvPr/>
        </p:nvGrpSpPr>
        <p:grpSpPr bwMode="auto">
          <a:xfrm>
            <a:off x="141818" y="139700"/>
            <a:ext cx="11914716" cy="812800"/>
            <a:chOff x="117764" y="105122"/>
            <a:chExt cx="8936182" cy="609600"/>
          </a:xfrm>
        </p:grpSpPr>
        <p:sp>
          <p:nvSpPr>
            <p:cNvPr id="2" name="Oval 1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1284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8516" eaLnBrk="1" hangingPunct="1"/>
              <a:r>
                <a:rPr lang="en-US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</p:grpSp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0" y="243418"/>
            <a:ext cx="12192000" cy="69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/>
            <a:r>
              <a:rPr lang="vi-VN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 mẹ</a:t>
            </a:r>
            <a:endParaRPr lang="en-US" sz="3733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269" name="TextBox 20"/>
          <p:cNvSpPr txBox="1">
            <a:spLocks noChangeArrowheads="1"/>
          </p:cNvSpPr>
          <p:nvPr/>
        </p:nvSpPr>
        <p:spPr bwMode="auto">
          <a:xfrm>
            <a:off x="651933" y="948267"/>
            <a:ext cx="5672667" cy="529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defTabSz="1218516"/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</a:t>
            </a:r>
            <a:r>
              <a:rPr lang="en-US" sz="37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thành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mây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ngang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 defTabSz="1218516"/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</a:t>
            </a:r>
            <a:r>
              <a:rPr lang="en-US" sz="37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nhuộm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 defTabSz="1218516" eaLnBrk="1" hangingPunct="1"/>
            <a:endParaRPr lang="en-US" sz="3733" dirty="0">
              <a:solidFill>
                <a:srgbClr val="002060"/>
              </a:solidFill>
              <a:latin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rằm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to.</a:t>
            </a: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</a:t>
            </a:r>
            <a:r>
              <a:rPr lang="vi-V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ngồi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gốc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chăn</a:t>
            </a:r>
            <a:r>
              <a:rPr lang="en-US" sz="3733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trâu</a:t>
            </a:r>
            <a:r>
              <a:rPr lang="en-US" sz="3733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mãi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1270" name="TextBox 21"/>
          <p:cNvSpPr txBox="1">
            <a:spLocks noChangeArrowheads="1"/>
          </p:cNvSpPr>
          <p:nvPr/>
        </p:nvSpPr>
        <p:spPr bwMode="auto">
          <a:xfrm>
            <a:off x="6773334" y="948267"/>
            <a:ext cx="5401733" cy="2995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</a:t>
            </a:r>
            <a:r>
              <a:rPr lang="vi-V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lắm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</a:t>
            </a:r>
            <a:r>
              <a:rPr lang="vi-V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Bay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thăm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vi-VN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r" defTabSz="1218516"/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Nguyễn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Xuân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11271" name="TextBox 22"/>
          <p:cNvSpPr txBox="1">
            <a:spLocks noChangeArrowheads="1"/>
          </p:cNvSpPr>
          <p:nvPr/>
        </p:nvSpPr>
        <p:spPr bwMode="auto">
          <a:xfrm>
            <a:off x="33867" y="935567"/>
            <a:ext cx="749300" cy="53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 eaLnBrk="1" hangingPunct="1"/>
            <a:r>
              <a:rPr lang="en-US" sz="2667" dirty="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(1)</a:t>
            </a:r>
          </a:p>
        </p:txBody>
      </p:sp>
      <p:sp>
        <p:nvSpPr>
          <p:cNvPr id="11272" name="TextBox 23"/>
          <p:cNvSpPr txBox="1">
            <a:spLocks noChangeArrowheads="1"/>
          </p:cNvSpPr>
          <p:nvPr/>
        </p:nvSpPr>
        <p:spPr bwMode="auto">
          <a:xfrm>
            <a:off x="33867" y="3807884"/>
            <a:ext cx="749300" cy="53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 eaLnBrk="1" hangingPunct="1"/>
            <a:r>
              <a:rPr lang="en-US" sz="2667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(2)</a:t>
            </a:r>
          </a:p>
        </p:txBody>
      </p:sp>
      <p:sp>
        <p:nvSpPr>
          <p:cNvPr id="11273" name="TextBox 24"/>
          <p:cNvSpPr txBox="1">
            <a:spLocks noChangeArrowheads="1"/>
          </p:cNvSpPr>
          <p:nvPr/>
        </p:nvSpPr>
        <p:spPr bwMode="auto">
          <a:xfrm>
            <a:off x="6191251" y="929218"/>
            <a:ext cx="751416" cy="53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 eaLnBrk="1" hangingPunct="1"/>
            <a:r>
              <a:rPr lang="en-US" sz="2667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(3)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4351444" y="2772212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4721160" y="5615543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10692899" y="2759512"/>
            <a:ext cx="50800" cy="4889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4461511" y="2770095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818527" y="5615543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10811432" y="2770095"/>
            <a:ext cx="50800" cy="48895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loud 17"/>
          <p:cNvSpPr/>
          <p:nvPr/>
        </p:nvSpPr>
        <p:spPr>
          <a:xfrm>
            <a:off x="8405280" y="37291"/>
            <a:ext cx="3763440" cy="1071061"/>
          </a:xfrm>
          <a:prstGeom prst="cloud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3" tIns="60912" rIns="121823" bIns="60912" rtlCol="0" anchor="ctr"/>
          <a:lstStyle/>
          <a:p>
            <a:pPr algn="ctr" defTabSz="1219004">
              <a:defRPr/>
            </a:pPr>
            <a:r>
              <a:rPr lang="vi-VN" sz="2133" b="1" dirty="0">
                <a:solidFill>
                  <a:srgbClr val="7030A0"/>
                </a:solidFill>
                <a:latin typeface="Arial-Rounded" pitchFamily="34" charset="0"/>
                <a:cs typeface="Arial-Rounded" pitchFamily="34" charset="0"/>
              </a:rPr>
              <a:t>ĐỌC NỐI TIẾP TỪNG KHỔ THƠ LẦN 2</a:t>
            </a:r>
            <a:endParaRPr lang="en-US" sz="2133" b="1" dirty="0">
              <a:solidFill>
                <a:srgbClr val="7030A0"/>
              </a:solidFill>
              <a:latin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850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647115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+mn-cs"/>
            </a:endParaRPr>
          </a:p>
        </p:txBody>
      </p:sp>
      <p:sp useBgFill="1">
        <p:nvSpPr>
          <p:cNvPr id="6" name="Oval 5">
            <a:extLst>
              <a:ext uri="{FF2B5EF4-FFF2-40B4-BE49-F238E27FC236}">
                <a16:creationId xmlns:a16="http://schemas.microsoft.com/office/drawing/2014/main" id="{09A94B05-DEBE-C76E-0773-6D4196ECCA35}"/>
              </a:ext>
            </a:extLst>
          </p:cNvPr>
          <p:cNvSpPr/>
          <p:nvPr/>
        </p:nvSpPr>
        <p:spPr>
          <a:xfrm>
            <a:off x="2209567" y="-500129"/>
            <a:ext cx="7795266" cy="7858257"/>
          </a:xfrm>
          <a:prstGeom prst="ellipse">
            <a:avLst/>
          </a:prstGeom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79930A-BD23-7DBA-AC6A-A85A94CE28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753" y="127730"/>
            <a:ext cx="11778493" cy="660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5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426720"/>
            <a:ext cx="10832123" cy="6065519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440B94-4F82-18F6-6374-E81E5675E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689" y="498605"/>
            <a:ext cx="10675021" cy="5779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08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圆角矩形 4"/>
          <p:cNvSpPr/>
          <p:nvPr/>
        </p:nvSpPr>
        <p:spPr>
          <a:xfrm>
            <a:off x="679938" y="695357"/>
            <a:ext cx="10832123" cy="5683348"/>
          </a:xfrm>
          <a:prstGeom prst="roundRect">
            <a:avLst>
              <a:gd name="adj" fmla="val 5298"/>
            </a:avLst>
          </a:prstGeom>
          <a:solidFill>
            <a:schemeClr val="bg1"/>
          </a:solidFill>
          <a:ln w="57150">
            <a:solidFill>
              <a:srgbClr val="3593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BB5EA1B-13D8-B1ED-9E75-DA1A702C88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375" y="757097"/>
            <a:ext cx="10708939" cy="685800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r:id="rId1" imgW="3790800" imgH="1479600"/>
        </mc:Choice>
        <mc:Fallback>
          <p:control r:id="rId1" imgW="3790800" imgH="1479600">
            <p:pic>
              <p:nvPicPr>
                <p:cNvPr id="22" name="TextBox1">
                  <a:extLst>
                    <a:ext uri="{FF2B5EF4-FFF2-40B4-BE49-F238E27FC236}">
                      <a16:creationId xmlns:a16="http://schemas.microsoft.com/office/drawing/2014/main" id="{6581EB4C-7107-9DD9-2FD3-21BF5A1876F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099034" y="3860626"/>
                  <a:ext cx="3787455" cy="1479432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75364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0C3DF379-A7A6-18FD-E8D8-09D27A83A6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89976" l="6204" r="95083">
                        <a14:foregroundMark x1="6232" y1="65441" x2="11750" y2="66977"/>
                        <a14:foregroundMark x1="36678" y1="68189" x2="36678" y2="68189"/>
                        <a14:foregroundMark x1="36678" y1="68189" x2="36678" y2="68189"/>
                        <a14:foregroundMark x1="36678" y1="68189" x2="36678" y2="68189"/>
                        <a14:foregroundMark x1="90738" y1="67583" x2="95083" y2="67421"/>
                        <a14:foregroundMark x1="44568" y1="86419" x2="44568" y2="86419"/>
                        <a14:foregroundMark x1="36678" y1="85651" x2="36678" y2="85651"/>
                        <a14:foregroundMark x1="40452" y1="86136" x2="40452" y2="86136"/>
                        <a14:foregroundMark x1="36878" y1="85974" x2="36878" y2="85974"/>
                        <a14:foregroundMark x1="39594" y1="82619" x2="39594" y2="82619"/>
                        <a14:foregroundMark x1="22813" y1="82902" x2="27358" y2="82619"/>
                        <a14:foregroundMark x1="19668" y1="85530" x2="20955" y2="85368"/>
                        <a14:foregroundMark x1="11950" y1="79830" x2="13150" y2="79830"/>
                        <a14:foregroundMark x1="8491" y1="75384" x2="10778" y2="75384"/>
                        <a14:foregroundMark x1="45455" y1="88723" x2="49342" y2="88723"/>
                        <a14:foregroundMark x1="54002" y1="88601" x2="62579" y2="87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508" y="3083452"/>
            <a:ext cx="6366251" cy="45016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1221B7-B1AD-697A-11A7-6F1038A8E2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0623" y="1856130"/>
            <a:ext cx="8333954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72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0" y="853018"/>
            <a:ext cx="12192000" cy="69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/>
            <a:r>
              <a:rPr lang="vi-VN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 mẹ</a:t>
            </a:r>
            <a:endParaRPr lang="en-US" sz="3733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269" name="TextBox 20"/>
          <p:cNvSpPr txBox="1">
            <a:spLocks noChangeArrowheads="1"/>
          </p:cNvSpPr>
          <p:nvPr/>
        </p:nvSpPr>
        <p:spPr bwMode="auto">
          <a:xfrm>
            <a:off x="651933" y="1557867"/>
            <a:ext cx="5672667" cy="529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defTabSz="1218516"/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thành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mây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ngang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 defTabSz="1218516"/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nhuộm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 defTabSz="1218516" eaLnBrk="1" hangingPunct="1"/>
            <a:endParaRPr lang="en-US" sz="3733" dirty="0">
              <a:solidFill>
                <a:prstClr val="black"/>
              </a:solidFill>
              <a:latin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rằm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to.</a:t>
            </a: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</a:t>
            </a:r>
            <a:r>
              <a:rPr lang="vi-V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ngồi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gốc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chăn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trâu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mãi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1270" name="TextBox 21"/>
          <p:cNvSpPr txBox="1">
            <a:spLocks noChangeArrowheads="1"/>
          </p:cNvSpPr>
          <p:nvPr/>
        </p:nvSpPr>
        <p:spPr bwMode="auto">
          <a:xfrm>
            <a:off x="6773334" y="1557867"/>
            <a:ext cx="5401733" cy="2995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</a:t>
            </a:r>
            <a:r>
              <a:rPr lang="vi-V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lắm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</a:t>
            </a:r>
            <a:r>
              <a:rPr lang="vi-V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Bay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thăm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vi-VN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r" defTabSz="1218516"/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Nguyễn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Xuân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11271" name="TextBox 22"/>
          <p:cNvSpPr txBox="1">
            <a:spLocks noChangeArrowheads="1"/>
          </p:cNvSpPr>
          <p:nvPr/>
        </p:nvSpPr>
        <p:spPr bwMode="auto">
          <a:xfrm>
            <a:off x="33867" y="1672167"/>
            <a:ext cx="749300" cy="53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 eaLnBrk="1" hangingPunct="1"/>
            <a:r>
              <a:rPr lang="en-US" sz="2667" dirty="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(1)</a:t>
            </a:r>
          </a:p>
        </p:txBody>
      </p:sp>
      <p:sp>
        <p:nvSpPr>
          <p:cNvPr id="11272" name="TextBox 23"/>
          <p:cNvSpPr txBox="1">
            <a:spLocks noChangeArrowheads="1"/>
          </p:cNvSpPr>
          <p:nvPr/>
        </p:nvSpPr>
        <p:spPr bwMode="auto">
          <a:xfrm>
            <a:off x="33867" y="4544484"/>
            <a:ext cx="749300" cy="53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 eaLnBrk="1" hangingPunct="1"/>
            <a:r>
              <a:rPr lang="en-US" sz="2667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(2)</a:t>
            </a:r>
          </a:p>
        </p:txBody>
      </p:sp>
      <p:sp>
        <p:nvSpPr>
          <p:cNvPr id="11273" name="TextBox 24"/>
          <p:cNvSpPr txBox="1">
            <a:spLocks noChangeArrowheads="1"/>
          </p:cNvSpPr>
          <p:nvPr/>
        </p:nvSpPr>
        <p:spPr bwMode="auto">
          <a:xfrm>
            <a:off x="6191251" y="1665818"/>
            <a:ext cx="751416" cy="53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 eaLnBrk="1" hangingPunct="1"/>
            <a:r>
              <a:rPr lang="en-US" sz="2667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(3)</a:t>
            </a:r>
          </a:p>
        </p:txBody>
      </p:sp>
      <p:grpSp>
        <p:nvGrpSpPr>
          <p:cNvPr id="18" name="Group 2"/>
          <p:cNvGrpSpPr>
            <a:grpSpLocks/>
          </p:cNvGrpSpPr>
          <p:nvPr/>
        </p:nvGrpSpPr>
        <p:grpSpPr bwMode="auto">
          <a:xfrm>
            <a:off x="148168" y="131233"/>
            <a:ext cx="12043833" cy="734484"/>
            <a:chOff x="15875" y="15875"/>
            <a:chExt cx="9128123" cy="550863"/>
          </a:xfrm>
        </p:grpSpPr>
        <p:sp>
          <p:nvSpPr>
            <p:cNvPr id="26" name="Oval 25"/>
            <p:cNvSpPr/>
            <p:nvPr/>
          </p:nvSpPr>
          <p:spPr bwMode="auto">
            <a:xfrm>
              <a:off x="15875" y="15875"/>
              <a:ext cx="551858" cy="55086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004">
                <a:defRPr/>
              </a:pPr>
              <a:r>
                <a:rPr lang="vi-VN" sz="3733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3</a:t>
              </a:r>
              <a:endParaRPr lang="en-US" sz="3733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27" name="TextBox 23"/>
            <p:cNvSpPr txBox="1">
              <a:spLocks noChangeArrowheads="1"/>
            </p:cNvSpPr>
            <p:nvPr/>
          </p:nvSpPr>
          <p:spPr bwMode="auto">
            <a:xfrm>
              <a:off x="564505" y="25664"/>
              <a:ext cx="8579493" cy="523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904" tIns="60952" rIns="121904" bIns="60952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8516"/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Tìm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vi-VN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ở cuối các dòng thơ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những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tiếng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cùng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vần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với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733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nhau</a:t>
              </a:r>
              <a:r>
                <a:rPr lang="en-US" sz="3733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</a:p>
          </p:txBody>
        </p:sp>
      </p:grpSp>
      <p:sp>
        <p:nvSpPr>
          <p:cNvPr id="28" name="Rectangle 27"/>
          <p:cNvSpPr/>
          <p:nvPr/>
        </p:nvSpPr>
        <p:spPr>
          <a:xfrm>
            <a:off x="3980417" y="2127004"/>
            <a:ext cx="805029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8516"/>
            <a:r>
              <a:rPr lang="en-US" sz="37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endParaRPr lang="en-US" sz="3733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434364" y="2705384"/>
            <a:ext cx="538930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8516"/>
            <a:r>
              <a:rPr lang="en-US" sz="3733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endParaRPr lang="en-US" sz="3733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719447" y="4978548"/>
            <a:ext cx="556563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8516"/>
            <a:r>
              <a:rPr lang="en-US" sz="3733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434367" y="1561063"/>
            <a:ext cx="805029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8516"/>
            <a:r>
              <a:rPr lang="en-US" sz="3733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endParaRPr lang="en-US" sz="3733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633077" y="6132332"/>
            <a:ext cx="946093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8516"/>
            <a:r>
              <a:rPr lang="en-US" sz="3733" dirty="0" err="1">
                <a:solidFill>
                  <a:srgbClr val="F79646">
                    <a:lumMod val="75000"/>
                  </a:srgb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mãi</a:t>
            </a:r>
            <a:endParaRPr lang="en-US" sz="3733" dirty="0">
              <a:solidFill>
                <a:srgbClr val="F79646">
                  <a:lumMod val="75000"/>
                </a:srgb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594982" y="1545629"/>
            <a:ext cx="1071127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8516"/>
            <a:r>
              <a:rPr lang="en-US" sz="3733" dirty="0" err="1">
                <a:solidFill>
                  <a:srgbClr val="F79646">
                    <a:lumMod val="75000"/>
                  </a:srgb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endParaRPr lang="en-US" sz="3733" dirty="0">
              <a:solidFill>
                <a:srgbClr val="F79646">
                  <a:lumMod val="75000"/>
                </a:srgb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781807" y="2113669"/>
            <a:ext cx="1431802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8516"/>
            <a:r>
              <a:rPr lang="en-US" sz="3733" dirty="0" err="1">
                <a:solidFill>
                  <a:srgbClr val="00863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endParaRPr lang="en-US" sz="3733" dirty="0">
              <a:solidFill>
                <a:srgbClr val="00863D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262513" y="2685873"/>
            <a:ext cx="1175322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8516"/>
            <a:r>
              <a:rPr lang="en-US" sz="3733">
                <a:solidFill>
                  <a:srgbClr val="00863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</a:t>
            </a:r>
          </a:p>
        </p:txBody>
      </p:sp>
    </p:spTree>
    <p:extLst>
      <p:ext uri="{BB962C8B-B14F-4D97-AF65-F5344CB8AC3E}">
        <p14:creationId xmlns:p14="http://schemas.microsoft.com/office/powerpoint/2010/main" val="43584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5"/>
          <p:cNvGrpSpPr>
            <a:grpSpLocks/>
          </p:cNvGrpSpPr>
          <p:nvPr/>
        </p:nvGrpSpPr>
        <p:grpSpPr bwMode="auto">
          <a:xfrm>
            <a:off x="141818" y="139700"/>
            <a:ext cx="11914716" cy="812800"/>
            <a:chOff x="117764" y="105122"/>
            <a:chExt cx="8936182" cy="609600"/>
          </a:xfrm>
        </p:grpSpPr>
        <p:sp>
          <p:nvSpPr>
            <p:cNvPr id="26" name="Oval 25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4</a:t>
              </a:r>
              <a:endParaRPr lang="en-US" sz="32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27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8516" eaLnBrk="1" hangingPunct="1"/>
              <a:r>
                <a:rPr lang="vi-VN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Trả lời câu hỏi</a:t>
              </a:r>
              <a:endParaRPr lang="en-US" sz="3200" b="1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0" y="243418"/>
            <a:ext cx="12192000" cy="69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/>
            <a:r>
              <a:rPr lang="vi-VN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 mẹ</a:t>
            </a:r>
            <a:endParaRPr lang="en-US" sz="3733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269" name="TextBox 20"/>
          <p:cNvSpPr txBox="1">
            <a:spLocks noChangeArrowheads="1"/>
          </p:cNvSpPr>
          <p:nvPr/>
        </p:nvSpPr>
        <p:spPr bwMode="auto">
          <a:xfrm>
            <a:off x="651933" y="948267"/>
            <a:ext cx="5672667" cy="529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defTabSz="1218516"/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thành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mây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ngang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 defTabSz="1218516"/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nhuộm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 defTabSz="1218516" eaLnBrk="1" hangingPunct="1"/>
            <a:endParaRPr lang="en-US" sz="3733" dirty="0">
              <a:solidFill>
                <a:prstClr val="black"/>
              </a:solidFill>
              <a:latin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rằm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to.</a:t>
            </a: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</a:t>
            </a:r>
            <a:r>
              <a:rPr lang="vi-V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ngồi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gốc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chăn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trâu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mãi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1270" name="TextBox 21"/>
          <p:cNvSpPr txBox="1">
            <a:spLocks noChangeArrowheads="1"/>
          </p:cNvSpPr>
          <p:nvPr/>
        </p:nvSpPr>
        <p:spPr bwMode="auto">
          <a:xfrm>
            <a:off x="6773334" y="948267"/>
            <a:ext cx="5401733" cy="2995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</a:t>
            </a:r>
            <a:r>
              <a:rPr lang="vi-V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lắm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</a:t>
            </a:r>
            <a:r>
              <a:rPr lang="vi-V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Bay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thăm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vi-VN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r" defTabSz="1218516"/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Nguyễn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Xuân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11271" name="TextBox 22"/>
          <p:cNvSpPr txBox="1">
            <a:spLocks noChangeArrowheads="1"/>
          </p:cNvSpPr>
          <p:nvPr/>
        </p:nvSpPr>
        <p:spPr bwMode="auto">
          <a:xfrm>
            <a:off x="33867" y="935567"/>
            <a:ext cx="749300" cy="53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 eaLnBrk="1" hangingPunct="1"/>
            <a:r>
              <a:rPr lang="en-US" sz="2667" dirty="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(1)</a:t>
            </a:r>
          </a:p>
        </p:txBody>
      </p:sp>
      <p:sp>
        <p:nvSpPr>
          <p:cNvPr id="11272" name="TextBox 23"/>
          <p:cNvSpPr txBox="1">
            <a:spLocks noChangeArrowheads="1"/>
          </p:cNvSpPr>
          <p:nvPr/>
        </p:nvSpPr>
        <p:spPr bwMode="auto">
          <a:xfrm>
            <a:off x="33867" y="3807884"/>
            <a:ext cx="749300" cy="53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 eaLnBrk="1" hangingPunct="1"/>
            <a:r>
              <a:rPr lang="en-US" sz="2667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(2)</a:t>
            </a:r>
          </a:p>
        </p:txBody>
      </p:sp>
      <p:sp>
        <p:nvSpPr>
          <p:cNvPr id="11273" name="TextBox 24"/>
          <p:cNvSpPr txBox="1">
            <a:spLocks noChangeArrowheads="1"/>
          </p:cNvSpPr>
          <p:nvPr/>
        </p:nvSpPr>
        <p:spPr bwMode="auto">
          <a:xfrm>
            <a:off x="6191251" y="929218"/>
            <a:ext cx="751416" cy="53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 eaLnBrk="1" hangingPunct="1"/>
            <a:r>
              <a:rPr lang="en-US" sz="2667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(3)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48168" y="6203951"/>
            <a:ext cx="11942233" cy="58477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/>
            <a:r>
              <a:rPr lang="vi-VN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thắc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mắc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9519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56070" y="313493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521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  <p:sp>
        <p:nvSpPr>
          <p:cNvPr id="4" name="Rectangle 3">
            <a:hlinkClick r:id="rId13" action="ppaction://hlinksldjump"/>
            <a:extLst>
              <a:ext uri="{FF2B5EF4-FFF2-40B4-BE49-F238E27FC236}">
                <a16:creationId xmlns:a16="http://schemas.microsoft.com/office/drawing/2014/main" id="{F12EF249-0D67-C8AF-BFA3-73D2302E6A7F}"/>
              </a:ext>
            </a:extLst>
          </p:cNvPr>
          <p:cNvSpPr/>
          <p:nvPr/>
        </p:nvSpPr>
        <p:spPr>
          <a:xfrm>
            <a:off x="205740" y="91440"/>
            <a:ext cx="1085850" cy="35433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06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Box 20"/>
          <p:cNvSpPr txBox="1">
            <a:spLocks noChangeArrowheads="1"/>
          </p:cNvSpPr>
          <p:nvPr/>
        </p:nvSpPr>
        <p:spPr bwMode="auto">
          <a:xfrm>
            <a:off x="651933" y="948267"/>
            <a:ext cx="5672667" cy="529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defTabSz="1218516"/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thành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mây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ngang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 defTabSz="1218516"/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nhuộm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 defTabSz="1218516" eaLnBrk="1" hangingPunct="1"/>
            <a:endParaRPr lang="en-US" sz="3733" dirty="0">
              <a:solidFill>
                <a:prstClr val="black"/>
              </a:solidFill>
              <a:latin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rằm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to.</a:t>
            </a: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</a:t>
            </a:r>
            <a:r>
              <a:rPr lang="vi-V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ngồi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gốc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chăn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trâu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mãi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1270" name="TextBox 21"/>
          <p:cNvSpPr txBox="1">
            <a:spLocks noChangeArrowheads="1"/>
          </p:cNvSpPr>
          <p:nvPr/>
        </p:nvSpPr>
        <p:spPr bwMode="auto">
          <a:xfrm>
            <a:off x="6773334" y="948267"/>
            <a:ext cx="5401733" cy="2995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</a:t>
            </a:r>
            <a:r>
              <a:rPr lang="vi-V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lắm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</a:t>
            </a:r>
            <a:r>
              <a:rPr lang="vi-V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Bay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thăm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vi-VN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r" defTabSz="1218516"/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Nguyễn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Xuân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11271" name="TextBox 22"/>
          <p:cNvSpPr txBox="1">
            <a:spLocks noChangeArrowheads="1"/>
          </p:cNvSpPr>
          <p:nvPr/>
        </p:nvSpPr>
        <p:spPr bwMode="auto">
          <a:xfrm>
            <a:off x="33867" y="935567"/>
            <a:ext cx="749300" cy="53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 eaLnBrk="1" hangingPunct="1"/>
            <a:r>
              <a:rPr lang="en-US" sz="2667" dirty="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(1)</a:t>
            </a:r>
          </a:p>
        </p:txBody>
      </p:sp>
      <p:sp>
        <p:nvSpPr>
          <p:cNvPr id="11272" name="TextBox 23"/>
          <p:cNvSpPr txBox="1">
            <a:spLocks noChangeArrowheads="1"/>
          </p:cNvSpPr>
          <p:nvPr/>
        </p:nvSpPr>
        <p:spPr bwMode="auto">
          <a:xfrm>
            <a:off x="33867" y="3807884"/>
            <a:ext cx="749300" cy="53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 eaLnBrk="1" hangingPunct="1"/>
            <a:r>
              <a:rPr lang="en-US" sz="2667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(2)</a:t>
            </a:r>
          </a:p>
        </p:txBody>
      </p:sp>
      <p:sp>
        <p:nvSpPr>
          <p:cNvPr id="11273" name="TextBox 24"/>
          <p:cNvSpPr txBox="1">
            <a:spLocks noChangeArrowheads="1"/>
          </p:cNvSpPr>
          <p:nvPr/>
        </p:nvSpPr>
        <p:spPr bwMode="auto">
          <a:xfrm>
            <a:off x="6191251" y="929218"/>
            <a:ext cx="751416" cy="53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 eaLnBrk="1" hangingPunct="1"/>
            <a:r>
              <a:rPr lang="en-US" sz="2667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(3)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48168" y="6203951"/>
            <a:ext cx="11942233" cy="58477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/>
            <a:r>
              <a:rPr lang="vi-VN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phi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thăm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uội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grpSp>
        <p:nvGrpSpPr>
          <p:cNvPr id="16" name="Group 5"/>
          <p:cNvGrpSpPr>
            <a:grpSpLocks/>
          </p:cNvGrpSpPr>
          <p:nvPr/>
        </p:nvGrpSpPr>
        <p:grpSpPr bwMode="auto">
          <a:xfrm>
            <a:off x="141818" y="139700"/>
            <a:ext cx="11914716" cy="812800"/>
            <a:chOff x="117764" y="105122"/>
            <a:chExt cx="8936182" cy="609600"/>
          </a:xfrm>
        </p:grpSpPr>
        <p:sp>
          <p:nvSpPr>
            <p:cNvPr id="17" name="Oval 16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4</a:t>
              </a:r>
              <a:endParaRPr lang="en-US" sz="32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19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8516" eaLnBrk="1" hangingPunct="1"/>
              <a:r>
                <a:rPr lang="vi-VN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Trả lời câu hỏi</a:t>
              </a:r>
              <a:endParaRPr lang="en-US" sz="3200" b="1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0" name="TextBox 3"/>
          <p:cNvSpPr txBox="1">
            <a:spLocks noChangeArrowheads="1"/>
          </p:cNvSpPr>
          <p:nvPr/>
        </p:nvSpPr>
        <p:spPr bwMode="auto">
          <a:xfrm>
            <a:off x="0" y="243418"/>
            <a:ext cx="12192000" cy="69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/>
            <a:r>
              <a:rPr lang="vi-VN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 mẹ</a:t>
            </a:r>
            <a:endParaRPr lang="en-US" sz="3733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52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TextBox 20"/>
          <p:cNvSpPr txBox="1">
            <a:spLocks noChangeArrowheads="1"/>
          </p:cNvSpPr>
          <p:nvPr/>
        </p:nvSpPr>
        <p:spPr bwMode="auto">
          <a:xfrm>
            <a:off x="651933" y="948267"/>
            <a:ext cx="5672667" cy="529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defTabSz="1218516"/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thành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mây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ngang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 defTabSz="1218516"/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nhuộm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 defTabSz="1218516" eaLnBrk="1" hangingPunct="1"/>
            <a:endParaRPr lang="en-US" sz="3733" dirty="0">
              <a:solidFill>
                <a:prstClr val="black"/>
              </a:solidFill>
              <a:latin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rằm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to.</a:t>
            </a: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</a:t>
            </a:r>
            <a:r>
              <a:rPr lang="vi-V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ngồi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gốc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chăn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trâu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mãi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1270" name="TextBox 21"/>
          <p:cNvSpPr txBox="1">
            <a:spLocks noChangeArrowheads="1"/>
          </p:cNvSpPr>
          <p:nvPr/>
        </p:nvSpPr>
        <p:spPr bwMode="auto">
          <a:xfrm>
            <a:off x="6773334" y="948267"/>
            <a:ext cx="5401733" cy="2995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</a:t>
            </a:r>
            <a:r>
              <a:rPr lang="vi-V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lắm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</a:t>
            </a:r>
            <a:r>
              <a:rPr lang="vi-V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Bay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thăm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vi-VN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r" defTabSz="1218516"/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Nguyễn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Xuân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sp>
        <p:nvSpPr>
          <p:cNvPr id="11271" name="TextBox 22"/>
          <p:cNvSpPr txBox="1">
            <a:spLocks noChangeArrowheads="1"/>
          </p:cNvSpPr>
          <p:nvPr/>
        </p:nvSpPr>
        <p:spPr bwMode="auto">
          <a:xfrm>
            <a:off x="33867" y="935567"/>
            <a:ext cx="749300" cy="53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 eaLnBrk="1" hangingPunct="1"/>
            <a:r>
              <a:rPr lang="en-US" sz="2667" dirty="0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(1)</a:t>
            </a:r>
          </a:p>
        </p:txBody>
      </p:sp>
      <p:sp>
        <p:nvSpPr>
          <p:cNvPr id="11272" name="TextBox 23"/>
          <p:cNvSpPr txBox="1">
            <a:spLocks noChangeArrowheads="1"/>
          </p:cNvSpPr>
          <p:nvPr/>
        </p:nvSpPr>
        <p:spPr bwMode="auto">
          <a:xfrm>
            <a:off x="33867" y="3807884"/>
            <a:ext cx="749300" cy="53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 eaLnBrk="1" hangingPunct="1"/>
            <a:r>
              <a:rPr lang="en-US" sz="2667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(2)</a:t>
            </a:r>
          </a:p>
        </p:txBody>
      </p:sp>
      <p:sp>
        <p:nvSpPr>
          <p:cNvPr id="11273" name="TextBox 24"/>
          <p:cNvSpPr txBox="1">
            <a:spLocks noChangeArrowheads="1"/>
          </p:cNvSpPr>
          <p:nvPr/>
        </p:nvSpPr>
        <p:spPr bwMode="auto">
          <a:xfrm>
            <a:off x="6191251" y="929218"/>
            <a:ext cx="751416" cy="533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 eaLnBrk="1" hangingPunct="1"/>
            <a:r>
              <a:rPr lang="en-US" sz="2667">
                <a:solidFill>
                  <a:srgbClr val="7030A0"/>
                </a:solidFill>
                <a:latin typeface=".VnArial" pitchFamily="34" charset="0"/>
                <a:cs typeface="Arial-Rounded" pitchFamily="34" charset="0"/>
              </a:rPr>
              <a:t>(3)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48168" y="6203951"/>
            <a:ext cx="11942233" cy="584775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/>
            <a:r>
              <a:rPr lang="vi-VN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muốn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biết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thêm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điều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thiên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nhiên</a:t>
            </a:r>
            <a:r>
              <a:rPr lang="en-US" sz="32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grpSp>
        <p:nvGrpSpPr>
          <p:cNvPr id="12" name="Group 5"/>
          <p:cNvGrpSpPr>
            <a:grpSpLocks/>
          </p:cNvGrpSpPr>
          <p:nvPr/>
        </p:nvGrpSpPr>
        <p:grpSpPr bwMode="auto">
          <a:xfrm>
            <a:off x="141818" y="139700"/>
            <a:ext cx="11914716" cy="812800"/>
            <a:chOff x="117764" y="105122"/>
            <a:chExt cx="8936182" cy="609600"/>
          </a:xfrm>
        </p:grpSpPr>
        <p:sp>
          <p:nvSpPr>
            <p:cNvPr id="13" name="Oval 12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4</a:t>
              </a:r>
              <a:endParaRPr lang="en-US" sz="32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14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8516" eaLnBrk="1" hangingPunct="1"/>
              <a:r>
                <a:rPr lang="vi-VN" sz="3200" b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Trả lời câu hỏi</a:t>
              </a:r>
              <a:endParaRPr lang="en-US" sz="3200" b="1">
                <a:solidFill>
                  <a:prstClr val="black"/>
                </a:solidFill>
                <a:latin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0" y="243418"/>
            <a:ext cx="12192000" cy="69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/>
            <a:r>
              <a:rPr lang="vi-VN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 mẹ</a:t>
            </a:r>
            <a:endParaRPr lang="en-US" sz="3733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311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219200" y="1647231"/>
            <a:ext cx="4775200" cy="242085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/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quạt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thành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Thổi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mây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ngang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 defTabSz="1218516"/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nhuộm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xanh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thế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39872" y="4259091"/>
            <a:ext cx="4775200" cy="242085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sao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Trăng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rằm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tròn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to.</a:t>
            </a: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</a:t>
            </a:r>
            <a:r>
              <a:rPr lang="vi-V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ngồi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gốc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chăn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trâu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mãi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120" y="1639876"/>
            <a:ext cx="4246880" cy="65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728" y="2413710"/>
            <a:ext cx="3657600" cy="453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032" y="2841342"/>
            <a:ext cx="4023360" cy="57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200" y="3400195"/>
            <a:ext cx="4425696" cy="657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377" y="4343401"/>
            <a:ext cx="4425696" cy="49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601" y="4895397"/>
            <a:ext cx="4425696" cy="563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801" y="5459321"/>
            <a:ext cx="3657600" cy="572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304" y="6082225"/>
            <a:ext cx="3657600" cy="572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705600" y="1605728"/>
            <a:ext cx="5486400" cy="242085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</a:t>
            </a:r>
            <a:r>
              <a:rPr lang="vi-V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lắm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không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  <a:p>
            <a:pPr algn="just" defTabSz="1218516"/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Nên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</a:t>
            </a:r>
            <a:r>
              <a:rPr lang="vi-VN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</a:t>
            </a:r>
            <a:endParaRPr lang="en-US" sz="3733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 defTabSz="1218516"/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Bay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thăm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823200" y="4052238"/>
            <a:ext cx="5666509" cy="6974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 defTabSz="1218516"/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Nguyễn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Xuân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Bồi</a:t>
            </a:r>
            <a:r>
              <a:rPr lang="en-US" sz="3733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</a:p>
        </p:txBody>
      </p:sp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1616" y="1595124"/>
            <a:ext cx="4246880" cy="65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385" y="2274193"/>
            <a:ext cx="4366715" cy="541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696" y="2819050"/>
            <a:ext cx="4023360" cy="575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872" y="3394147"/>
            <a:ext cx="4425696" cy="657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2" name="Group 5"/>
          <p:cNvGrpSpPr>
            <a:grpSpLocks/>
          </p:cNvGrpSpPr>
          <p:nvPr/>
        </p:nvGrpSpPr>
        <p:grpSpPr bwMode="auto">
          <a:xfrm>
            <a:off x="141818" y="139700"/>
            <a:ext cx="11914716" cy="812800"/>
            <a:chOff x="117764" y="105122"/>
            <a:chExt cx="8936182" cy="609600"/>
          </a:xfrm>
        </p:grpSpPr>
        <p:sp>
          <p:nvSpPr>
            <p:cNvPr id="33" name="Oval 32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5</a:t>
              </a:r>
              <a:endParaRPr lang="en-US" sz="32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34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8326584" cy="461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8516"/>
              <a:r>
                <a:rPr lang="en-US" sz="3200" b="1" dirty="0" err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Học</a:t>
              </a:r>
              <a:r>
                <a:rPr lang="en-US" sz="3200" b="1" dirty="0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thuộc</a:t>
              </a:r>
              <a:r>
                <a:rPr lang="en-US" sz="3200" b="1" dirty="0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lòng</a:t>
              </a:r>
              <a:r>
                <a:rPr lang="en-US" sz="3200" b="1" dirty="0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 </a:t>
              </a:r>
              <a:r>
                <a:rPr lang="vi-VN" sz="3200" b="1" dirty="0">
                  <a:solidFill>
                    <a:prstClr val="black"/>
                  </a:solidFill>
                  <a:latin typeface="Arial-Rounded" pitchFamily="34" charset="0"/>
                  <a:cs typeface="Arial-Rounded" pitchFamily="34" charset="0"/>
                </a:rPr>
                <a:t>bài thơ</a:t>
              </a:r>
              <a:endParaRPr lang="en-US" sz="3200" b="1" dirty="0">
                <a:solidFill>
                  <a:prstClr val="black"/>
                </a:solidFill>
                <a:latin typeface="Arial Rounded MT Bold" pitchFamily="34" charset="0"/>
                <a:cs typeface="Arial-Rounded" pitchFamily="34" charset="0"/>
              </a:endParaRPr>
            </a:p>
          </p:txBody>
        </p:sp>
      </p:grpSp>
      <p:sp>
        <p:nvSpPr>
          <p:cNvPr id="35" name="TextBox 3"/>
          <p:cNvSpPr txBox="1">
            <a:spLocks noChangeArrowheads="1"/>
          </p:cNvSpPr>
          <p:nvPr/>
        </p:nvSpPr>
        <p:spPr bwMode="auto">
          <a:xfrm>
            <a:off x="0" y="853018"/>
            <a:ext cx="12192000" cy="697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55" tIns="60928" rIns="121855" bIns="6092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defTabSz="1218516"/>
            <a:r>
              <a:rPr lang="vi-VN" sz="3733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Hỏi mẹ</a:t>
            </a:r>
            <a:endParaRPr lang="en-US" sz="3733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45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648" y="1404791"/>
            <a:ext cx="9174704" cy="5438311"/>
          </a:xfrm>
          <a:prstGeom prst="rect">
            <a:avLst/>
          </a:prstGeom>
        </p:spPr>
      </p:pic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141818" y="139701"/>
            <a:ext cx="11379622" cy="1208564"/>
            <a:chOff x="117764" y="105122"/>
            <a:chExt cx="8534855" cy="906423"/>
          </a:xfrm>
        </p:grpSpPr>
        <p:sp>
          <p:nvSpPr>
            <p:cNvPr id="7" name="Oval 6"/>
            <p:cNvSpPr/>
            <p:nvPr/>
          </p:nvSpPr>
          <p:spPr>
            <a:xfrm>
              <a:off x="117764" y="105122"/>
              <a:ext cx="609610" cy="609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871" tIns="60936" rIns="121871" bIns="60936" anchor="ctr"/>
            <a:lstStyle/>
            <a:p>
              <a:pPr algn="ctr" defTabSz="1218516">
                <a:defRPr/>
              </a:pPr>
              <a:r>
                <a:rPr lang="vi-VN" sz="3200" b="1" dirty="0">
                  <a:solidFill>
                    <a:prstClr val="white"/>
                  </a:solidFill>
                  <a:latin typeface="Arial Rounded MT Bold" pitchFamily="34" charset="0"/>
                  <a:cs typeface="Times New Roman" pitchFamily="18" charset="0"/>
                </a:rPr>
                <a:t>6</a:t>
              </a:r>
              <a:endParaRPr lang="en-US" sz="32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endParaRPr>
            </a:p>
          </p:txBody>
        </p:sp>
        <p:sp>
          <p:nvSpPr>
            <p:cNvPr id="8" name="TextBox 2"/>
            <p:cNvSpPr txBox="1">
              <a:spLocks noChangeArrowheads="1"/>
            </p:cNvSpPr>
            <p:nvPr/>
          </p:nvSpPr>
          <p:spPr bwMode="auto">
            <a:xfrm>
              <a:off x="727362" y="180597"/>
              <a:ext cx="7925257" cy="8309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1855" tIns="60928" rIns="121855" bIns="60928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just" defTabSz="1218516"/>
              <a:r>
                <a:rPr lang="en-US" sz="32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Quan</a:t>
              </a:r>
              <a:r>
                <a:rPr lang="en-US" sz="32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sát</a:t>
              </a:r>
              <a:r>
                <a:rPr lang="en-US" sz="32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tranh</a:t>
              </a:r>
              <a:r>
                <a:rPr lang="en-US" sz="32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và</a:t>
              </a:r>
              <a:r>
                <a:rPr lang="en-US" sz="32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r>
                <a:rPr lang="en-US" sz="32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về</a:t>
              </a:r>
              <a:r>
                <a:rPr lang="en-US" sz="32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một</a:t>
              </a:r>
              <a:r>
                <a:rPr lang="en-US" sz="32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hiện</a:t>
              </a:r>
              <a:r>
                <a:rPr lang="en-US" sz="32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tượng</a:t>
              </a:r>
              <a:r>
                <a:rPr lang="en-US" sz="32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thiên</a:t>
              </a:r>
              <a:r>
                <a:rPr lang="en-US" sz="32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nhiên</a:t>
              </a:r>
              <a:r>
                <a:rPr lang="en-US" sz="32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mà</a:t>
              </a:r>
              <a:r>
                <a:rPr lang="en-US" sz="32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em</a:t>
              </a:r>
              <a:r>
                <a:rPr lang="en-US" sz="32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đã</a:t>
              </a:r>
              <a:r>
                <a:rPr lang="en-US" sz="32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nhìn</a:t>
              </a:r>
              <a:r>
                <a:rPr lang="en-US" sz="3200" b="1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thấy</a:t>
              </a:r>
              <a:endParaRPr lang="en-US" sz="32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35740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4C21DFCB-ECB4-4E7A-A98C-D58B98F1266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6" b="38851"/>
          <a:stretch/>
        </p:blipFill>
        <p:spPr>
          <a:xfrm>
            <a:off x="0" y="3968573"/>
            <a:ext cx="12192000" cy="288942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3F9BA6C-94B4-4300-84BF-BA64570C18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159338" cy="2054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03A0A67-278D-45C8-A1DA-45628BD91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2200" y="220901"/>
            <a:ext cx="2209800" cy="221769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52E7211-E0D1-4D8C-BD90-38C4426209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1877" b="5319"/>
          <a:stretch/>
        </p:blipFill>
        <p:spPr>
          <a:xfrm>
            <a:off x="10248900" y="2286645"/>
            <a:ext cx="1943100" cy="45713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A5E5D83-6868-484B-950D-2608C37440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7251" y="4666325"/>
            <a:ext cx="2324229" cy="217996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6968904-5F63-4F94-AD63-46DACE7BBF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971784" y="1384578"/>
            <a:ext cx="1371719" cy="835224"/>
          </a:xfrm>
          <a:prstGeom prst="rect">
            <a:avLst/>
          </a:prstGeom>
        </p:spPr>
      </p:pic>
      <p:pic>
        <p:nvPicPr>
          <p:cNvPr id="11" name="Picture 10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F059CC9E-7D3F-B907-6DA9-762EBFD1091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08" y="1984123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71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A.Nắng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C.Tiếng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B.Tiếng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D.Tiếng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đánh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3042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36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b="1" noProof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rửa</a:t>
            </a:r>
            <a:r>
              <a:rPr lang="en-US" sz="3600" b="1" noProof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giấc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43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522143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lang="en-US" sz="3600" b="1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36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Ngắm</a:t>
            </a:r>
            <a:r>
              <a:rPr lang="en-US" sz="3600" b="1" noProof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b="1" noProof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522143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36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b="1" noProof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134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mồi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cất</a:t>
            </a:r>
            <a:r>
              <a:rPr lang="en-US" sz="3600" b="1" noProof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noProof="0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b="1" noProof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en-US" sz="3600" b="1" dirty="0" err="1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gà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khỏi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chuồng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400" dirty="0">
                <a:ln w="0"/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7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artoon of a person sitting on a hill with a plane flying in the sky&#10;&#10;AI-generated content may be incorrect.">
            <a:extLst>
              <a:ext uri="{FF2B5EF4-FFF2-40B4-BE49-F238E27FC236}">
                <a16:creationId xmlns:a16="http://schemas.microsoft.com/office/drawing/2014/main" id="{3E025C37-D507-9964-6643-2FBAA74D05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 descr="A yellow circles with red lines&#10;&#10;AI-generated content may be incorrect.">
            <a:extLst>
              <a:ext uri="{FF2B5EF4-FFF2-40B4-BE49-F238E27FC236}">
                <a16:creationId xmlns:a16="http://schemas.microsoft.com/office/drawing/2014/main" id="{A42F6012-9273-8CCC-1CA1-12A0E4970E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32" y="308610"/>
            <a:ext cx="3016774" cy="18059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9CF414-EFB7-70AB-77BB-28CF63E507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1444" y="4159662"/>
            <a:ext cx="8266892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01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text, box&#10;&#10;Description automatically generated">
            <a:extLst>
              <a:ext uri="{FF2B5EF4-FFF2-40B4-BE49-F238E27FC236}">
                <a16:creationId xmlns:a16="http://schemas.microsoft.com/office/drawing/2014/main" id="{D62BE600-7C2A-D6C4-B435-5E830CEB95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89976" l="6204" r="95083">
                        <a14:foregroundMark x1="6232" y1="65441" x2="11750" y2="66977"/>
                        <a14:foregroundMark x1="36678" y1="68189" x2="36678" y2="68189"/>
                        <a14:foregroundMark x1="36678" y1="68189" x2="36678" y2="68189"/>
                        <a14:foregroundMark x1="36678" y1="68189" x2="36678" y2="68189"/>
                        <a14:foregroundMark x1="90738" y1="67583" x2="95083" y2="67421"/>
                        <a14:foregroundMark x1="44568" y1="86419" x2="44568" y2="86419"/>
                        <a14:foregroundMark x1="36678" y1="85651" x2="36678" y2="85651"/>
                        <a14:foregroundMark x1="40452" y1="86136" x2="40452" y2="86136"/>
                        <a14:foregroundMark x1="36878" y1="85974" x2="36878" y2="85974"/>
                        <a14:foregroundMark x1="39594" y1="82619" x2="39594" y2="82619"/>
                        <a14:foregroundMark x1="22813" y1="82902" x2="27358" y2="82619"/>
                        <a14:foregroundMark x1="19668" y1="85530" x2="20955" y2="85368"/>
                        <a14:foregroundMark x1="11950" y1="79830" x2="13150" y2="79830"/>
                        <a14:foregroundMark x1="8491" y1="75384" x2="10778" y2="75384"/>
                        <a14:foregroundMark x1="45455" y1="88723" x2="49342" y2="88723"/>
                        <a14:foregroundMark x1="54002" y1="88601" x2="62579" y2="87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615" y="2836853"/>
            <a:ext cx="6366251" cy="45016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8DE9C0C-CDDC-7481-D0FF-B9043972C6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2018" y="1207936"/>
            <a:ext cx="7895004" cy="2024047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4B16195-DA9F-C9AA-3709-4566FC24FAB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85" y="5872480"/>
            <a:ext cx="985520" cy="98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8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6640</TotalTime>
  <Words>1266</Words>
  <Application>Microsoft Office PowerPoint</Application>
  <PresentationFormat>Widescreen</PresentationFormat>
  <Paragraphs>323</Paragraphs>
  <Slides>34</Slides>
  <Notes>11</Notes>
  <HiddenSlides>0</HiddenSlides>
  <MMClips>8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34</vt:i4>
      </vt:variant>
    </vt:vector>
  </HeadingPairs>
  <TitlesOfParts>
    <vt:vector size="53" baseType="lpstr">
      <vt:lpstr>等线</vt:lpstr>
      <vt:lpstr>.VnArial</vt:lpstr>
      <vt:lpstr>Aptos</vt:lpstr>
      <vt:lpstr>Arial</vt:lpstr>
      <vt:lpstr>Arial Rounded MT Bold</vt:lpstr>
      <vt:lpstr>Arial-Rounded</vt:lpstr>
      <vt:lpstr>Calibri</vt:lpstr>
      <vt:lpstr>Calibri Light</vt:lpstr>
      <vt:lpstr>Cambria</vt:lpstr>
      <vt:lpstr>Coming Soon</vt:lpstr>
      <vt:lpstr>Times New Roman</vt:lpstr>
      <vt:lpstr>汉仪帅线体简</vt:lpstr>
      <vt:lpstr>1_Office 主题</vt:lpstr>
      <vt:lpstr>4_Office Theme</vt:lpstr>
      <vt:lpstr>Office Theme</vt:lpstr>
      <vt:lpstr>Office 主题​​</vt:lpstr>
      <vt:lpstr>1_Office Theme</vt:lpstr>
      <vt:lpstr>千图网海量PPT模板www.58pic.com​​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Thanh Bui</dc:creator>
  <cp:keywords>http:/www.ypppt.com</cp:keywords>
  <dc:description>9Slide.vn</dc:description>
  <cp:lastModifiedBy>User</cp:lastModifiedBy>
  <cp:revision>477</cp:revision>
  <dcterms:created xsi:type="dcterms:W3CDTF">2016-08-07T08:11:21Z</dcterms:created>
  <dcterms:modified xsi:type="dcterms:W3CDTF">2026-04-28T13:42:56Z</dcterms:modified>
  <cp:category>9Slide.vn</cp:category>
</cp:coreProperties>
</file>