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5" r:id="rId3"/>
    <p:sldMasterId id="2147483688" r:id="rId4"/>
  </p:sldMasterIdLst>
  <p:notesMasterIdLst>
    <p:notesMasterId r:id="rId17"/>
  </p:notesMasterIdLst>
  <p:sldIdLst>
    <p:sldId id="300" r:id="rId5"/>
    <p:sldId id="439" r:id="rId6"/>
    <p:sldId id="440" r:id="rId7"/>
    <p:sldId id="284" r:id="rId8"/>
    <p:sldId id="428" r:id="rId9"/>
    <p:sldId id="434" r:id="rId10"/>
    <p:sldId id="442" r:id="rId11"/>
    <p:sldId id="435" r:id="rId12"/>
    <p:sldId id="436" r:id="rId13"/>
    <p:sldId id="441" r:id="rId14"/>
    <p:sldId id="437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21825-FBD2-42D9-8F18-08F31AB3192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765B-8EF7-426C-8CBA-1BE57AC6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GV cho hs chọn từ. HS chọn vào từ nào thì GV nhấp vào từ đó. Nhấp đúng từ ‘</a:t>
            </a:r>
            <a:r>
              <a:rPr lang="vi-VN"/>
              <a:t>quây quần</a:t>
            </a:r>
            <a:r>
              <a:rPr lang="en-US"/>
              <a:t>” thì nó sẽ di chuyển về chỗ trống. Sau đó enter là câu mẫu viết vở sẽ xuất hiện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BE258-9D37-4249-8CE6-098130358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3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8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2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3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1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9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68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8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739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9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0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4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3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9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4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4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svg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8.sv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8B3A2-4084-4534-D0DF-257DC691C1F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A1D8-DF65-6BF8-B434-BDA88F4CAAF7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text styles</a:t>
            </a:r>
          </a:p>
          <a:p>
            <a:pPr marL="0" lvl="1"/>
            <a:r>
              <a:rPr lang="en-US" kern="0"/>
              <a:t>Second level</a:t>
            </a:r>
          </a:p>
          <a:p>
            <a:pPr marL="0" lvl="2"/>
            <a:r>
              <a:rPr lang="en-US" kern="0"/>
              <a:t>Third level</a:t>
            </a:r>
          </a:p>
          <a:p>
            <a:pPr marL="0" lvl="3"/>
            <a:r>
              <a:rPr lang="en-US" kern="0"/>
              <a:t>Fourth level</a:t>
            </a:r>
          </a:p>
          <a:p>
            <a:pPr marL="0" lvl="4"/>
            <a:r>
              <a:rPr lang="en-US" ker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B1DCE-FD26-7E15-9241-CC9556A29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2C2D3-4CE1-6A4D-CF49-69ADC6E34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292F49-4421-1B2C-EF83-91FA07548E5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B3FD22F4-C5F9-8309-F546-3A300369466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06ABECE0-1EB1-43C3-EA92-ED42E856448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6B35C59-96AA-3392-0DA0-B3C67052585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35446-9DAD-4904-A214-92970EC62427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CCF24A2C-81D3-8E25-BB0E-96EAFB96A28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49491-570F-44CC-ABED-5677BCFB7B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ED32271-844F-2E78-EA30-41B5BB5F9CAB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479AE4C8-6D69-1FBD-BB4F-4CBC31859E04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1B3F1AF-4A10-7734-1DCC-13E04CB31BE4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7D0F223-0FC4-49A7-89B0-AE8842EE211A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95B30F07-BC01-EA89-BE95-722D9F317150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D560CABD-7F8C-2E3F-B2DA-0D468B94C989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0B86D1D7-BEE5-01D7-28F3-B56B98528A15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B824D5BA-C1A1-9334-6E38-72457FDFD594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D5B9C52-6670-9EA3-8C56-5DC19112060E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7550DBCE-F1AB-E15B-C6C9-7903DBBBF98E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9F3AC082-CCEE-0E10-8053-F2C18452E6C0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0F5D0DB2-CA79-D60E-C28F-0767DB7F7088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A9E2A16-7D75-4C3C-97F4-63DA20572A97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775774DE-C8E0-2078-6730-5B65C7C8A298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3C103594-4CB3-4420-23AA-DA0DA418C644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D0B9BBB3-76CF-6CED-90D3-06130335948E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62BC0-70B1-1845-9790-03C0AB23B580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4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C8E40D45-951E-C4A7-4B4D-501136AB1F9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E0A6593C-60CC-BD3C-3065-05D9990D307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9ED77BA2-CF5C-42EB-A6D7-7422E3A3D2AB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35446-9DAD-4904-A214-92970EC62427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34C8DF00-A7E6-D167-CC6C-B9D4B481AEB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49491-570F-44CC-ABED-5677BCFB7B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D00D451-7C21-1EDF-DF4F-48CBF14310F4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120AA16D-62D6-87A9-A3EB-FE8D744E262B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AB0D878E-DB11-DABD-C0A5-2195407279F3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98D540A-9279-7A32-8BD5-A5135CB27D6B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29F7EF01-8D17-0761-12A1-5D506D5737B9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A61644C-E991-6B09-9D75-46B01F773BA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25870B5-69CB-70B2-A688-8181093CD1F0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3E6FDC4-E0F4-ABFB-B5BF-EEA03554C490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A80FAB57-598F-47C3-4B6F-E17E57C8EC03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EEB37700-6901-A699-5166-A579E1A8B71C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977E2A50-1DF3-45F8-A597-86A86A81E35A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B8EB79D0-42CF-6121-D6AB-4ECEDFC71694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D505B02-FD87-61FD-B16C-1692E03FF4BB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F20E2CF-2C13-6BBB-0B56-58B5BADC7687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2CE770F4-2C3E-287F-C4CD-F5C3CAAAE577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46722A11-8F93-5231-20B6-01063036FD77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135A518-75A4-77C8-064B-722DB73C0470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56604232-91B8-258E-A208-EACA3490B55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3CD9B410-0E4E-64BE-089D-A7CE72C50978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893B389F-733D-115F-0BC1-B734C3DFF2DE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35446-9DAD-4904-A214-92970EC62427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9F495DEF-EDCB-91BD-AF60-6E37AF841B0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49491-570F-44CC-ABED-5677BCFB7B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94B477B-CF21-2959-C937-22A370BA0FA0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216C70D-48AB-581B-7B57-47AF95964B8B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2D8112F9-A368-F139-B6C0-C639D1D0CCC2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A1000EA-148F-93EB-D47F-2D37BD9B9DD9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08158FE4-6EF8-9A51-9E2B-696B98E047A7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CDC8E38-75AE-5C9F-C4BF-8EC1BDC5B3C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48539C1-B736-750A-2BD6-2DA697381A38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831C6614-3049-A687-916E-85DC473CFCC4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BFD428F6-9D61-1CC7-ACE2-80A1BB3A4619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594F18A9-9324-EC32-C5E3-3A779B09A6D6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3175F04-D2F8-F72F-326A-08393A9DB4BA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F6DB323-52F8-9C2E-6B56-1D65A77F2385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D7DB2998-2C71-F010-EB56-CA98A37F21E4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A2F18AF-CD93-61EE-778E-3A2CB60B87B5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9770C36C-0AE0-C0E3-9EEE-03BE75B9178B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2BA3F4C8-6B29-A866-C05F-C6242B909CEF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54C016-1646-3D97-394B-2B40714421AC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7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261077"/>
            <a:ext cx="12445883" cy="8276512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14" name="Freeform 14"/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379945" y="0"/>
            <a:ext cx="10309518" cy="6721879"/>
          </a:xfrm>
          <a:custGeom>
            <a:avLst/>
            <a:gdLst/>
            <a:ahLst/>
            <a:cxnLst/>
            <a:rect l="l" t="t" r="r" b="b"/>
            <a:pathLst>
              <a:path w="20102913" h="12941250">
                <a:moveTo>
                  <a:pt x="0" y="0"/>
                </a:moveTo>
                <a:lnTo>
                  <a:pt x="20102913" y="0"/>
                </a:lnTo>
                <a:lnTo>
                  <a:pt x="20102913" y="12941250"/>
                </a:lnTo>
                <a:lnTo>
                  <a:pt x="0" y="12941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1635851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close up of a text&#10;&#10;AI-generated content may be incorrect.">
            <a:extLst>
              <a:ext uri="{FF2B5EF4-FFF2-40B4-BE49-F238E27FC236}">
                <a16:creationId xmlns:a16="http://schemas.microsoft.com/office/drawing/2014/main" id="{2EA19D4D-0E75-9E46-6212-AE41B8C9F1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88" y="1915286"/>
            <a:ext cx="7972073" cy="277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BF12-7AB8-5369-74EE-974F79BD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_cute_3d_202601181301_an1i4">
            <a:hlinkClick r:id="" action="ppaction://media"/>
            <a:extLst>
              <a:ext uri="{FF2B5EF4-FFF2-40B4-BE49-F238E27FC236}">
                <a16:creationId xmlns:a16="http://schemas.microsoft.com/office/drawing/2014/main" id="{8A865C27-59E3-A96F-DFAF-5F090C14F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343218" cy="7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8" y="334079"/>
            <a:ext cx="2693504" cy="330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51" y="685866"/>
            <a:ext cx="4241901" cy="29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48" y="685866"/>
            <a:ext cx="3797852" cy="29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817" y="368477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Đau bụng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2198" y="3643034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sâu 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7694" y="368477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cảm, sốt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817" y="4498798"/>
            <a:ext cx="274651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quá no, ăn uống không hợp vệ sinh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9299" y="4498798"/>
            <a:ext cx="391336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nhiều kẹo , không đánh răng hoặc đánh răng không đúng cách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3198" y="4504481"/>
            <a:ext cx="3405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</a:t>
            </a: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</a:t>
            </a: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ra nắng không đội mũ nón hoặc dầm mưa lâu bị lạnh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261077"/>
            <a:ext cx="12445883" cy="8276512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620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14" name="Freeform 14"/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1662" y="1371600"/>
            <a:ext cx="3230118" cy="5486400"/>
          </a:xfrm>
          <a:custGeom>
            <a:avLst/>
            <a:gdLst/>
            <a:ahLst/>
            <a:cxnLst/>
            <a:rect l="l" t="t" r="r" b="b"/>
            <a:pathLst>
              <a:path w="4845177" h="8229600">
                <a:moveTo>
                  <a:pt x="0" y="0"/>
                </a:moveTo>
                <a:lnTo>
                  <a:pt x="4845177" y="0"/>
                </a:lnTo>
                <a:lnTo>
                  <a:pt x="48451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A0A6673-A441-4782-B480-26A76A891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14" y="1082249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aT">
            <a:hlinkClick r:id="" action="ppaction://media"/>
            <a:extLst>
              <a:ext uri="{FF2B5EF4-FFF2-40B4-BE49-F238E27FC236}">
                <a16:creationId xmlns:a16="http://schemas.microsoft.com/office/drawing/2014/main" id="{C49D4065-BD1D-441B-A320-FCBCB79F6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ài Hát Rửa Tay Vui Nhộn Cho Bé  - Nhảy Cùng Bé Mỗi Ngày! - Vu điêu rưa tay. - YouTube">
            <a:hlinkClick r:id="" action="ppaction://media"/>
            <a:extLst>
              <a:ext uri="{FF2B5EF4-FFF2-40B4-BE49-F238E27FC236}">
                <a16:creationId xmlns:a16="http://schemas.microsoft.com/office/drawing/2014/main" id="{48425CE4-4DE0-1956-F02B-480E906BA2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5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>
          <a:xfrm>
            <a:off x="4820095" y="3106595"/>
            <a:ext cx="3728481" cy="319379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23" y="2826460"/>
            <a:ext cx="1316567" cy="159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1803991" y="724393"/>
            <a:ext cx="10109200" cy="2150533"/>
            <a:chOff x="9566064" y="964372"/>
            <a:chExt cx="5446164" cy="698253"/>
          </a:xfrm>
        </p:grpSpPr>
        <p:sp>
          <p:nvSpPr>
            <p:cNvPr id="24" name="Rectangle 10"/>
            <p:cNvSpPr/>
            <p:nvPr/>
          </p:nvSpPr>
          <p:spPr>
            <a:xfrm rot="416356">
              <a:off x="13065704" y="966434"/>
              <a:ext cx="1946524" cy="6961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anchor="ctr"/>
            <a:lstStyle/>
            <a:p>
              <a:pPr algn="ctr" defTabSz="1218516">
                <a:defRPr/>
              </a:pPr>
              <a:endParaRPr lang="en-US" sz="2400">
                <a:solidFill>
                  <a:prstClr val="white"/>
                </a:solidFill>
                <a:latin typeface="Arial Rounded MT Bold" pitchFamily="34" charset="0"/>
              </a:endParaRPr>
            </a:p>
          </p:txBody>
        </p:sp>
        <p:sp>
          <p:nvSpPr>
            <p:cNvPr id="28" name="Rectangle 10"/>
            <p:cNvSpPr/>
            <p:nvPr/>
          </p:nvSpPr>
          <p:spPr>
            <a:xfrm>
              <a:off x="9566064" y="964372"/>
              <a:ext cx="5333273" cy="64739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anchor="ctr"/>
            <a:lstStyle/>
            <a:p>
              <a:pPr algn="ctr" defTabSz="1218516">
                <a:defRPr/>
              </a:pPr>
              <a:endParaRPr lang="en-US" sz="2400">
                <a:solidFill>
                  <a:prstClr val="white"/>
                </a:solidFill>
                <a:latin typeface="Arial Rounded MT Bold" pitchFamily="34" charset="0"/>
              </a:endParaRPr>
            </a:p>
          </p:txBody>
        </p:sp>
        <p:sp>
          <p:nvSpPr>
            <p:cNvPr id="29" name="Rectangle 10"/>
            <p:cNvSpPr/>
            <p:nvPr/>
          </p:nvSpPr>
          <p:spPr>
            <a:xfrm>
              <a:off x="9617379" y="1022102"/>
              <a:ext cx="5049333" cy="543620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anchor="ctr"/>
            <a:lstStyle/>
            <a:p>
              <a:pPr algn="ctr" defTabSz="1218516">
                <a:defRPr/>
              </a:pPr>
              <a:endParaRPr lang="en-US" sz="2400">
                <a:solidFill>
                  <a:prstClr val="white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0" name="Group 9"/>
          <p:cNvGrpSpPr>
            <a:grpSpLocks/>
          </p:cNvGrpSpPr>
          <p:nvPr/>
        </p:nvGrpSpPr>
        <p:grpSpPr bwMode="auto">
          <a:xfrm>
            <a:off x="440858" y="542359"/>
            <a:ext cx="2226733" cy="2296584"/>
            <a:chOff x="1212273" y="1084984"/>
            <a:chExt cx="992332" cy="992332"/>
          </a:xfrm>
          <a:solidFill>
            <a:srgbClr val="A521AF"/>
          </a:solidFill>
        </p:grpSpPr>
        <p:sp>
          <p:nvSpPr>
            <p:cNvPr id="31" name="Oval 30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253488" y="1096097"/>
              <a:ext cx="914657" cy="912946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16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2041058" y="906426"/>
            <a:ext cx="9131300" cy="160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 eaLnBrk="1" hangingPunct="1"/>
            <a:r>
              <a:rPr lang="vi-VN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RỬA TAY TRƯỚC KHI ĂN</a:t>
            </a:r>
          </a:p>
          <a:p>
            <a:pPr algn="ctr" defTabSz="1219004" eaLnBrk="1" hangingPunct="1"/>
            <a:r>
              <a:rPr lang="vi-VN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(Tiết 3</a:t>
            </a:r>
            <a:r>
              <a:rPr lang="en-US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+ 4</a:t>
            </a:r>
            <a:r>
              <a:rPr lang="vi-VN" sz="48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03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935818"/>
            <a:ext cx="1163320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1111547" y="212012"/>
            <a:ext cx="12043834" cy="745548"/>
            <a:chOff x="757257" y="71696"/>
            <a:chExt cx="9128124" cy="559162"/>
          </a:xfrm>
        </p:grpSpPr>
        <p:sp>
          <p:nvSpPr>
            <p:cNvPr id="6" name="Oval 5"/>
            <p:cNvSpPr/>
            <p:nvPr/>
          </p:nvSpPr>
          <p:spPr bwMode="auto">
            <a:xfrm>
              <a:off x="757257" y="71696"/>
              <a:ext cx="551858" cy="55086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733" b="1" dirty="0">
                <a:solidFill>
                  <a:srgbClr val="FF0000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82" name="TextBox 23"/>
            <p:cNvSpPr txBox="1">
              <a:spLocks noChangeArrowheads="1"/>
            </p:cNvSpPr>
            <p:nvPr/>
          </p:nvSpPr>
          <p:spPr bwMode="auto">
            <a:xfrm>
              <a:off x="1305888" y="169204"/>
              <a:ext cx="8579493" cy="46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9004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Chọn từ ngữ để hoàn thiện câu và viết câu vào vở</a:t>
              </a:r>
            </a:p>
          </p:txBody>
        </p:sp>
      </p:grpSp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279400" y="1020234"/>
            <a:ext cx="11633200" cy="779749"/>
          </a:xfrm>
          <a:prstGeom prst="rect">
            <a:avLst/>
          </a:prstGeom>
          <a:solidFill>
            <a:srgbClr val="EBA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9004" eaLnBrk="1" hangingPunct="1"/>
            <a:r>
              <a:rPr lang="en-US" sz="4267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		</a:t>
            </a:r>
          </a:p>
        </p:txBody>
      </p:sp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0" y="1983318"/>
            <a:ext cx="12177184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9004"/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uống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sôi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(………).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14001" y="6096000"/>
            <a:ext cx="1640417" cy="618067"/>
          </a:xfrm>
          <a:prstGeom prst="roundRect">
            <a:avLst/>
          </a:prstGeom>
          <a:solidFill>
            <a:srgbClr val="D8F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566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 Rounded"/>
                <a:sym typeface="Arial"/>
              </a:rPr>
              <a:t>V/</a:t>
            </a:r>
            <a:r>
              <a:rPr lang="vi-VN" sz="3200" b="1" kern="0" dirty="0">
                <a:solidFill>
                  <a:srgbClr val="FF0000"/>
                </a:solidFill>
                <a:latin typeface="Arial Rounded"/>
                <a:sym typeface="Arial"/>
              </a:rPr>
              <a:t>20</a:t>
            </a:r>
            <a:endParaRPr lang="en-US" sz="3200" b="1" kern="0" dirty="0">
              <a:solidFill>
                <a:srgbClr val="FF0000"/>
              </a:solidFill>
              <a:latin typeface="Arial Rounded"/>
              <a:sym typeface="Arial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366699" y="1043518"/>
            <a:ext cx="3442645" cy="779749"/>
          </a:xfrm>
          <a:prstGeom prst="rect">
            <a:avLst/>
          </a:prstGeom>
          <a:solidFill>
            <a:srgbClr val="EBA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bệnh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5018" y="1073152"/>
            <a:ext cx="3054349" cy="779749"/>
          </a:xfrm>
          <a:prstGeom prst="rect">
            <a:avLst/>
          </a:prstGeom>
          <a:solidFill>
            <a:srgbClr val="EBA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trùng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17559" y="1073152"/>
            <a:ext cx="2461683" cy="779749"/>
          </a:xfrm>
          <a:prstGeom prst="rect">
            <a:avLst/>
          </a:prstGeom>
          <a:solidFill>
            <a:srgbClr val="EBAA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rửa</a:t>
            </a:r>
            <a:r>
              <a:rPr lang="en-US" sz="4267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19800" y="1983010"/>
            <a:ext cx="3264851" cy="779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9004"/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lang="en-US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bệnh</a:t>
            </a:r>
            <a:r>
              <a:rPr lang="vi-VN" sz="4267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30768" y="3589867"/>
            <a:ext cx="11281833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219004"/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  </a:t>
            </a:r>
            <a:r>
              <a:rPr lang="vi-VN" sz="4667" b="1" dirty="0">
                <a:solidFill>
                  <a:srgbClr val="002060"/>
                </a:solidFill>
                <a:latin typeface="HP001 5 hàng" pitchFamily="34" charset="0"/>
              </a:rPr>
              <a:t>Ă</a:t>
            </a:r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n </a:t>
            </a:r>
            <a:r>
              <a:rPr lang="el-GR" sz="4667" b="1" dirty="0">
                <a:solidFill>
                  <a:srgbClr val="002060"/>
                </a:solidFill>
                <a:latin typeface="HP001 4 hàng" pitchFamily="34" charset="0"/>
              </a:rPr>
              <a:t>ε</a:t>
            </a:r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ín, Ďūg sċ </a:t>
            </a:r>
            <a:r>
              <a:rPr lang="el-GR" sz="4667" b="1" dirty="0">
                <a:solidFill>
                  <a:srgbClr val="002060"/>
                </a:solidFill>
                <a:latin typeface="HP001 4 hàng" pitchFamily="34" charset="0"/>
              </a:rPr>
              <a:t>Α˘ ι</a:t>
            </a:r>
            <a:r>
              <a:rPr lang="vi-VN" sz="4667" b="1" dirty="0">
                <a:solidFill>
                  <a:srgbClr val="002060"/>
                </a:solidFill>
                <a:latin typeface="HP001 4 hàng" pitchFamily="34" charset="0"/>
              </a:rPr>
              <a:t>Ŝg </a:t>
            </a:r>
            <a:r>
              <a:rPr lang="el-GR" sz="4667" b="1" dirty="0">
                <a:solidFill>
                  <a:srgbClr val="002060"/>
                </a:solidFill>
                <a:latin typeface="HP001 4 hàng" pitchFamily="34" charset="0"/>
              </a:rPr>
              <a:t>χϚζ</a:t>
            </a:r>
            <a:r>
              <a:rPr lang="en-US" sz="4667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26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6.17284E-7 L -0.18576 0.14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62837" y="109568"/>
            <a:ext cx="112529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Quan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khung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5" name="Oval 24"/>
          <p:cNvSpPr/>
          <p:nvPr/>
        </p:nvSpPr>
        <p:spPr>
          <a:xfrm>
            <a:off x="323396" y="39919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8125" y="1227867"/>
            <a:ext cx="954012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 phòng            chà sát             rửa             lau khô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" y="1986685"/>
            <a:ext cx="3026055" cy="260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31" y="2038503"/>
            <a:ext cx="2665469" cy="226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67" y="2038503"/>
            <a:ext cx="2777356" cy="222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21" y="1918785"/>
            <a:ext cx="2825960" cy="24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493" y="4592720"/>
            <a:ext cx="3100281" cy="1323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 Nhúng nước, chà sát xà phòng lên hai bàn tay.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9531" y="4592720"/>
            <a:ext cx="2659127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2. Chà sát các kẽ ngón tay.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3607" y="4560431"/>
            <a:ext cx="2825960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 Rửa sạch tay dưới vòi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19274" y="4592720"/>
            <a:ext cx="2417941" cy="913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4.Lau khô tay bằng khăn.</a:t>
            </a:r>
          </a:p>
        </p:txBody>
      </p:sp>
    </p:spTree>
    <p:extLst>
      <p:ext uri="{BB962C8B-B14F-4D97-AF65-F5344CB8AC3E}">
        <p14:creationId xmlns:p14="http://schemas.microsoft.com/office/powerpoint/2010/main" val="19799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8772" y="481707"/>
            <a:ext cx="29802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Nghe viết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8771" y="1108980"/>
            <a:ext cx="8925280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bệnh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chúng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rửa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tay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rửa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tay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bằng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xà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sạch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68" y="3467962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09119" y="3780791"/>
            <a:ext cx="11084623" cy="107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Để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phòng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bệnh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chúng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ta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phải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ǟ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ửa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endParaRPr lang="en-US" sz="4267" b="1" kern="0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810" y="2852407"/>
            <a:ext cx="1437583" cy="58477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Viết</a:t>
            </a:r>
            <a:endParaRPr lang="en-US"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160" y="4938125"/>
            <a:ext cx="11319124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khi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ăn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Cần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  <a:sym typeface="Arial"/>
              </a:rPr>
              <a:t>ǟ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ửa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bằng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xà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phòng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r>
              <a:rPr lang="en-US" sz="4267" b="1" kern="0" dirty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9331" y="412058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8673" y="5815298"/>
            <a:ext cx="122661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sạch</a:t>
            </a:r>
            <a:endParaRPr lang="en-US" sz="42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011">
                        <a14:foregroundMark x1="70652" y1="74643" x2="70652" y2="74643"/>
                        <a14:foregroundMark x1="85326" y1="61071" x2="85326" y2="61071"/>
                        <a14:foregroundMark x1="27174" y1="39643" x2="27174" y2="39643"/>
                        <a14:foregroundMark x1="45380" y1="43571" x2="45380" y2="43571"/>
                        <a14:foregroundMark x1="35054" y1="52500" x2="35054" y2="52500"/>
                        <a14:foregroundMark x1="34239" y1="53214" x2="34239" y2="53214"/>
                        <a14:foregroundMark x1="42663" y1="39643" x2="42663" y2="39643"/>
                        <a14:foregroundMark x1="57880" y1="31071" x2="57880" y2="31071"/>
                        <a14:foregroundMark x1="75815" y1="33929" x2="75815" y2="33929"/>
                        <a14:foregroundMark x1="87500" y1="46786" x2="87500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8" y="618796"/>
            <a:ext cx="3851648" cy="29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B028-FD1F-CC3F-8237-64F59B44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_hot_hnh_202601181320_3tdaq">
            <a:hlinkClick r:id="" action="ppaction://media"/>
            <a:extLst>
              <a:ext uri="{FF2B5EF4-FFF2-40B4-BE49-F238E27FC236}">
                <a16:creationId xmlns:a16="http://schemas.microsoft.com/office/drawing/2014/main" id="{87491309-715D-CC44-499B-AD6D6F617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62121" cy="743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7507" y="141466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phù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endParaRPr lang="en-US" sz="3200" b="1" i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98" y="768740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tr hay ch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911" y="2982920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g hay gh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8583" y="1893399"/>
            <a:ext cx="28875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       ùng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8950" y="1877050"/>
            <a:ext cx="23721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0421" y="1877051"/>
            <a:ext cx="35595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        óng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0226" y="4177646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nhớ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950" y="4089697"/>
            <a:ext cx="27564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         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7255" y="4122455"/>
            <a:ext cx="31811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gọn        ẽ</a:t>
            </a:r>
          </a:p>
        </p:txBody>
      </p:sp>
      <p:sp>
        <p:nvSpPr>
          <p:cNvPr id="12" name="Oval 11"/>
          <p:cNvSpPr/>
          <p:nvPr/>
        </p:nvSpPr>
        <p:spPr>
          <a:xfrm>
            <a:off x="738066" y="71817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910" y="4932583"/>
            <a:ext cx="379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r / d hay gi ?</a:t>
            </a: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50" y="161688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51478" y="1752447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1102" y="5807663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 dẻ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56710" y="5807664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ửa tay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56517" y="5763542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ữ gìn</a:t>
            </a: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74" y="1675767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72936" y="1811325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58" y="1633237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756744" y="1768795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84" y="396257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70797" y="4087369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11" y="3913233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977524" y="3996990"/>
            <a:ext cx="9803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03" y="398542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25975" y="3996513"/>
            <a:ext cx="10870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7" y="561433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98311" y="5749895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</a:p>
        </p:txBody>
      </p:sp>
      <p:pic>
        <p:nvPicPr>
          <p:cNvPr id="3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15" y="559293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849767" y="5731568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</a:t>
            </a:r>
          </a:p>
        </p:txBody>
      </p:sp>
      <p:pic>
        <p:nvPicPr>
          <p:cNvPr id="3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90" y="5545911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764725" y="568146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421" y="132834"/>
            <a:ext cx="52600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2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R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Ò</a:t>
            </a: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>
                <a:solidFill>
                  <a:srgbClr val="0418AC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-US" sz="3200" b="1" kern="0">
                <a:solidFill>
                  <a:srgbClr val="3FAF5A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I  </a:t>
            </a:r>
            <a:r>
              <a:rPr lang="en-US" sz="2933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 làm bác sĩ</a:t>
            </a:r>
            <a:endParaRPr lang="en-US" sz="2933" b="1" i="1" kern="0">
              <a:solidFill>
                <a:srgbClr val="FFAB40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9742" y="103714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00" y="936633"/>
            <a:ext cx="9647583" cy="48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331</Words>
  <Application>Microsoft Office PowerPoint</Application>
  <PresentationFormat>Widescreen</PresentationFormat>
  <Paragraphs>59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Alice</vt:lpstr>
      <vt:lpstr>Arial</vt:lpstr>
      <vt:lpstr>Arial Rounded</vt:lpstr>
      <vt:lpstr>Arial Rounded MT Bold</vt:lpstr>
      <vt:lpstr>Arial-Rounded</vt:lpstr>
      <vt:lpstr>Calibri</vt:lpstr>
      <vt:lpstr>Coming Soon</vt:lpstr>
      <vt:lpstr>HP001</vt:lpstr>
      <vt:lpstr>HP001 4 hàng</vt:lpstr>
      <vt:lpstr>HP001 5 hàng</vt:lpstr>
      <vt:lpstr>Lato</vt:lpstr>
      <vt:lpstr>Unique</vt:lpstr>
      <vt:lpstr>Simple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20</cp:revision>
  <dcterms:created xsi:type="dcterms:W3CDTF">2022-01-23T10:12:03Z</dcterms:created>
  <dcterms:modified xsi:type="dcterms:W3CDTF">2026-04-28T13:13:40Z</dcterms:modified>
</cp:coreProperties>
</file>