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4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9" r:id="rId2"/>
    <p:sldMasterId id="2147483695" r:id="rId3"/>
    <p:sldMasterId id="2147483707" r:id="rId4"/>
  </p:sldMasterIdLst>
  <p:notesMasterIdLst>
    <p:notesMasterId r:id="rId25"/>
  </p:notesMasterIdLst>
  <p:sldIdLst>
    <p:sldId id="487" r:id="rId5"/>
    <p:sldId id="259" r:id="rId6"/>
    <p:sldId id="276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342" r:id="rId15"/>
    <p:sldId id="343" r:id="rId16"/>
    <p:sldId id="488" r:id="rId17"/>
    <p:sldId id="344" r:id="rId18"/>
    <p:sldId id="345" r:id="rId19"/>
    <p:sldId id="346" r:id="rId20"/>
    <p:sldId id="347" r:id="rId21"/>
    <p:sldId id="348" r:id="rId22"/>
    <p:sldId id="486" r:id="rId23"/>
    <p:sldId id="34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660"/>
  </p:normalViewPr>
  <p:slideViewPr>
    <p:cSldViewPr>
      <p:cViewPr varScale="1">
        <p:scale>
          <a:sx n="60" d="100"/>
          <a:sy n="60" d="100"/>
        </p:scale>
        <p:origin x="11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0586E-F871-484A-9390-A77E53537EF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1C655-7420-4CF4-B61A-49F478F35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255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nhỏ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vs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1C655-7420-4CF4-B61A-49F478F353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31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1C655-7420-4CF4-B61A-49F478F353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162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1C655-7420-4CF4-B61A-49F478F353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647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1C655-7420-4CF4-B61A-49F478F353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502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864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902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813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995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764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24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620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17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80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380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9888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7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1216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9046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1563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5078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4423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7695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3379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116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2311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199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5" descr="千库网_矢量手绘卡通大树_元素编号11747067"/>
          <p:cNvPicPr>
            <a:picLocks noChangeAspect="1"/>
          </p:cNvPicPr>
          <p:nvPr userDrawn="1"/>
        </p:nvPicPr>
        <p:blipFill>
          <a:blip r:embed="rId3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grpSp>
        <p:nvGrpSpPr>
          <p:cNvPr id="3" name="Nhóm 2"/>
          <p:cNvGrpSpPr/>
          <p:nvPr userDrawn="1"/>
        </p:nvGrpSpPr>
        <p:grpSpPr>
          <a:xfrm>
            <a:off x="450211" y="813873"/>
            <a:ext cx="7559044" cy="4453182"/>
            <a:chOff x="450211" y="813873"/>
            <a:chExt cx="7559044" cy="4453182"/>
          </a:xfrm>
        </p:grpSpPr>
        <p:sp>
          <p:nvSpPr>
            <p:cNvPr id="7" name="圆角矩形 2"/>
            <p:cNvSpPr/>
            <p:nvPr/>
          </p:nvSpPr>
          <p:spPr>
            <a:xfrm>
              <a:off x="824948" y="2221161"/>
              <a:ext cx="7100879" cy="304589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pic>
          <p:nvPicPr>
            <p:cNvPr id="9" name="图片 17" descr="588ku_d86e2212d3e726cc7abb62f88b3a8de2_12503752"/>
            <p:cNvPicPr>
              <a:picLocks noChangeAspect="1"/>
            </p:cNvPicPr>
            <p:nvPr/>
          </p:nvPicPr>
          <p:blipFill>
            <a:blip r:embed="rId4"/>
            <a:srcRect l="12001" t="23514" r="12823" b="62445"/>
            <a:stretch>
              <a:fillRect/>
            </a:stretch>
          </p:blipFill>
          <p:spPr>
            <a:xfrm>
              <a:off x="450211" y="813873"/>
              <a:ext cx="7559044" cy="1588770"/>
            </a:xfrm>
            <a:prstGeom prst="rect">
              <a:avLst/>
            </a:prstGeom>
          </p:spPr>
        </p:pic>
      </p:grpSp>
      <p:pic>
        <p:nvPicPr>
          <p:cNvPr id="10" name="图片 8" descr="10 (20)"/>
          <p:cNvPicPr>
            <a:picLocks noChangeAspect="1"/>
          </p:cNvPicPr>
          <p:nvPr userDrawn="1"/>
        </p:nvPicPr>
        <p:blipFill>
          <a:blip r:embed="rId5"/>
          <a:srcRect l="12642" t="57976"/>
          <a:stretch>
            <a:fillRect/>
          </a:stretch>
        </p:blipFill>
        <p:spPr>
          <a:xfrm>
            <a:off x="0" y="5351145"/>
            <a:ext cx="12190095" cy="145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73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010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 descr="14"/>
          <p:cNvPicPr>
            <a:picLocks noChangeAspect="1"/>
          </p:cNvPicPr>
          <p:nvPr userDrawn="1"/>
        </p:nvPicPr>
        <p:blipFill>
          <a:blip r:embed="rId2"/>
          <a:srcRect l="810" t="38002" r="4497" b="35751"/>
          <a:stretch>
            <a:fillRect/>
          </a:stretch>
        </p:blipFill>
        <p:spPr>
          <a:xfrm>
            <a:off x="0" y="5078095"/>
            <a:ext cx="12191365" cy="1309370"/>
          </a:xfrm>
          <a:prstGeom prst="rect">
            <a:avLst/>
          </a:prstGeom>
        </p:spPr>
      </p:pic>
      <p:pic>
        <p:nvPicPr>
          <p:cNvPr id="8" name="图片 8" descr="10 (20)"/>
          <p:cNvPicPr>
            <a:picLocks noChangeAspect="1"/>
          </p:cNvPicPr>
          <p:nvPr userDrawn="1"/>
        </p:nvPicPr>
        <p:blipFill>
          <a:blip r:embed="rId3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pic>
        <p:nvPicPr>
          <p:cNvPr id="10" name="图片 15" descr="千库网_矢量手绘卡通大树_元素编号11747067"/>
          <p:cNvPicPr>
            <a:picLocks noChangeAspect="1"/>
          </p:cNvPicPr>
          <p:nvPr userDrawn="1"/>
        </p:nvPicPr>
        <p:blipFill>
          <a:blip r:embed="rId4"/>
          <a:srcRect l="49104" t="18712" r="1349" b="16774"/>
          <a:stretch>
            <a:fillRect/>
          </a:stretch>
        </p:blipFill>
        <p:spPr>
          <a:xfrm>
            <a:off x="0" y="50800"/>
            <a:ext cx="4182745" cy="6807200"/>
          </a:xfrm>
          <a:prstGeom prst="rect">
            <a:avLst/>
          </a:prstGeom>
        </p:spPr>
      </p:pic>
      <p:pic>
        <p:nvPicPr>
          <p:cNvPr id="11" name="图片 20" descr="16 (21)"/>
          <p:cNvPicPr>
            <a:picLocks noChangeAspect="1"/>
          </p:cNvPicPr>
          <p:nvPr userDrawn="1"/>
        </p:nvPicPr>
        <p:blipFill>
          <a:blip r:embed="rId5"/>
          <a:srcRect l="7247" t="16023" r="81067" b="66881"/>
          <a:stretch>
            <a:fillRect/>
          </a:stretch>
        </p:blipFill>
        <p:spPr>
          <a:xfrm>
            <a:off x="2223770" y="50800"/>
            <a:ext cx="1175385" cy="859790"/>
          </a:xfrm>
          <a:prstGeom prst="rect">
            <a:avLst/>
          </a:prstGeom>
        </p:spPr>
      </p:pic>
      <p:sp>
        <p:nvSpPr>
          <p:cNvPr id="15" name="任意多边形 27"/>
          <p:cNvSpPr/>
          <p:nvPr userDrawn="1"/>
        </p:nvSpPr>
        <p:spPr>
          <a:xfrm>
            <a:off x="4067175" y="1315085"/>
            <a:ext cx="905510" cy="916305"/>
          </a:xfrm>
          <a:custGeom>
            <a:avLst/>
            <a:gdLst>
              <a:gd name="connisteX0" fmla="*/ 186888 w 905708"/>
              <a:gd name="connsiteY0" fmla="*/ 916308 h 916308"/>
              <a:gd name="connisteX1" fmla="*/ 45283 w 905708"/>
              <a:gd name="connsiteY1" fmla="*/ 88903 h 916308"/>
              <a:gd name="connisteX2" fmla="*/ 905708 w 905708"/>
              <a:gd name="connsiteY2" fmla="*/ 55883 h 91630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905709" h="916308">
                <a:moveTo>
                  <a:pt x="186889" y="916308"/>
                </a:moveTo>
                <a:cubicBezTo>
                  <a:pt x="141169" y="751208"/>
                  <a:pt x="-98226" y="260988"/>
                  <a:pt x="45284" y="88903"/>
                </a:cubicBezTo>
                <a:cubicBezTo>
                  <a:pt x="188794" y="-83182"/>
                  <a:pt x="731084" y="45723"/>
                  <a:pt x="905709" y="55883"/>
                </a:cubicBezTo>
              </a:path>
            </a:pathLst>
          </a:custGeom>
          <a:noFill/>
          <a:ln>
            <a:solidFill>
              <a:srgbClr val="43C1B4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6" name="图片 11" descr="21"/>
          <p:cNvPicPr>
            <a:picLocks noChangeAspect="1"/>
          </p:cNvPicPr>
          <p:nvPr userDrawn="1"/>
        </p:nvPicPr>
        <p:blipFill>
          <a:blip r:embed="rId6"/>
          <a:srcRect t="61854" r="65246"/>
          <a:stretch>
            <a:fillRect/>
          </a:stretch>
        </p:blipFill>
        <p:spPr>
          <a:xfrm>
            <a:off x="1905" y="4803140"/>
            <a:ext cx="3931285" cy="2054860"/>
          </a:xfrm>
          <a:prstGeom prst="rect">
            <a:avLst/>
          </a:prstGeom>
        </p:spPr>
      </p:pic>
      <p:pic>
        <p:nvPicPr>
          <p:cNvPr id="17" name="图片 28" descr="21"/>
          <p:cNvPicPr>
            <a:picLocks noChangeAspect="1"/>
          </p:cNvPicPr>
          <p:nvPr userDrawn="1"/>
        </p:nvPicPr>
        <p:blipFill>
          <a:blip r:embed="rId6"/>
          <a:srcRect l="86130" t="83674" r="285"/>
          <a:stretch>
            <a:fillRect/>
          </a:stretch>
        </p:blipFill>
        <p:spPr>
          <a:xfrm>
            <a:off x="10655300" y="5978525"/>
            <a:ext cx="1536700" cy="879475"/>
          </a:xfrm>
          <a:prstGeom prst="rect">
            <a:avLst/>
          </a:prstGeom>
        </p:spPr>
      </p:pic>
      <p:pic>
        <p:nvPicPr>
          <p:cNvPr id="18" name="图片 17" descr="588ku_d86e2212d3e726cc7abb62f88b3a8de2_12503752"/>
          <p:cNvPicPr>
            <a:picLocks noChangeAspect="1"/>
          </p:cNvPicPr>
          <p:nvPr userDrawn="1"/>
        </p:nvPicPr>
        <p:blipFill>
          <a:blip r:embed="rId7"/>
          <a:srcRect t="26402" r="12823" b="18074"/>
          <a:stretch>
            <a:fillRect/>
          </a:stretch>
        </p:blipFill>
        <p:spPr>
          <a:xfrm>
            <a:off x="-74453" y="-61407"/>
            <a:ext cx="12056586" cy="758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36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2"/>
          <p:cNvSpPr/>
          <p:nvPr userDrawn="1"/>
        </p:nvSpPr>
        <p:spPr>
          <a:xfrm>
            <a:off x="294005" y="815975"/>
            <a:ext cx="11603990" cy="573722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8" name="图片 14" descr="14"/>
          <p:cNvPicPr>
            <a:picLocks noChangeAspect="1"/>
          </p:cNvPicPr>
          <p:nvPr userDrawn="1"/>
        </p:nvPicPr>
        <p:blipFill>
          <a:blip r:embed="rId2"/>
          <a:srcRect l="810" t="38002" r="4497" b="35751"/>
          <a:stretch>
            <a:fillRect/>
          </a:stretch>
        </p:blipFill>
        <p:spPr>
          <a:xfrm>
            <a:off x="374015" y="5387340"/>
            <a:ext cx="12191365" cy="1309370"/>
          </a:xfrm>
          <a:prstGeom prst="rect">
            <a:avLst/>
          </a:prstGeom>
        </p:spPr>
      </p:pic>
      <p:pic>
        <p:nvPicPr>
          <p:cNvPr id="9" name="图片 8" descr="10 (20)"/>
          <p:cNvPicPr>
            <a:picLocks noChangeAspect="1"/>
          </p:cNvPicPr>
          <p:nvPr userDrawn="1"/>
        </p:nvPicPr>
        <p:blipFill>
          <a:blip r:embed="rId3"/>
          <a:srcRect l="12642" t="57976"/>
          <a:stretch>
            <a:fillRect/>
          </a:stretch>
        </p:blipFill>
        <p:spPr>
          <a:xfrm>
            <a:off x="318316" y="5387340"/>
            <a:ext cx="12190095" cy="1456055"/>
          </a:xfrm>
          <a:prstGeom prst="rect">
            <a:avLst/>
          </a:prstGeom>
        </p:spPr>
      </p:pic>
      <p:pic>
        <p:nvPicPr>
          <p:cNvPr id="10" name="图片 6" descr="21"/>
          <p:cNvPicPr>
            <a:picLocks noChangeAspect="1"/>
          </p:cNvPicPr>
          <p:nvPr userDrawn="1"/>
        </p:nvPicPr>
        <p:blipFill>
          <a:blip r:embed="rId4"/>
          <a:srcRect t="61854" r="65246"/>
          <a:stretch>
            <a:fillRect/>
          </a:stretch>
        </p:blipFill>
        <p:spPr>
          <a:xfrm>
            <a:off x="1905" y="4803140"/>
            <a:ext cx="3931285" cy="2054860"/>
          </a:xfrm>
          <a:prstGeom prst="rect">
            <a:avLst/>
          </a:prstGeom>
        </p:spPr>
      </p:pic>
      <p:pic>
        <p:nvPicPr>
          <p:cNvPr id="11" name="图片 15" descr="千库网_矢量手绘卡通大树_元素编号11747067"/>
          <p:cNvPicPr>
            <a:picLocks noChangeAspect="1"/>
          </p:cNvPicPr>
          <p:nvPr userDrawn="1"/>
        </p:nvPicPr>
        <p:blipFill>
          <a:blip r:embed="rId5"/>
          <a:srcRect l="49104" t="18712" r="1349" b="16774"/>
          <a:stretch>
            <a:fillRect/>
          </a:stretch>
        </p:blipFill>
        <p:spPr>
          <a:xfrm>
            <a:off x="0" y="4639310"/>
            <a:ext cx="1363345" cy="2218690"/>
          </a:xfrm>
          <a:prstGeom prst="rect">
            <a:avLst/>
          </a:prstGeom>
        </p:spPr>
      </p:pic>
      <p:pic>
        <p:nvPicPr>
          <p:cNvPr id="12" name="图片 17" descr="588ku_d86e2212d3e726cc7abb62f88b3a8de2_12503752"/>
          <p:cNvPicPr>
            <a:picLocks noChangeAspect="1"/>
          </p:cNvPicPr>
          <p:nvPr userDrawn="1"/>
        </p:nvPicPr>
        <p:blipFill>
          <a:blip r:embed="rId6"/>
          <a:srcRect l="12001" t="26402" r="12823" b="62445"/>
          <a:stretch>
            <a:fillRect/>
          </a:stretch>
        </p:blipFill>
        <p:spPr>
          <a:xfrm>
            <a:off x="1243330" y="0"/>
            <a:ext cx="9001760" cy="1221105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937" y="182703"/>
            <a:ext cx="6516845" cy="6339836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52" y="3532910"/>
            <a:ext cx="3214485" cy="267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56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A4409F0-1112-4F4F-A2D7-4A240A065870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694E9BA-2368-428A-9EB3-36ECCFACE1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74352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A4409F0-1112-4F4F-A2D7-4A240A065870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694E9BA-2368-428A-9EB3-36ECCFACE1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84672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A4409F0-1112-4F4F-A2D7-4A240A065870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694E9BA-2368-428A-9EB3-36ECCFACE1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17332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A4409F0-1112-4F4F-A2D7-4A240A065870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694E9BA-2368-428A-9EB3-36ECCFACE1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14953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A4409F0-1112-4F4F-A2D7-4A240A065870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694E9BA-2368-428A-9EB3-36ECCFACE1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35513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A4409F0-1112-4F4F-A2D7-4A240A065870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694E9BA-2368-428A-9EB3-36ECCFACE1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70968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A4409F0-1112-4F4F-A2D7-4A240A065870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694E9BA-2368-428A-9EB3-36ECCFACE1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08037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A4409F0-1112-4F4F-A2D7-4A240A065870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694E9BA-2368-428A-9EB3-36ECCFACE1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9359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032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238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240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40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099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39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769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638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33D7EE3C-5A29-AB9E-F6EB-0459B94907C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4D9DF7-E4E3-62DB-549B-8BA12D2C0F32}"/>
              </a:ext>
            </a:extLst>
          </p:cNvPr>
          <p:cNvSpPr/>
          <p:nvPr userDrawn="1"/>
        </p:nvSpPr>
        <p:spPr>
          <a:xfrm>
            <a:off x="283029" y="228601"/>
            <a:ext cx="11625942" cy="6437732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689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49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audio" Target="../media/audio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1.wdp"/><Relationship Id="rId5" Type="http://schemas.openxmlformats.org/officeDocument/2006/relationships/image" Target="../media/image47.png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slide" Target="slide8.xml"/><Relationship Id="rId4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svg"/><Relationship Id="rId11" Type="http://schemas.openxmlformats.org/officeDocument/2006/relationships/image" Target="../media/image64.svg"/><Relationship Id="rId5" Type="http://schemas.openxmlformats.org/officeDocument/2006/relationships/image" Target="../media/image58.svg"/><Relationship Id="rId10" Type="http://schemas.openxmlformats.org/officeDocument/2006/relationships/image" Target="../media/image63.svg"/><Relationship Id="rId4" Type="http://schemas.openxmlformats.org/officeDocument/2006/relationships/image" Target="../media/image57.emf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5.xml"/><Relationship Id="rId18" Type="http://schemas.microsoft.com/office/2007/relationships/hdphoto" Target="../media/hdphoto6.wdp"/><Relationship Id="rId26" Type="http://schemas.microsoft.com/office/2007/relationships/hdphoto" Target="../media/hdphoto8.wdp"/><Relationship Id="rId3" Type="http://schemas.openxmlformats.org/officeDocument/2006/relationships/image" Target="../media/image17.png"/><Relationship Id="rId21" Type="http://schemas.openxmlformats.org/officeDocument/2006/relationships/slide" Target="slide7.xml"/><Relationship Id="rId7" Type="http://schemas.openxmlformats.org/officeDocument/2006/relationships/image" Target="../media/image19.gif"/><Relationship Id="rId12" Type="http://schemas.microsoft.com/office/2007/relationships/hdphoto" Target="../media/hdphoto4.wdp"/><Relationship Id="rId17" Type="http://schemas.openxmlformats.org/officeDocument/2006/relationships/image" Target="../media/image23.png"/><Relationship Id="rId25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slide" Target="slide6.xml"/><Relationship Id="rId20" Type="http://schemas.microsoft.com/office/2007/relationships/hdphoto" Target="../media/hdphoto7.wdp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24" Type="http://schemas.openxmlformats.org/officeDocument/2006/relationships/image" Target="../media/image26.png"/><Relationship Id="rId5" Type="http://schemas.openxmlformats.org/officeDocument/2006/relationships/image" Target="../media/image18.png"/><Relationship Id="rId15" Type="http://schemas.microsoft.com/office/2007/relationships/hdphoto" Target="../media/hdphoto5.wdp"/><Relationship Id="rId23" Type="http://schemas.openxmlformats.org/officeDocument/2006/relationships/slide" Target="slide8.xml"/><Relationship Id="rId28" Type="http://schemas.openxmlformats.org/officeDocument/2006/relationships/image" Target="../media/image29.png"/><Relationship Id="rId10" Type="http://schemas.openxmlformats.org/officeDocument/2006/relationships/slide" Target="slide4.xml"/><Relationship Id="rId19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22.png"/><Relationship Id="rId22" Type="http://schemas.openxmlformats.org/officeDocument/2006/relationships/image" Target="../media/image25.png"/><Relationship Id="rId27" Type="http://schemas.openxmlformats.org/officeDocument/2006/relationships/image" Target="../media/image28.png"/><Relationship Id="rId30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slide" Target="slide3.xml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slide" Target="slide3.xml"/><Relationship Id="rId5" Type="http://schemas.openxmlformats.org/officeDocument/2006/relationships/image" Target="../media/image32.png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slide" Target="slide3.xml"/><Relationship Id="rId5" Type="http://schemas.openxmlformats.org/officeDocument/2006/relationships/image" Target="../media/image32.png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slide" Target="slide3.xml"/><Relationship Id="rId5" Type="http://schemas.openxmlformats.org/officeDocument/2006/relationships/image" Target="../media/image32.png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slide" Target="slide3.xml"/><Relationship Id="rId5" Type="http://schemas.openxmlformats.org/officeDocument/2006/relationships/image" Target="../media/image32.png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Hình ảnh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38" y="2283271"/>
            <a:ext cx="7206097" cy="25056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0" y="-14642"/>
            <a:ext cx="12268200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268200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-773003" y="-994859"/>
            <a:ext cx="2469633" cy="2296731"/>
            <a:chOff x="-2957976" y="-1125796"/>
            <a:chExt cx="2469633" cy="2296731"/>
          </a:xfrm>
        </p:grpSpPr>
        <p:sp>
          <p:nvSpPr>
            <p:cNvPr id="7" name="Oval 6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-76201" y="-79470"/>
            <a:ext cx="1341530" cy="11079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73030" y="378591"/>
            <a:ext cx="7142570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EM CẦN BIẾT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329057" y="2297621"/>
            <a:ext cx="7095964" cy="1393959"/>
            <a:chOff x="9590210" y="892038"/>
            <a:chExt cx="5522668" cy="774946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542" y="971182"/>
              <a:ext cx="204633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590210" y="892038"/>
              <a:ext cx="5195199" cy="761995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0"/>
          <p:cNvSpPr/>
          <p:nvPr/>
        </p:nvSpPr>
        <p:spPr>
          <a:xfrm>
            <a:off x="3145368" y="2468725"/>
            <a:ext cx="6272143" cy="991488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17" name="Rectangle 20"/>
          <p:cNvSpPr/>
          <p:nvPr/>
        </p:nvSpPr>
        <p:spPr>
          <a:xfrm rot="21141651">
            <a:off x="1753476" y="2548245"/>
            <a:ext cx="1920396" cy="1496009"/>
          </a:xfrm>
          <a:custGeom>
            <a:avLst/>
            <a:gdLst>
              <a:gd name="connsiteX0" fmla="*/ 0 w 1558758"/>
              <a:gd name="connsiteY0" fmla="*/ 0 h 990600"/>
              <a:gd name="connsiteX1" fmla="*/ 1558758 w 1558758"/>
              <a:gd name="connsiteY1" fmla="*/ 0 h 990600"/>
              <a:gd name="connsiteX2" fmla="*/ 1558758 w 1558758"/>
              <a:gd name="connsiteY2" fmla="*/ 990600 h 990600"/>
              <a:gd name="connsiteX3" fmla="*/ 0 w 1558758"/>
              <a:gd name="connsiteY3" fmla="*/ 990600 h 990600"/>
              <a:gd name="connsiteX4" fmla="*/ 0 w 1558758"/>
              <a:gd name="connsiteY4" fmla="*/ 0 h 990600"/>
              <a:gd name="connsiteX0" fmla="*/ 0 w 1558758"/>
              <a:gd name="connsiteY0" fmla="*/ 83128 h 990600"/>
              <a:gd name="connsiteX1" fmla="*/ 1558758 w 1558758"/>
              <a:gd name="connsiteY1" fmla="*/ 0 h 990600"/>
              <a:gd name="connsiteX2" fmla="*/ 1558758 w 1558758"/>
              <a:gd name="connsiteY2" fmla="*/ 990600 h 990600"/>
              <a:gd name="connsiteX3" fmla="*/ 0 w 1558758"/>
              <a:gd name="connsiteY3" fmla="*/ 990600 h 990600"/>
              <a:gd name="connsiteX4" fmla="*/ 0 w 1558758"/>
              <a:gd name="connsiteY4" fmla="*/ 83128 h 990600"/>
              <a:gd name="connsiteX0" fmla="*/ 0 w 1558758"/>
              <a:gd name="connsiteY0" fmla="*/ 0 h 1018309"/>
              <a:gd name="connsiteX1" fmla="*/ 1558758 w 1558758"/>
              <a:gd name="connsiteY1" fmla="*/ 27709 h 1018309"/>
              <a:gd name="connsiteX2" fmla="*/ 1558758 w 1558758"/>
              <a:gd name="connsiteY2" fmla="*/ 1018309 h 1018309"/>
              <a:gd name="connsiteX3" fmla="*/ 0 w 1558758"/>
              <a:gd name="connsiteY3" fmla="*/ 1018309 h 1018309"/>
              <a:gd name="connsiteX4" fmla="*/ 0 w 1558758"/>
              <a:gd name="connsiteY4" fmla="*/ 0 h 1018309"/>
              <a:gd name="connsiteX0" fmla="*/ 0 w 1558758"/>
              <a:gd name="connsiteY0" fmla="*/ 0 h 1018309"/>
              <a:gd name="connsiteX1" fmla="*/ 1558758 w 1558758"/>
              <a:gd name="connsiteY1" fmla="*/ 27709 h 1018309"/>
              <a:gd name="connsiteX2" fmla="*/ 1558758 w 1558758"/>
              <a:gd name="connsiteY2" fmla="*/ 1018309 h 1018309"/>
              <a:gd name="connsiteX3" fmla="*/ 0 w 1558758"/>
              <a:gd name="connsiteY3" fmla="*/ 1018309 h 1018309"/>
              <a:gd name="connsiteX4" fmla="*/ 0 w 1558758"/>
              <a:gd name="connsiteY4" fmla="*/ 0 h 1018309"/>
              <a:gd name="connsiteX0" fmla="*/ 0 w 1558758"/>
              <a:gd name="connsiteY0" fmla="*/ 0 h 1018309"/>
              <a:gd name="connsiteX1" fmla="*/ 1558758 w 1558758"/>
              <a:gd name="connsiteY1" fmla="*/ 27709 h 1018309"/>
              <a:gd name="connsiteX2" fmla="*/ 1558758 w 1558758"/>
              <a:gd name="connsiteY2" fmla="*/ 1018309 h 1018309"/>
              <a:gd name="connsiteX3" fmla="*/ 0 w 1558758"/>
              <a:gd name="connsiteY3" fmla="*/ 1018309 h 1018309"/>
              <a:gd name="connsiteX4" fmla="*/ 0 w 1558758"/>
              <a:gd name="connsiteY4" fmla="*/ 0 h 1018309"/>
              <a:gd name="connsiteX0" fmla="*/ 0 w 1558758"/>
              <a:gd name="connsiteY0" fmla="*/ 0 h 1018309"/>
              <a:gd name="connsiteX1" fmla="*/ 1558758 w 1558758"/>
              <a:gd name="connsiteY1" fmla="*/ 27709 h 1018309"/>
              <a:gd name="connsiteX2" fmla="*/ 1558758 w 1558758"/>
              <a:gd name="connsiteY2" fmla="*/ 1018309 h 1018309"/>
              <a:gd name="connsiteX3" fmla="*/ 0 w 1558758"/>
              <a:gd name="connsiteY3" fmla="*/ 1018309 h 1018309"/>
              <a:gd name="connsiteX4" fmla="*/ 0 w 1558758"/>
              <a:gd name="connsiteY4" fmla="*/ 0 h 101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8758" h="1018309">
                <a:moveTo>
                  <a:pt x="0" y="0"/>
                </a:moveTo>
                <a:lnTo>
                  <a:pt x="1558758" y="27709"/>
                </a:lnTo>
                <a:lnTo>
                  <a:pt x="1558758" y="1018309"/>
                </a:lnTo>
                <a:lnTo>
                  <a:pt x="0" y="1018309"/>
                </a:lnTo>
                <a:cubicBezTo>
                  <a:pt x="401781" y="526473"/>
                  <a:pt x="1870364" y="727363"/>
                  <a:pt x="0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0"/>
          <p:cNvSpPr/>
          <p:nvPr/>
        </p:nvSpPr>
        <p:spPr>
          <a:xfrm rot="21052622">
            <a:off x="2312759" y="2590010"/>
            <a:ext cx="1184564" cy="1345816"/>
          </a:xfrm>
          <a:custGeom>
            <a:avLst/>
            <a:gdLst>
              <a:gd name="connsiteX0" fmla="*/ 0 w 1558758"/>
              <a:gd name="connsiteY0" fmla="*/ 0 h 990600"/>
              <a:gd name="connsiteX1" fmla="*/ 1558758 w 1558758"/>
              <a:gd name="connsiteY1" fmla="*/ 0 h 990600"/>
              <a:gd name="connsiteX2" fmla="*/ 1558758 w 1558758"/>
              <a:gd name="connsiteY2" fmla="*/ 990600 h 990600"/>
              <a:gd name="connsiteX3" fmla="*/ 0 w 1558758"/>
              <a:gd name="connsiteY3" fmla="*/ 990600 h 990600"/>
              <a:gd name="connsiteX4" fmla="*/ 0 w 1558758"/>
              <a:gd name="connsiteY4" fmla="*/ 0 h 990600"/>
              <a:gd name="connsiteX0" fmla="*/ 0 w 1558758"/>
              <a:gd name="connsiteY0" fmla="*/ 83128 h 990600"/>
              <a:gd name="connsiteX1" fmla="*/ 1558758 w 1558758"/>
              <a:gd name="connsiteY1" fmla="*/ 0 h 990600"/>
              <a:gd name="connsiteX2" fmla="*/ 1558758 w 1558758"/>
              <a:gd name="connsiteY2" fmla="*/ 990600 h 990600"/>
              <a:gd name="connsiteX3" fmla="*/ 0 w 1558758"/>
              <a:gd name="connsiteY3" fmla="*/ 990600 h 990600"/>
              <a:gd name="connsiteX4" fmla="*/ 0 w 1558758"/>
              <a:gd name="connsiteY4" fmla="*/ 83128 h 990600"/>
              <a:gd name="connsiteX0" fmla="*/ 0 w 1558758"/>
              <a:gd name="connsiteY0" fmla="*/ 0 h 1018309"/>
              <a:gd name="connsiteX1" fmla="*/ 1558758 w 1558758"/>
              <a:gd name="connsiteY1" fmla="*/ 27709 h 1018309"/>
              <a:gd name="connsiteX2" fmla="*/ 1558758 w 1558758"/>
              <a:gd name="connsiteY2" fmla="*/ 1018309 h 1018309"/>
              <a:gd name="connsiteX3" fmla="*/ 0 w 1558758"/>
              <a:gd name="connsiteY3" fmla="*/ 1018309 h 1018309"/>
              <a:gd name="connsiteX4" fmla="*/ 0 w 1558758"/>
              <a:gd name="connsiteY4" fmla="*/ 0 h 1018309"/>
              <a:gd name="connsiteX0" fmla="*/ 0 w 1558758"/>
              <a:gd name="connsiteY0" fmla="*/ 0 h 1018309"/>
              <a:gd name="connsiteX1" fmla="*/ 1558758 w 1558758"/>
              <a:gd name="connsiteY1" fmla="*/ 27709 h 1018309"/>
              <a:gd name="connsiteX2" fmla="*/ 1558758 w 1558758"/>
              <a:gd name="connsiteY2" fmla="*/ 1018309 h 1018309"/>
              <a:gd name="connsiteX3" fmla="*/ 0 w 1558758"/>
              <a:gd name="connsiteY3" fmla="*/ 1018309 h 1018309"/>
              <a:gd name="connsiteX4" fmla="*/ 0 w 1558758"/>
              <a:gd name="connsiteY4" fmla="*/ 0 h 1018309"/>
              <a:gd name="connsiteX0" fmla="*/ 0 w 1558758"/>
              <a:gd name="connsiteY0" fmla="*/ 0 h 1018309"/>
              <a:gd name="connsiteX1" fmla="*/ 1558758 w 1558758"/>
              <a:gd name="connsiteY1" fmla="*/ 27709 h 1018309"/>
              <a:gd name="connsiteX2" fmla="*/ 1558758 w 1558758"/>
              <a:gd name="connsiteY2" fmla="*/ 1018309 h 1018309"/>
              <a:gd name="connsiteX3" fmla="*/ 0 w 1558758"/>
              <a:gd name="connsiteY3" fmla="*/ 1018309 h 1018309"/>
              <a:gd name="connsiteX4" fmla="*/ 0 w 1558758"/>
              <a:gd name="connsiteY4" fmla="*/ 0 h 1018309"/>
              <a:gd name="connsiteX0" fmla="*/ 0 w 1558758"/>
              <a:gd name="connsiteY0" fmla="*/ 0 h 1018309"/>
              <a:gd name="connsiteX1" fmla="*/ 1558758 w 1558758"/>
              <a:gd name="connsiteY1" fmla="*/ 27709 h 1018309"/>
              <a:gd name="connsiteX2" fmla="*/ 1558758 w 1558758"/>
              <a:gd name="connsiteY2" fmla="*/ 1018309 h 1018309"/>
              <a:gd name="connsiteX3" fmla="*/ 0 w 1558758"/>
              <a:gd name="connsiteY3" fmla="*/ 1018309 h 1018309"/>
              <a:gd name="connsiteX4" fmla="*/ 0 w 1558758"/>
              <a:gd name="connsiteY4" fmla="*/ 0 h 101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8758" h="1018309">
                <a:moveTo>
                  <a:pt x="0" y="0"/>
                </a:moveTo>
                <a:lnTo>
                  <a:pt x="1558758" y="27709"/>
                </a:lnTo>
                <a:lnTo>
                  <a:pt x="1558758" y="1018309"/>
                </a:lnTo>
                <a:lnTo>
                  <a:pt x="0" y="1018309"/>
                </a:lnTo>
                <a:cubicBezTo>
                  <a:pt x="401781" y="526473"/>
                  <a:pt x="1870364" y="727363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658632" y="2177436"/>
            <a:ext cx="1492949" cy="1522673"/>
            <a:chOff x="1212828" y="1077395"/>
            <a:chExt cx="992332" cy="1009144"/>
          </a:xfrm>
          <a:solidFill>
            <a:srgbClr val="7030A0"/>
          </a:solidFill>
        </p:grpSpPr>
        <p:sp>
          <p:nvSpPr>
            <p:cNvPr id="20" name="Oval 19"/>
            <p:cNvSpPr/>
            <p:nvPr/>
          </p:nvSpPr>
          <p:spPr>
            <a:xfrm>
              <a:off x="1212828" y="1094207"/>
              <a:ext cx="992332" cy="99233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251794" y="1077395"/>
              <a:ext cx="914400" cy="91440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905041" y="2181874"/>
            <a:ext cx="990600" cy="141572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64735" y="2554574"/>
            <a:ext cx="4597273" cy="738615"/>
          </a:xfrm>
          <a:prstGeom prst="rect">
            <a:avLst/>
          </a:prstGeom>
          <a:solidFill>
            <a:schemeClr val="bg1"/>
          </a:solidFill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GIAO THÔNG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933B0A-C3AF-AC54-DB48-C66468F69230}"/>
              </a:ext>
            </a:extLst>
          </p:cNvPr>
          <p:cNvSpPr txBox="1"/>
          <p:nvPr/>
        </p:nvSpPr>
        <p:spPr>
          <a:xfrm>
            <a:off x="5257800" y="396240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+ 4)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126D87-F9BF-8FA0-7432-02B56F8B75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629553"/>
            <a:ext cx="1676400" cy="286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8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2" grpId="0"/>
      <p:bldP spid="23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3E97AF6-0113-BBA9-AA0E-11507FF68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2885018"/>
            <a:ext cx="11633200" cy="3028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56FC3FC2-1A1F-C8E9-04F8-0269BE221E73}"/>
              </a:ext>
            </a:extLst>
          </p:cNvPr>
          <p:cNvGrpSpPr>
            <a:grpSpLocks/>
          </p:cNvGrpSpPr>
          <p:nvPr/>
        </p:nvGrpSpPr>
        <p:grpSpPr bwMode="auto">
          <a:xfrm>
            <a:off x="133352" y="137584"/>
            <a:ext cx="12043833" cy="734483"/>
            <a:chOff x="15875" y="15875"/>
            <a:chExt cx="9128123" cy="55086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34566D5-7F8F-BCC3-842E-F2193778B469}"/>
                </a:ext>
              </a:extLst>
            </p:cNvPr>
            <p:cNvSpPr/>
            <p:nvPr/>
          </p:nvSpPr>
          <p:spPr bwMode="auto">
            <a:xfrm>
              <a:off x="15875" y="15875"/>
              <a:ext cx="551858" cy="55086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04">
                <a:defRPr/>
              </a:pPr>
              <a:r>
                <a:rPr lang="vi-VN" sz="3733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5</a:t>
              </a:r>
              <a:endPara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14" name="TextBox 23">
              <a:extLst>
                <a:ext uri="{FF2B5EF4-FFF2-40B4-BE49-F238E27FC236}">
                  <a16:creationId xmlns:a16="http://schemas.microsoft.com/office/drawing/2014/main" id="{890CA102-20F1-3A8C-D4B6-16572AFDD3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4505" y="25664"/>
              <a:ext cx="8579493" cy="523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4" tIns="60952" rIns="121904" bIns="60952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9004"/>
              <a:r>
                <a:rPr lang="en-US" sz="3733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Chọn từ ngữ để hoàn thiện câu và viết câu vào vở</a:t>
              </a:r>
            </a:p>
          </p:txBody>
        </p:sp>
      </p:grpSp>
      <p:sp>
        <p:nvSpPr>
          <p:cNvPr id="15" name="TextBox 7">
            <a:extLst>
              <a:ext uri="{FF2B5EF4-FFF2-40B4-BE49-F238E27FC236}">
                <a16:creationId xmlns:a16="http://schemas.microsoft.com/office/drawing/2014/main" id="{18E46ADB-94C7-2B6A-E5BC-5B39054DA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183" y="1020234"/>
            <a:ext cx="10575636" cy="779749"/>
          </a:xfrm>
          <a:prstGeom prst="rect">
            <a:avLst/>
          </a:prstGeom>
          <a:solidFill>
            <a:srgbClr val="B9EDFF"/>
          </a:solidFill>
          <a:ln>
            <a:noFill/>
          </a:ln>
        </p:spPr>
        <p:txBody>
          <a:bodyPr lIns="121904" tIns="60952" rIns="121904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9004" eaLnBrk="1" hangingPunct="1"/>
            <a:r>
              <a:rPr lang="en-US" sz="4267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			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60D2DAC1-1B89-5FD8-4E98-0F814D8F5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83318"/>
            <a:ext cx="12177184" cy="77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9004"/>
            <a:r>
              <a:rPr lang="vi-VN" sz="4267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267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4267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cộ</a:t>
            </a:r>
            <a:r>
              <a:rPr lang="en-US" sz="4267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sz="4267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4267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</a:t>
            </a:r>
            <a:r>
              <a:rPr lang="en-US" sz="4267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4267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4267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267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(….…..) .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8071408-2643-275E-81EF-CD30AD2AC3DD}"/>
              </a:ext>
            </a:extLst>
          </p:cNvPr>
          <p:cNvSpPr/>
          <p:nvPr/>
        </p:nvSpPr>
        <p:spPr>
          <a:xfrm>
            <a:off x="10185401" y="6096000"/>
            <a:ext cx="1640417" cy="618067"/>
          </a:xfrm>
          <a:prstGeom prst="roundRect">
            <a:avLst/>
          </a:prstGeom>
          <a:solidFill>
            <a:srgbClr val="D8F4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anchor="ctr"/>
          <a:lstStyle/>
          <a:p>
            <a:pPr algn="ctr" defTabSz="91566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FF0000"/>
                </a:solidFill>
                <a:latin typeface="Arial Rounded"/>
                <a:sym typeface="Arial"/>
              </a:rPr>
              <a:t>V/</a:t>
            </a:r>
            <a:r>
              <a:rPr lang="vi-VN" sz="3200" b="1" kern="0" dirty="0">
                <a:solidFill>
                  <a:srgbClr val="FF0000"/>
                </a:solidFill>
                <a:latin typeface="Arial Rounded"/>
                <a:sym typeface="Arial"/>
              </a:rPr>
              <a:t>25</a:t>
            </a:r>
            <a:endParaRPr lang="en-US" sz="3200" b="1" kern="0" dirty="0">
              <a:solidFill>
                <a:srgbClr val="FF0000"/>
              </a:solidFill>
              <a:latin typeface="Arial Rounded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719CBC-4C45-AA9D-C07A-C92B4D9DE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6882" y="1043518"/>
            <a:ext cx="1892567" cy="779749"/>
          </a:xfrm>
          <a:prstGeom prst="rect">
            <a:avLst/>
          </a:prstGeom>
          <a:solidFill>
            <a:srgbClr val="B9EDFF"/>
          </a:solidFill>
          <a:ln>
            <a:noFill/>
          </a:ln>
        </p:spPr>
        <p:txBody>
          <a:bodyPr wrap="square" lIns="121904" tIns="60952" rIns="121904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9004"/>
            <a:r>
              <a:rPr lang="en-US" sz="4267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</a:t>
            </a:r>
            <a:r>
              <a:rPr lang="en-US" sz="4267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đỏ</a:t>
            </a:r>
            <a:endParaRPr lang="en-US" sz="4267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34E8C5-7875-3427-8936-B97D82133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418" y="1073151"/>
            <a:ext cx="3054349" cy="779749"/>
          </a:xfrm>
          <a:prstGeom prst="rect">
            <a:avLst/>
          </a:prstGeom>
          <a:solidFill>
            <a:srgbClr val="B9EDFF"/>
          </a:solidFill>
          <a:ln>
            <a:noFill/>
          </a:ln>
        </p:spPr>
        <p:txBody>
          <a:bodyPr lIns="121904" tIns="60952" rIns="121904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9004"/>
            <a:r>
              <a:rPr lang="en-US" sz="4267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</a:t>
            </a:r>
            <a:r>
              <a:rPr lang="en-US" sz="4267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endParaRPr lang="en-US" sz="4267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593903-0E0A-C0B6-509B-2D09D90AA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5201" y="1073151"/>
            <a:ext cx="2701924" cy="779749"/>
          </a:xfrm>
          <a:prstGeom prst="rect">
            <a:avLst/>
          </a:prstGeom>
          <a:solidFill>
            <a:srgbClr val="B9EDFF"/>
          </a:solidFill>
          <a:ln>
            <a:noFill/>
          </a:ln>
        </p:spPr>
        <p:txBody>
          <a:bodyPr wrap="square" lIns="121904" tIns="60952" rIns="121904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9004"/>
            <a:r>
              <a:rPr lang="en-US" sz="4267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</a:t>
            </a:r>
            <a:r>
              <a:rPr lang="en-US" sz="4267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endParaRPr lang="en-US" sz="4267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5DE763-D50A-25CB-1EAE-6A6519E31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4980" y="1983010"/>
            <a:ext cx="1980600" cy="77974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4" tIns="60952" rIns="121904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9004"/>
            <a:r>
              <a:rPr lang="en-US" sz="4267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</a:t>
            </a:r>
            <a:r>
              <a:rPr lang="en-US" sz="4267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đỏ</a:t>
            </a:r>
            <a:r>
              <a:rPr lang="vi-VN" sz="4267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4267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C055734-A19E-16EC-201C-E018C902D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368" y="3513667"/>
            <a:ext cx="11281833" cy="810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1219004"/>
            <a:r>
              <a:rPr lang="vi-VN" sz="4667" b="1" dirty="0">
                <a:solidFill>
                  <a:srgbClr val="002060"/>
                </a:solidFill>
                <a:latin typeface="HP001 4 hàng" pitchFamily="34" charset="0"/>
              </a:rPr>
              <a:t>  </a:t>
            </a:r>
            <a:r>
              <a:rPr lang="vi-VN" sz="4667" b="1" dirty="0">
                <a:solidFill>
                  <a:srgbClr val="002060"/>
                </a:solidFill>
                <a:latin typeface="HP001 5 hàng" pitchFamily="34" charset="0"/>
              </a:rPr>
              <a:t>Xe cộ cần </a:t>
            </a:r>
            <a:r>
              <a:rPr lang="el-GR" sz="4667" b="1" dirty="0">
                <a:solidFill>
                  <a:srgbClr val="002060"/>
                </a:solidFill>
                <a:latin typeface="HP001 5 hàng" pitchFamily="34" charset="0"/>
              </a:rPr>
              <a:t>ι</a:t>
            </a:r>
            <a:r>
              <a:rPr lang="vi-VN" sz="4667" b="1" dirty="0">
                <a:solidFill>
                  <a:srgbClr val="002060"/>
                </a:solidFill>
                <a:latin typeface="HP001 5 hàng" pitchFamily="34" charset="0"/>
              </a:rPr>
              <a:t>ải dừng lại </a:t>
            </a:r>
            <a:r>
              <a:rPr lang="el-GR" sz="4667" b="1" dirty="0">
                <a:solidFill>
                  <a:srgbClr val="002060"/>
                </a:solidFill>
                <a:latin typeface="HP001 5 hàng" pitchFamily="34" charset="0"/>
              </a:rPr>
              <a:t>δ</a:t>
            </a:r>
            <a:r>
              <a:rPr lang="vi-VN" sz="4667" b="1" dirty="0">
                <a:solidFill>
                  <a:srgbClr val="002060"/>
                </a:solidFill>
                <a:latin typeface="HP001 5 hàng" pitchFamily="34" charset="0"/>
              </a:rPr>
              <a:t>i có </a:t>
            </a:r>
            <a:r>
              <a:rPr lang="el-GR" sz="4667" b="1" dirty="0">
                <a:solidFill>
                  <a:srgbClr val="002060"/>
                </a:solidFill>
                <a:latin typeface="HP001 5 hàng" pitchFamily="34" charset="0"/>
              </a:rPr>
              <a:t>Α˝</a:t>
            </a:r>
            <a:r>
              <a:rPr lang="vi-VN" sz="4667" b="1" dirty="0">
                <a:solidFill>
                  <a:srgbClr val="002060"/>
                </a:solidFill>
                <a:latin typeface="HP001 5 hàng" pitchFamily="34" charset="0"/>
              </a:rPr>
              <a:t>n đỏ</a:t>
            </a:r>
            <a:r>
              <a:rPr lang="en-US" sz="4667" b="1" dirty="0">
                <a:solidFill>
                  <a:srgbClr val="002060"/>
                </a:solidFill>
                <a:latin typeface="HP001 5 hàng" pitchFamily="34" charset="0"/>
              </a:rPr>
              <a:t>.</a:t>
            </a:r>
            <a:endParaRPr lang="en-US" sz="4667" b="1" dirty="0">
              <a:solidFill>
                <a:srgbClr val="00206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06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6.17284E-7 L -0.08681 0.142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0" y="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20" grpId="0" animBg="1"/>
      <p:bldP spid="21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A2C41C-3C17-3A99-6F1D-2D35E020A692}"/>
              </a:ext>
            </a:extLst>
          </p:cNvPr>
          <p:cNvSpPr txBox="1"/>
          <p:nvPr/>
        </p:nvSpPr>
        <p:spPr>
          <a:xfrm>
            <a:off x="116415" y="1788783"/>
            <a:ext cx="11988800" cy="779749"/>
          </a:xfrm>
          <a:prstGeom prst="rect">
            <a:avLst/>
          </a:prstGeom>
          <a:solidFill>
            <a:schemeClr val="bg1"/>
          </a:solidFill>
          <a:ln w="12700">
            <a:solidFill>
              <a:srgbClr val="00B0F0"/>
            </a:solidFill>
          </a:ln>
        </p:spPr>
        <p:txBody>
          <a:bodyPr wrap="square" lIns="121904" tIns="60952" rIns="121904" bIns="60952" rtlCol="0">
            <a:spAutoFit/>
          </a:bodyPr>
          <a:lstStyle/>
          <a:p>
            <a:pPr algn="ctr" defTabSz="1219004"/>
            <a:endParaRPr lang="en-US" sz="4267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7FAFC38-1232-EA06-D7B3-2CC21C9F5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70" y="2727717"/>
            <a:ext cx="5283200" cy="3498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2EEFFAFE-ABBA-5CC9-E38D-921F7AA75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4" y="2727716"/>
            <a:ext cx="5194300" cy="3560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1">
            <a:extLst>
              <a:ext uri="{FF2B5EF4-FFF2-40B4-BE49-F238E27FC236}">
                <a16:creationId xmlns:a16="http://schemas.microsoft.com/office/drawing/2014/main" id="{0C899AEF-0AB0-956E-5A50-FE57A8AFB656}"/>
              </a:ext>
            </a:extLst>
          </p:cNvPr>
          <p:cNvGrpSpPr>
            <a:grpSpLocks/>
          </p:cNvGrpSpPr>
          <p:nvPr/>
        </p:nvGrpSpPr>
        <p:grpSpPr bwMode="auto">
          <a:xfrm>
            <a:off x="148167" y="457200"/>
            <a:ext cx="11739032" cy="1285047"/>
            <a:chOff x="15875" y="15875"/>
            <a:chExt cx="8897112" cy="96406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52CFBD1-9EFF-C783-9818-102818AC04D9}"/>
                </a:ext>
              </a:extLst>
            </p:cNvPr>
            <p:cNvSpPr/>
            <p:nvPr/>
          </p:nvSpPr>
          <p:spPr bwMode="auto">
            <a:xfrm>
              <a:off x="15875" y="15875"/>
              <a:ext cx="551858" cy="5510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04">
                <a:defRPr/>
              </a:pPr>
              <a:r>
                <a:rPr lang="vi-VN" sz="3733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6</a:t>
              </a:r>
              <a:endPara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FDEEEC58-1A4B-1A1B-04E6-CDC1099B67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4505" y="25664"/>
              <a:ext cx="8348482" cy="954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04" tIns="60952" rIns="121904" bIns="60952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9004"/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Quan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sát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tranh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dùng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từ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ngữ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trong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khung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để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theo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tranh</a:t>
              </a:r>
              <a:endPara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D3855FF-D676-0437-EF0A-7DF86392C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70" y="1818215"/>
            <a:ext cx="2396067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1219004" eaLnBrk="1" hangingPunct="1"/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đỏ</a:t>
            </a:r>
            <a:endParaRPr lang="en-US" sz="4267" dirty="0">
              <a:solidFill>
                <a:srgbClr val="00206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165823-DD81-E114-1CFA-96B38B806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5016" y="1792816"/>
            <a:ext cx="2726268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1219004" eaLnBrk="1" hangingPunct="1"/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</a:t>
            </a:r>
            <a:endParaRPr lang="en-US" sz="4267" dirty="0">
              <a:solidFill>
                <a:srgbClr val="00206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0352BA-0A4B-38C9-8CBA-0813CA257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2133" y="1792816"/>
            <a:ext cx="2716741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1219004" eaLnBrk="1" hangingPunct="1"/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endParaRPr lang="en-US" sz="4267" dirty="0">
              <a:solidFill>
                <a:srgbClr val="00206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F4055B-C331-2C7E-E5EC-A32F533D5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5615" y="1792816"/>
            <a:ext cx="3038475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9004"/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  <a:endParaRPr lang="en-US" sz="4267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0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07407E-6 L -0.00625 0.639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319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-0.0556 0.6432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6" y="3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05092 0.6432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3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0.00886 0.6432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3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2E86D-1099-D29F-F5DE-593CBDA57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i_thoi_n_202601240814_471g1">
            <a:hlinkClick r:id="" action="ppaction://media"/>
            <a:extLst>
              <a:ext uri="{FF2B5EF4-FFF2-40B4-BE49-F238E27FC236}">
                <a16:creationId xmlns:a16="http://schemas.microsoft.com/office/drawing/2014/main" id="{00EA9BA3-1C27-6C45-24D6-CC3A9C3484E5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49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0930" cy="6858000"/>
          </a:xfrm>
        </p:spPr>
      </p:pic>
    </p:spTree>
    <p:extLst>
      <p:ext uri="{BB962C8B-B14F-4D97-AF65-F5344CB8AC3E}">
        <p14:creationId xmlns:p14="http://schemas.microsoft.com/office/powerpoint/2010/main" val="371088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16000" r="13000" b="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9274" y="64684"/>
            <a:ext cx="609600" cy="609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1020" y="107880"/>
            <a:ext cx="2379518" cy="52320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 viết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6612" t="18052" r="71895" b="2286"/>
          <a:stretch/>
        </p:blipFill>
        <p:spPr>
          <a:xfrm>
            <a:off x="8763000" y="1371600"/>
            <a:ext cx="914400" cy="2527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Box 15"/>
          <p:cNvSpPr txBox="1"/>
          <p:nvPr/>
        </p:nvSpPr>
        <p:spPr>
          <a:xfrm>
            <a:off x="2209800" y="1604243"/>
            <a:ext cx="8111837" cy="2062091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đỏ báo hiệu dừng lại.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xanh báo hiệu được phép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di chuyển. Đèn vàng báo hiệu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đi chậm rồi dừng hẳn.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14638" y="5235195"/>
            <a:ext cx="6918037" cy="5232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lIns="91428" tIns="45714" rIns="91428" bIns="4571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viết chữ đầu dòng, ta lưu ý gì?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2599026" y="1905336"/>
            <a:ext cx="431223" cy="12393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28493" y="5235195"/>
            <a:ext cx="6918037" cy="5232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lIns="91428" tIns="45714" rIns="91428" bIns="4571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chữ nào viết hoa? Vì sao?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008083" y="2049626"/>
            <a:ext cx="2424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209800" y="2514600"/>
            <a:ext cx="304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114800" y="3048000"/>
            <a:ext cx="2424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994228" y="5235195"/>
            <a:ext cx="6918037" cy="5232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lIns="91428" tIns="45714" rIns="91428" bIns="4571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 trên có mấy câu?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8768" y="1512594"/>
            <a:ext cx="361770" cy="24219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800" y="2046865"/>
            <a:ext cx="432854" cy="26590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9510" y="2493734"/>
            <a:ext cx="353033" cy="38479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14637" y="5206236"/>
            <a:ext cx="6918037" cy="5232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lIns="91428" tIns="45714" rIns="91428" bIns="4571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 thúc câu có dấu gì?</a:t>
            </a:r>
          </a:p>
        </p:txBody>
      </p:sp>
      <p:sp>
        <p:nvSpPr>
          <p:cNvPr id="31" name="Oval 30"/>
          <p:cNvSpPr/>
          <p:nvPr/>
        </p:nvSpPr>
        <p:spPr>
          <a:xfrm>
            <a:off x="7435994" y="1809435"/>
            <a:ext cx="114301" cy="2286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4000499" y="2793191"/>
            <a:ext cx="114301" cy="2286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6173210" y="3337911"/>
            <a:ext cx="114301" cy="2286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814636" y="5240872"/>
            <a:ext cx="7097629" cy="5232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28" tIns="45714" rIns="91428" bIns="4571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hãy tìm từ dễ viết lẫn trong bài.</a:t>
            </a:r>
          </a:p>
        </p:txBody>
      </p:sp>
      <p:sp>
        <p:nvSpPr>
          <p:cNvPr id="35" name="Minus 34"/>
          <p:cNvSpPr/>
          <p:nvPr/>
        </p:nvSpPr>
        <p:spPr>
          <a:xfrm>
            <a:off x="2663436" y="2085679"/>
            <a:ext cx="1910918" cy="76200"/>
          </a:xfrm>
          <a:prstGeom prst="mathMin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Minus 35"/>
          <p:cNvSpPr/>
          <p:nvPr/>
        </p:nvSpPr>
        <p:spPr>
          <a:xfrm>
            <a:off x="5640314" y="3048562"/>
            <a:ext cx="1910918" cy="76200"/>
          </a:xfrm>
          <a:prstGeom prst="mathMin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Minus 36"/>
          <p:cNvSpPr/>
          <p:nvPr/>
        </p:nvSpPr>
        <p:spPr>
          <a:xfrm>
            <a:off x="5576309" y="2597188"/>
            <a:ext cx="1910918" cy="76200"/>
          </a:xfrm>
          <a:prstGeom prst="mathMin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Minus 37"/>
          <p:cNvSpPr/>
          <p:nvPr/>
        </p:nvSpPr>
        <p:spPr>
          <a:xfrm>
            <a:off x="2173851" y="3566513"/>
            <a:ext cx="1910918" cy="76200"/>
          </a:xfrm>
          <a:prstGeom prst="mathMin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62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2" dur="2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7" dur="2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2" dur="2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5" presetID="8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6" dur="2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8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4" dur="2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1" presetID="8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2" dur="2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2" accel="10000" fill="hold" grpId="0" nodeType="withEffect" p14:presetBounceEnd="1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4000">
                                          <p:cBhvr additive="base">
                                            <p:cTn id="9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4000">
                                          <p:cBhvr additive="base">
                                            <p:cTn id="9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  <p:bldP spid="20" grpId="0" animBg="1"/>
          <p:bldP spid="25" grpId="0" animBg="1"/>
          <p:bldP spid="30" grpId="0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5" grpId="0" animBg="1"/>
          <p:bldP spid="36" grpId="0" animBg="1"/>
          <p:bldP spid="37" grpId="0" animBg="1"/>
          <p:bldP spid="3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2" dur="2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7" dur="2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2" dur="2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5" presetID="8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6" dur="2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8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4" dur="2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1" presetID="8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2" dur="2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2" accel="1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  <p:bldP spid="20" grpId="0" animBg="1"/>
          <p:bldP spid="25" grpId="0" animBg="1"/>
          <p:bldP spid="30" grpId="0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5" grpId="0" animBg="1"/>
          <p:bldP spid="36" grpId="0" animBg="1"/>
          <p:bldP spid="37" grpId="0" animBg="1"/>
          <p:bldP spid="38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11"/>
          <p:cNvGrpSpPr>
            <a:grpSpLocks/>
          </p:cNvGrpSpPr>
          <p:nvPr/>
        </p:nvGrpSpPr>
        <p:grpSpPr bwMode="auto">
          <a:xfrm>
            <a:off x="336551" y="1701800"/>
            <a:ext cx="11633200" cy="3987800"/>
            <a:chOff x="252315" y="1637959"/>
            <a:chExt cx="8724900" cy="2990850"/>
          </a:xfrm>
        </p:grpSpPr>
        <p:pic>
          <p:nvPicPr>
            <p:cNvPr id="1127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228"/>
            <a:stretch>
              <a:fillRect/>
            </a:stretch>
          </p:blipFill>
          <p:spPr bwMode="auto">
            <a:xfrm>
              <a:off x="252315" y="3725534"/>
              <a:ext cx="8724900" cy="903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7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315" y="1637959"/>
              <a:ext cx="8724900" cy="227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-35983" y="2838451"/>
            <a:ext cx="12090401" cy="810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defTabSz="1219004"/>
            <a:r>
              <a:rPr lang="vi-VN" sz="4667">
                <a:solidFill>
                  <a:srgbClr val="7030A0"/>
                </a:solidFill>
                <a:latin typeface="HP001 4 hàng" pitchFamily="34" charset="0"/>
              </a:rPr>
              <a:t> </a:t>
            </a:r>
            <a:endParaRPr lang="en-US" sz="4667" b="1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162051" y="2334685"/>
            <a:ext cx="110553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defTabSz="1219004"/>
            <a:r>
              <a:rPr lang="vi-VN" sz="4800" b="1" dirty="0">
                <a:solidFill>
                  <a:srgbClr val="002060"/>
                </a:solidFill>
                <a:latin typeface="HP001 4 hàng" pitchFamily="34" charset="0"/>
              </a:rPr>
              <a:t>Đèn đỏ báo h</a:t>
            </a:r>
            <a:r>
              <a:rPr lang="el-GR" sz="4800" b="1" dirty="0">
                <a:solidFill>
                  <a:srgbClr val="002060"/>
                </a:solidFill>
                <a:latin typeface="HP001 4 hàng" pitchFamily="34" charset="0"/>
              </a:rPr>
              <a:t>Η</a:t>
            </a:r>
            <a:r>
              <a:rPr lang="vi-VN" sz="4800" b="1" dirty="0">
                <a:solidFill>
                  <a:srgbClr val="002060"/>
                </a:solidFill>
                <a:latin typeface="HP001 4 hàng" pitchFamily="34" charset="0"/>
              </a:rPr>
              <a:t>İu dừng lại</a:t>
            </a:r>
            <a:r>
              <a:rPr lang="en-US" sz="4800" b="1" dirty="0">
                <a:solidFill>
                  <a:srgbClr val="002060"/>
                </a:solidFill>
                <a:latin typeface="HP001 4 hàng" pitchFamily="34" charset="0"/>
              </a:rPr>
              <a:t>.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66701" y="3272367"/>
            <a:ext cx="80644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1219004"/>
            <a:r>
              <a:rPr lang="vi-VN" sz="4800" b="1" dirty="0">
                <a:solidFill>
                  <a:srgbClr val="002060"/>
                </a:solidFill>
                <a:latin typeface="HP001 4 hàng" pitchFamily="34" charset="0"/>
              </a:rPr>
              <a:t>b</a:t>
            </a:r>
            <a:r>
              <a:rPr lang="en-US" sz="4800" b="1" dirty="0" err="1">
                <a:solidFill>
                  <a:srgbClr val="002060"/>
                </a:solidFill>
                <a:latin typeface="HP001 4 hàng" pitchFamily="34" charset="0"/>
              </a:rPr>
              <a:t>áo</a:t>
            </a:r>
            <a:r>
              <a:rPr lang="vi-VN" sz="4800" b="1" dirty="0">
                <a:solidFill>
                  <a:srgbClr val="002060"/>
                </a:solidFill>
                <a:latin typeface="HP001 4 hàng" pitchFamily="34" charset="0"/>
              </a:rPr>
              <a:t> h</a:t>
            </a:r>
            <a:r>
              <a:rPr lang="el-GR" sz="4800" b="1" dirty="0">
                <a:solidFill>
                  <a:srgbClr val="002060"/>
                </a:solidFill>
                <a:latin typeface="HP001 4 hàng" pitchFamily="34" charset="0"/>
              </a:rPr>
              <a:t>Η</a:t>
            </a:r>
            <a:r>
              <a:rPr lang="vi-VN" sz="4800" b="1" dirty="0">
                <a:solidFill>
                  <a:srgbClr val="002060"/>
                </a:solidFill>
                <a:latin typeface="HP001 4 hàng" pitchFamily="34" charset="0"/>
              </a:rPr>
              <a:t>İu đư</a:t>
            </a:r>
            <a:r>
              <a:rPr lang="el-GR" sz="4800" b="1" dirty="0">
                <a:solidFill>
                  <a:srgbClr val="002060"/>
                </a:solidFill>
                <a:latin typeface="HP001 4 hàng" pitchFamily="34" charset="0"/>
              </a:rPr>
              <a:t>ϑ Ί˛</a:t>
            </a:r>
            <a:r>
              <a:rPr lang="vi-VN" sz="4800" b="1" dirty="0">
                <a:solidFill>
                  <a:srgbClr val="002060"/>
                </a:solidFill>
                <a:latin typeface="HP001 4 hàng" pitchFamily="34" charset="0"/>
              </a:rPr>
              <a:t>p di </a:t>
            </a:r>
            <a:r>
              <a:rPr lang="el-GR" sz="4800" b="1" dirty="0">
                <a:solidFill>
                  <a:srgbClr val="002060"/>
                </a:solidFill>
                <a:latin typeface="HP001 4 hàng" pitchFamily="34" charset="0"/>
              </a:rPr>
              <a:t>ε</a:t>
            </a:r>
            <a:r>
              <a:rPr lang="vi-VN" sz="4800" b="1" dirty="0">
                <a:solidFill>
                  <a:srgbClr val="002060"/>
                </a:solidFill>
                <a:latin typeface="HP001 4 hàng" pitchFamily="34" charset="0"/>
              </a:rPr>
              <a:t>u</a:t>
            </a:r>
            <a:r>
              <a:rPr lang="el-GR" sz="4800" b="1" dirty="0">
                <a:solidFill>
                  <a:srgbClr val="002060"/>
                </a:solidFill>
                <a:latin typeface="HP001 4 hàng" pitchFamily="34" charset="0"/>
              </a:rPr>
              <a:t>ΐϜ</a:t>
            </a:r>
            <a:r>
              <a:rPr lang="vi-VN" sz="4800" b="1" dirty="0">
                <a:solidFill>
                  <a:srgbClr val="002060"/>
                </a:solidFill>
                <a:latin typeface="HP001 4 hàng" pitchFamily="34" charset="0"/>
              </a:rPr>
              <a:t>n.</a:t>
            </a:r>
            <a:endParaRPr lang="en-US" sz="4800" b="1" dirty="0">
              <a:solidFill>
                <a:srgbClr val="002060"/>
              </a:solidFill>
              <a:latin typeface="HP001 4 hàng" pitchFamily="34" charset="0"/>
            </a:endParaRPr>
          </a:p>
        </p:txBody>
      </p:sp>
      <p:grpSp>
        <p:nvGrpSpPr>
          <p:cNvPr id="11270" name="Group 8"/>
          <p:cNvGrpSpPr>
            <a:grpSpLocks/>
          </p:cNvGrpSpPr>
          <p:nvPr/>
        </p:nvGrpSpPr>
        <p:grpSpPr bwMode="auto">
          <a:xfrm>
            <a:off x="133352" y="137584"/>
            <a:ext cx="12043833" cy="734483"/>
            <a:chOff x="15875" y="15875"/>
            <a:chExt cx="9128123" cy="550863"/>
          </a:xfrm>
        </p:grpSpPr>
        <p:sp>
          <p:nvSpPr>
            <p:cNvPr id="10" name="Oval 9"/>
            <p:cNvSpPr/>
            <p:nvPr/>
          </p:nvSpPr>
          <p:spPr bwMode="auto">
            <a:xfrm>
              <a:off x="15875" y="15875"/>
              <a:ext cx="551858" cy="55086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04">
                <a:defRPr/>
              </a:pPr>
              <a:endPara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11274" name="TextBox 23"/>
            <p:cNvSpPr txBox="1">
              <a:spLocks noChangeArrowheads="1"/>
            </p:cNvSpPr>
            <p:nvPr/>
          </p:nvSpPr>
          <p:spPr bwMode="auto">
            <a:xfrm>
              <a:off x="564505" y="25664"/>
              <a:ext cx="8579493" cy="523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4" tIns="60952" rIns="121904" bIns="60952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9004"/>
              <a:r>
                <a:rPr lang="en-US" sz="3733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Nghe viết</a:t>
              </a: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10414001" y="6070600"/>
            <a:ext cx="1640417" cy="618067"/>
          </a:xfrm>
          <a:prstGeom prst="roundRect">
            <a:avLst/>
          </a:prstGeom>
          <a:solidFill>
            <a:srgbClr val="D8F4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anchor="ctr"/>
          <a:lstStyle/>
          <a:p>
            <a:pPr algn="ctr" defTabSz="91566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FF0000"/>
                </a:solidFill>
                <a:latin typeface="Arial Rounded"/>
                <a:sym typeface="Arial"/>
              </a:rPr>
              <a:t>V/</a:t>
            </a:r>
            <a:r>
              <a:rPr lang="vi-VN" sz="3200" b="1" kern="0" dirty="0">
                <a:solidFill>
                  <a:srgbClr val="FF0000"/>
                </a:solidFill>
                <a:latin typeface="Arial Rounded"/>
                <a:sym typeface="Arial"/>
              </a:rPr>
              <a:t>25</a:t>
            </a:r>
            <a:endParaRPr lang="en-US" sz="3200" b="1" kern="0" dirty="0">
              <a:solidFill>
                <a:srgbClr val="FF0000"/>
              </a:solidFill>
              <a:latin typeface="Arial Rounded"/>
              <a:sym typeface="Arial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8331201" y="3271917"/>
            <a:ext cx="3860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1219004"/>
            <a:r>
              <a:rPr lang="vi-VN" sz="4800" b="1" dirty="0">
                <a:solidFill>
                  <a:srgbClr val="002060"/>
                </a:solidFill>
                <a:latin typeface="HP001 4 hàng" pitchFamily="34" charset="0"/>
              </a:rPr>
              <a:t>Đèn vàng</a:t>
            </a:r>
            <a:endParaRPr lang="en-US" sz="4800" b="1" dirty="0">
              <a:solidFill>
                <a:srgbClr val="002060"/>
              </a:solidFill>
              <a:latin typeface="HP001 4 hàng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8255000" y="2351619"/>
            <a:ext cx="3530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1219004"/>
            <a:r>
              <a:rPr lang="en-US" sz="4800" b="1" dirty="0" err="1">
                <a:solidFill>
                  <a:srgbClr val="002060"/>
                </a:solidFill>
                <a:latin typeface="HP001 4 hàng" pitchFamily="34" charset="0"/>
              </a:rPr>
              <a:t>Đèn</a:t>
            </a:r>
            <a:r>
              <a:rPr lang="en-US" sz="48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HP001 4 hàng" pitchFamily="34" charset="0"/>
              </a:rPr>
              <a:t>xa</a:t>
            </a:r>
            <a:r>
              <a:rPr lang="el-GR" sz="4800" b="1" dirty="0">
                <a:solidFill>
                  <a:srgbClr val="002060"/>
                </a:solidFill>
                <a:latin typeface="HP001 4 hàng" pitchFamily="34" charset="0"/>
              </a:rPr>
              <a:t>ζ</a:t>
            </a:r>
            <a:endParaRPr lang="en-US" sz="4800" b="1" dirty="0">
              <a:solidFill>
                <a:srgbClr val="002060"/>
              </a:solidFill>
              <a:latin typeface="HP001 4 hàng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53484" y="4185854"/>
            <a:ext cx="116162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1219004"/>
            <a:r>
              <a:rPr lang="vi-VN" sz="4800" b="1" dirty="0">
                <a:solidFill>
                  <a:srgbClr val="002060"/>
                </a:solidFill>
                <a:latin typeface="HP001 4 hàng" pitchFamily="34" charset="0"/>
              </a:rPr>
              <a:t>báo h</a:t>
            </a:r>
            <a:r>
              <a:rPr lang="el-GR" sz="4800" b="1" dirty="0">
                <a:solidFill>
                  <a:srgbClr val="002060"/>
                </a:solidFill>
                <a:latin typeface="HP001 4 hàng" pitchFamily="34" charset="0"/>
              </a:rPr>
              <a:t>Η</a:t>
            </a:r>
            <a:r>
              <a:rPr lang="vi-VN" sz="4800" b="1" dirty="0">
                <a:solidFill>
                  <a:srgbClr val="002060"/>
                </a:solidFill>
                <a:latin typeface="HP001 4 hàng" pitchFamily="34" charset="0"/>
              </a:rPr>
              <a:t>İu đi </a:t>
            </a:r>
            <a:r>
              <a:rPr lang="el-GR" sz="4800" b="1" dirty="0">
                <a:solidFill>
                  <a:srgbClr val="002060"/>
                </a:solidFill>
                <a:latin typeface="HP001 4 hàng" pitchFamily="34" charset="0"/>
              </a:rPr>
              <a:t>ε</a:t>
            </a:r>
            <a:r>
              <a:rPr lang="vi-VN" sz="4800" b="1" dirty="0">
                <a:solidFill>
                  <a:srgbClr val="002060"/>
                </a:solidFill>
                <a:latin typeface="HP001 4 hàng" pitchFamily="34" charset="0"/>
              </a:rPr>
              <a:t>ậm ǟē dừng hẳn</a:t>
            </a:r>
            <a:r>
              <a:rPr lang="en-US" sz="4800" b="1" dirty="0">
                <a:solidFill>
                  <a:srgbClr val="002060"/>
                </a:solidFill>
                <a:latin typeface="HP001 4 hàng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929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3" grpId="0" animBg="1"/>
      <p:bldP spid="11" grpId="0"/>
      <p:bldP spid="15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84000" b="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28600" y="279963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304800"/>
            <a:ext cx="9753600" cy="58476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 dấu thanh phù hợp thay cho chiếc lá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1002012"/>
            <a:ext cx="9753600" cy="58476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 hỏi hay dấu ngã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38400" y="2547823"/>
            <a:ext cx="2819400" cy="9906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 ba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553200" y="2547116"/>
            <a:ext cx="3429000" cy="9906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 nhỏ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0" y="4457700"/>
            <a:ext cx="41910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 khiển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534400" y="4457700"/>
            <a:ext cx="2514600" cy="9906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 vẽ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438399" y="2533261"/>
            <a:ext cx="2819400" cy="9906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 ba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553200" y="2549421"/>
            <a:ext cx="3429000" cy="9906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nhỏ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</a14:imgLayer>
                </a14:imgProps>
              </a:ext>
            </a:extLst>
          </a:blip>
          <a:srcRect l="14349" t="8217" r="12095" b="12377"/>
          <a:stretch/>
        </p:blipFill>
        <p:spPr>
          <a:xfrm rot="11703963">
            <a:off x="7732464" y="2566630"/>
            <a:ext cx="489740" cy="317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Rounded Rectangle 16"/>
          <p:cNvSpPr/>
          <p:nvPr/>
        </p:nvSpPr>
        <p:spPr>
          <a:xfrm>
            <a:off x="13757" y="4443138"/>
            <a:ext cx="41910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 khiên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</a14:imgLayer>
                </a14:imgProps>
              </a:ext>
            </a:extLst>
          </a:blip>
          <a:srcRect l="14349" t="8217" r="12095" b="12377"/>
          <a:stretch/>
        </p:blipFill>
        <p:spPr>
          <a:xfrm rot="12335952">
            <a:off x="2949417" y="4357326"/>
            <a:ext cx="489740" cy="309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Rounded Rectangle 18"/>
          <p:cNvSpPr/>
          <p:nvPr/>
        </p:nvSpPr>
        <p:spPr>
          <a:xfrm>
            <a:off x="8542289" y="4443138"/>
            <a:ext cx="2514600" cy="9906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 ve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</a14:imgLayer>
                </a14:imgProps>
              </a:ext>
            </a:extLst>
          </a:blip>
          <a:srcRect l="14349" t="8217" r="12095" b="12377"/>
          <a:stretch/>
        </p:blipFill>
        <p:spPr>
          <a:xfrm rot="11998019">
            <a:off x="10527618" y="4478729"/>
            <a:ext cx="489740" cy="317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870" b="77524" l="44667" r="58667"/>
                    </a14:imgEffect>
                  </a14:imgLayer>
                </a14:imgProps>
              </a:ext>
            </a:extLst>
          </a:blip>
          <a:srcRect l="46000" t="21040" r="39818" b="5760"/>
          <a:stretch/>
        </p:blipFill>
        <p:spPr>
          <a:xfrm>
            <a:off x="5257800" y="5042293"/>
            <a:ext cx="810491" cy="2140527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625" l="2817" r="10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3701" y="5548770"/>
            <a:ext cx="818998" cy="16063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</a14:imgLayer>
                </a14:imgProps>
              </a:ext>
            </a:extLst>
          </a:blip>
          <a:srcRect l="14349" t="8217" r="12095" b="12377"/>
          <a:stretch/>
        </p:blipFill>
        <p:spPr>
          <a:xfrm rot="12335952">
            <a:off x="3603230" y="2576040"/>
            <a:ext cx="489740" cy="298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8226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79602" y="323211"/>
            <a:ext cx="609600" cy="64760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9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02050" y="372728"/>
            <a:ext cx="2619674" cy="449686"/>
            <a:chOff x="886344" y="436620"/>
            <a:chExt cx="2619674" cy="449686"/>
          </a:xfrm>
        </p:grpSpPr>
        <p:sp>
          <p:nvSpPr>
            <p:cNvPr id="6" name="Oval 5"/>
            <p:cNvSpPr/>
            <p:nvPr/>
          </p:nvSpPr>
          <p:spPr>
            <a:xfrm>
              <a:off x="886344" y="436620"/>
              <a:ext cx="449686" cy="449686"/>
            </a:xfrm>
            <a:prstGeom prst="ellipse">
              <a:avLst/>
            </a:prstGeom>
            <a:solidFill>
              <a:srgbClr val="E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231774" y="436620"/>
              <a:ext cx="449686" cy="44968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577310" y="436620"/>
              <a:ext cx="449686" cy="44968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ò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1957060" y="436620"/>
              <a:ext cx="449686" cy="44968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311443" y="436620"/>
              <a:ext cx="449686" cy="4496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2686656" y="436620"/>
              <a:ext cx="449686" cy="449686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3056332" y="436620"/>
              <a:ext cx="449686" cy="44968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i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876800" y="457200"/>
            <a:ext cx="4661713" cy="70787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Nhận biết biển báo.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16946" y="3429000"/>
            <a:ext cx="1018445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 chơi nhận biết biển báo như sau: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đội 6 học sinh. Mỗi lượt chơi có hai học sinh thực hiện, một bạn nói đặc điểm của biển báo, một bạn dựa vào mô tả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để đoán ra biến báo đó và cắm biển vào đúng nơi quy định. Thời gian chơi mỗi đội là 2 phút đội nào tìm được nhiều biển nhất đội đó thắng.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14400" y="1219200"/>
            <a:ext cx="10791737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 bị: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biển báo  bằng bìa hoặc có thể trình chiếu nhưng không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cả lớp xem chỉ một số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tả quan sát biển, tranh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vẽ một số vị trí cắm các biển báo. </a:t>
            </a:r>
          </a:p>
        </p:txBody>
      </p:sp>
    </p:spTree>
    <p:extLst>
      <p:ext uri="{BB962C8B-B14F-4D97-AF65-F5344CB8AC3E}">
        <p14:creationId xmlns:p14="http://schemas.microsoft.com/office/powerpoint/2010/main" val="75324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9655" y="-5901"/>
            <a:ext cx="609600" cy="64760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9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92103" y="43616"/>
            <a:ext cx="2619674" cy="449686"/>
            <a:chOff x="886344" y="436620"/>
            <a:chExt cx="2619674" cy="449686"/>
          </a:xfrm>
        </p:grpSpPr>
        <p:sp>
          <p:nvSpPr>
            <p:cNvPr id="6" name="Oval 5"/>
            <p:cNvSpPr/>
            <p:nvPr/>
          </p:nvSpPr>
          <p:spPr>
            <a:xfrm>
              <a:off x="886344" y="436620"/>
              <a:ext cx="449686" cy="449686"/>
            </a:xfrm>
            <a:prstGeom prst="ellipse">
              <a:avLst/>
            </a:prstGeom>
            <a:solidFill>
              <a:srgbClr val="E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231774" y="436620"/>
              <a:ext cx="449686" cy="44968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577310" y="436620"/>
              <a:ext cx="449686" cy="44968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ò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1957060" y="436620"/>
              <a:ext cx="449686" cy="44968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311443" y="436620"/>
              <a:ext cx="449686" cy="4496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2686656" y="436620"/>
              <a:ext cx="449686" cy="449686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3056332" y="436620"/>
              <a:ext cx="449686" cy="44968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i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410200" y="381000"/>
            <a:ext cx="4661713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Nhận biết biển báo.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7773" t="3815" r="63268" b="46327"/>
          <a:stretch/>
        </p:blipFill>
        <p:spPr>
          <a:xfrm>
            <a:off x="589339" y="838200"/>
            <a:ext cx="1828800" cy="1676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39145" t="17413" r="34309" b="34995"/>
          <a:stretch/>
        </p:blipFill>
        <p:spPr>
          <a:xfrm>
            <a:off x="2922497" y="1084851"/>
            <a:ext cx="1676400" cy="1600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66898" t="40075" r="5349" b="7799"/>
          <a:stretch/>
        </p:blipFill>
        <p:spPr>
          <a:xfrm>
            <a:off x="4771531" y="1295400"/>
            <a:ext cx="1752600" cy="1752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5556" t="5556" r="5556" b="5556"/>
          <a:stretch/>
        </p:blipFill>
        <p:spPr>
          <a:xfrm>
            <a:off x="6882078" y="1480702"/>
            <a:ext cx="1828800" cy="16210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r="55880" b="11181"/>
          <a:stretch/>
        </p:blipFill>
        <p:spPr>
          <a:xfrm>
            <a:off x="8981642" y="1728422"/>
            <a:ext cx="1384701" cy="17005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52878" b="11177"/>
          <a:stretch/>
        </p:blipFill>
        <p:spPr>
          <a:xfrm>
            <a:off x="10637108" y="1981200"/>
            <a:ext cx="1554892" cy="1676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l="10433" r="66294" b="57899"/>
          <a:stretch/>
        </p:blipFill>
        <p:spPr>
          <a:xfrm>
            <a:off x="253127" y="2828106"/>
            <a:ext cx="1826990" cy="18634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9425" t="43911" r="65439" b="19496"/>
          <a:stretch/>
        </p:blipFill>
        <p:spPr>
          <a:xfrm>
            <a:off x="2730679" y="3463636"/>
            <a:ext cx="1938747" cy="157678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95454" y="5142617"/>
            <a:ext cx="838200" cy="14950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/>
          <a:srcRect r="74000" b="42638"/>
          <a:stretch/>
        </p:blipFill>
        <p:spPr>
          <a:xfrm>
            <a:off x="4953000" y="4074214"/>
            <a:ext cx="1657350" cy="17811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/>
          <a:srcRect l="26000" r="48666" b="42638"/>
          <a:stretch/>
        </p:blipFill>
        <p:spPr>
          <a:xfrm>
            <a:off x="7072578" y="4252030"/>
            <a:ext cx="1447800" cy="17811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/>
          <a:srcRect l="51333" t="921" r="23333" b="45091"/>
          <a:stretch/>
        </p:blipFill>
        <p:spPr>
          <a:xfrm>
            <a:off x="8919176" y="4572000"/>
            <a:ext cx="14478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7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/>
          <p:nvPr/>
        </p:nvGrpSpPr>
        <p:grpSpPr>
          <a:xfrm>
            <a:off x="2927220" y="2681521"/>
            <a:ext cx="6337556" cy="1194025"/>
            <a:chOff x="3736083" y="2234975"/>
            <a:chExt cx="4719832" cy="1194025"/>
          </a:xfrm>
          <a:solidFill>
            <a:srgbClr val="B4DDD5"/>
          </a:solidFill>
        </p:grpSpPr>
        <p:sp>
          <p:nvSpPr>
            <p:cNvPr id="8" name="Freeform 2144"/>
            <p:cNvSpPr>
              <a:spLocks noChangeArrowheads="1"/>
            </p:cNvSpPr>
            <p:nvPr/>
          </p:nvSpPr>
          <p:spPr bwMode="auto">
            <a:xfrm>
              <a:off x="3736083" y="2234975"/>
              <a:ext cx="4719832" cy="1194025"/>
            </a:xfrm>
            <a:custGeom>
              <a:avLst/>
              <a:gdLst>
                <a:gd name="T0" fmla="*/ 3860 w 3958"/>
                <a:gd name="T1" fmla="*/ 0 h 1134"/>
                <a:gd name="T2" fmla="*/ 3957 w 3958"/>
                <a:gd name="T3" fmla="*/ 97 h 1134"/>
                <a:gd name="T4" fmla="*/ 3957 w 3958"/>
                <a:gd name="T5" fmla="*/ 1036 h 1134"/>
                <a:gd name="T6" fmla="*/ 3860 w 3958"/>
                <a:gd name="T7" fmla="*/ 1133 h 1134"/>
                <a:gd name="T8" fmla="*/ 182 w 3958"/>
                <a:gd name="T9" fmla="*/ 1133 h 1134"/>
                <a:gd name="T10" fmla="*/ 182 w 3958"/>
                <a:gd name="T11" fmla="*/ 758 h 1134"/>
                <a:gd name="T12" fmla="*/ 0 w 3958"/>
                <a:gd name="T13" fmla="*/ 564 h 1134"/>
                <a:gd name="T14" fmla="*/ 182 w 3958"/>
                <a:gd name="T15" fmla="*/ 376 h 1134"/>
                <a:gd name="T16" fmla="*/ 182 w 3958"/>
                <a:gd name="T17" fmla="*/ 0 h 1134"/>
                <a:gd name="T18" fmla="*/ 3860 w 3958"/>
                <a:gd name="T19" fmla="*/ 0 h 1134"/>
                <a:gd name="T20" fmla="*/ 3860 w 3958"/>
                <a:gd name="T21" fmla="*/ 0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58" h="1134">
                  <a:moveTo>
                    <a:pt x="3860" y="0"/>
                  </a:moveTo>
                  <a:cubicBezTo>
                    <a:pt x="3915" y="0"/>
                    <a:pt x="3957" y="43"/>
                    <a:pt x="3957" y="97"/>
                  </a:cubicBezTo>
                  <a:cubicBezTo>
                    <a:pt x="3957" y="97"/>
                    <a:pt x="3957" y="97"/>
                    <a:pt x="3957" y="1036"/>
                  </a:cubicBezTo>
                  <a:cubicBezTo>
                    <a:pt x="3957" y="1091"/>
                    <a:pt x="3915" y="1133"/>
                    <a:pt x="3860" y="1133"/>
                  </a:cubicBezTo>
                  <a:cubicBezTo>
                    <a:pt x="3860" y="1133"/>
                    <a:pt x="3860" y="1133"/>
                    <a:pt x="182" y="1133"/>
                  </a:cubicBezTo>
                  <a:cubicBezTo>
                    <a:pt x="182" y="1133"/>
                    <a:pt x="182" y="1133"/>
                    <a:pt x="182" y="758"/>
                  </a:cubicBezTo>
                  <a:cubicBezTo>
                    <a:pt x="79" y="752"/>
                    <a:pt x="0" y="667"/>
                    <a:pt x="0" y="564"/>
                  </a:cubicBezTo>
                  <a:cubicBezTo>
                    <a:pt x="0" y="461"/>
                    <a:pt x="79" y="376"/>
                    <a:pt x="182" y="376"/>
                  </a:cubicBezTo>
                  <a:cubicBezTo>
                    <a:pt x="182" y="376"/>
                    <a:pt x="182" y="376"/>
                    <a:pt x="182" y="0"/>
                  </a:cubicBezTo>
                  <a:cubicBezTo>
                    <a:pt x="182" y="0"/>
                    <a:pt x="182" y="0"/>
                    <a:pt x="3860" y="0"/>
                  </a:cubicBezTo>
                  <a:lnTo>
                    <a:pt x="3860" y="0"/>
                  </a:lnTo>
                </a:path>
              </a:pathLst>
            </a:custGeom>
            <a:grpFill/>
            <a:ln>
              <a:noFill/>
            </a:ln>
            <a:effectLst>
              <a:outerShdw blurRad="50800" dist="50800" dir="5400000" sx="101000" sy="101000" algn="ctr" rotWithShape="0">
                <a:srgbClr val="000000">
                  <a:alpha val="43137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10793" y="2508821"/>
              <a:ext cx="4125487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Group 11"/>
          <p:cNvGrpSpPr/>
          <p:nvPr/>
        </p:nvGrpSpPr>
        <p:grpSpPr>
          <a:xfrm>
            <a:off x="2927220" y="4494049"/>
            <a:ext cx="6337557" cy="1194025"/>
            <a:chOff x="3736082" y="2234975"/>
            <a:chExt cx="6337557" cy="1194025"/>
          </a:xfrm>
          <a:solidFill>
            <a:srgbClr val="B4DDD5"/>
          </a:solidFill>
        </p:grpSpPr>
        <p:sp>
          <p:nvSpPr>
            <p:cNvPr id="11" name="Freeform 2144"/>
            <p:cNvSpPr>
              <a:spLocks noChangeArrowheads="1"/>
            </p:cNvSpPr>
            <p:nvPr/>
          </p:nvSpPr>
          <p:spPr bwMode="auto">
            <a:xfrm>
              <a:off x="3736082" y="2234975"/>
              <a:ext cx="6337557" cy="1194025"/>
            </a:xfrm>
            <a:custGeom>
              <a:avLst/>
              <a:gdLst>
                <a:gd name="T0" fmla="*/ 3860 w 3958"/>
                <a:gd name="T1" fmla="*/ 0 h 1134"/>
                <a:gd name="T2" fmla="*/ 3957 w 3958"/>
                <a:gd name="T3" fmla="*/ 97 h 1134"/>
                <a:gd name="T4" fmla="*/ 3957 w 3958"/>
                <a:gd name="T5" fmla="*/ 1036 h 1134"/>
                <a:gd name="T6" fmla="*/ 3860 w 3958"/>
                <a:gd name="T7" fmla="*/ 1133 h 1134"/>
                <a:gd name="T8" fmla="*/ 182 w 3958"/>
                <a:gd name="T9" fmla="*/ 1133 h 1134"/>
                <a:gd name="T10" fmla="*/ 182 w 3958"/>
                <a:gd name="T11" fmla="*/ 758 h 1134"/>
                <a:gd name="T12" fmla="*/ 0 w 3958"/>
                <a:gd name="T13" fmla="*/ 564 h 1134"/>
                <a:gd name="T14" fmla="*/ 182 w 3958"/>
                <a:gd name="T15" fmla="*/ 376 h 1134"/>
                <a:gd name="T16" fmla="*/ 182 w 3958"/>
                <a:gd name="T17" fmla="*/ 0 h 1134"/>
                <a:gd name="T18" fmla="*/ 3860 w 3958"/>
                <a:gd name="T19" fmla="*/ 0 h 1134"/>
                <a:gd name="T20" fmla="*/ 3860 w 3958"/>
                <a:gd name="T21" fmla="*/ 0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58" h="1134">
                  <a:moveTo>
                    <a:pt x="3860" y="0"/>
                  </a:moveTo>
                  <a:cubicBezTo>
                    <a:pt x="3915" y="0"/>
                    <a:pt x="3957" y="43"/>
                    <a:pt x="3957" y="97"/>
                  </a:cubicBezTo>
                  <a:cubicBezTo>
                    <a:pt x="3957" y="97"/>
                    <a:pt x="3957" y="97"/>
                    <a:pt x="3957" y="1036"/>
                  </a:cubicBezTo>
                  <a:cubicBezTo>
                    <a:pt x="3957" y="1091"/>
                    <a:pt x="3915" y="1133"/>
                    <a:pt x="3860" y="1133"/>
                  </a:cubicBezTo>
                  <a:cubicBezTo>
                    <a:pt x="3860" y="1133"/>
                    <a:pt x="3860" y="1133"/>
                    <a:pt x="182" y="1133"/>
                  </a:cubicBezTo>
                  <a:cubicBezTo>
                    <a:pt x="182" y="1133"/>
                    <a:pt x="182" y="1133"/>
                    <a:pt x="182" y="758"/>
                  </a:cubicBezTo>
                  <a:cubicBezTo>
                    <a:pt x="79" y="752"/>
                    <a:pt x="0" y="667"/>
                    <a:pt x="0" y="564"/>
                  </a:cubicBezTo>
                  <a:cubicBezTo>
                    <a:pt x="0" y="461"/>
                    <a:pt x="79" y="376"/>
                    <a:pt x="182" y="376"/>
                  </a:cubicBezTo>
                  <a:cubicBezTo>
                    <a:pt x="182" y="376"/>
                    <a:pt x="182" y="376"/>
                    <a:pt x="182" y="0"/>
                  </a:cubicBezTo>
                  <a:cubicBezTo>
                    <a:pt x="182" y="0"/>
                    <a:pt x="182" y="0"/>
                    <a:pt x="3860" y="0"/>
                  </a:cubicBezTo>
                  <a:lnTo>
                    <a:pt x="3860" y="0"/>
                  </a:lnTo>
                </a:path>
              </a:pathLst>
            </a:custGeom>
            <a:grpFill/>
            <a:ln>
              <a:noFill/>
            </a:ln>
            <a:effectLst>
              <a:outerShdw blurRad="50800" dist="50800" dir="5400000" sx="101000" sy="101000" algn="ctr" rotWithShape="0">
                <a:srgbClr val="000000">
                  <a:alpha val="43137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TextBox 13"/>
            <p:cNvSpPr txBox="1"/>
            <p:nvPr/>
          </p:nvSpPr>
          <p:spPr>
            <a:xfrm>
              <a:off x="4210793" y="2508821"/>
              <a:ext cx="5862846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mới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0" name="Hình ảnh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764" y="512330"/>
            <a:ext cx="5127180" cy="2133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14400" y="1752600"/>
            <a:ext cx="609600" cy="6096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3913250" y="495300"/>
            <a:ext cx="6019800" cy="2514600"/>
          </a:xfrm>
          <a:prstGeom prst="wedgeEllipseCallout">
            <a:avLst>
              <a:gd name="adj1" fmla="val -43845"/>
              <a:gd name="adj2" fmla="val 11143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bạn ơi chúng mình là lớp 5 tuổi muốn vào lớp 1 chúng mình phải vượt qua các câu hỏi này thật tốt các bạn hãy giúp chúng mình nhé.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82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151A2F-FDB4-D8E0-3788-1559B714D5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contrast="20000"/>
          </a:blip>
          <a:srcRect t="25107" r="32429"/>
          <a:stretch/>
        </p:blipFill>
        <p:spPr>
          <a:xfrm>
            <a:off x="581156" y="-94504"/>
            <a:ext cx="6696570" cy="494567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EDCC5BB-29D2-71BD-407C-DEFABFF7CC4A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789" r="5789"/>
          <a:stretch/>
        </p:blipFill>
        <p:spPr>
          <a:xfrm>
            <a:off x="1" y="2590800"/>
            <a:ext cx="12192000" cy="441316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8884D302-41E1-C84D-212D-F008CDCB0293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5237"/>
          <a:stretch/>
        </p:blipFill>
        <p:spPr>
          <a:xfrm rot="21431949" flipH="1">
            <a:off x="448948" y="3670949"/>
            <a:ext cx="8450965" cy="37688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DE7747-85D9-CA48-4C7D-4F8AB51354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206" y="6027961"/>
            <a:ext cx="506012" cy="42675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0BCE08E-6C71-3162-1CCD-4FD054D0ED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2949" y="5555381"/>
            <a:ext cx="506012" cy="42675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86E1F1A-07D6-4944-60B8-2353FEC2D0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16195" y="6057396"/>
            <a:ext cx="506012" cy="42675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17761C6-0C91-349E-1ADB-7F9E974950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0479" y="5364540"/>
            <a:ext cx="393395" cy="33177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417038A-192D-E26B-8425-1893AF9A705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30164" y="990600"/>
            <a:ext cx="5899923" cy="6248431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38AEE394-993B-B55D-0A1B-0721859143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453" y="4415700"/>
            <a:ext cx="2820318" cy="246373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5E7ECF9-B6BE-B0D7-4BBA-AB8D24E6C1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71500" y="2681848"/>
            <a:ext cx="729417" cy="107235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9ECD16F-2DA6-9953-5B9A-D7A5370C67F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17753" y="2553565"/>
            <a:ext cx="528637" cy="947737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72DD59A2-7F24-0EEC-9FBD-C70A757272C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393035" y="3043519"/>
            <a:ext cx="828439" cy="12426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4AF2C4-6E77-4B0B-AF20-B9DC254E4F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16010" y="1531812"/>
            <a:ext cx="6066046" cy="34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8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2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/>
        </p:blipFill>
        <p:spPr>
          <a:xfrm>
            <a:off x="1524001" y="217546"/>
            <a:ext cx="9143999" cy="1729625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2699865" y="199979"/>
            <a:ext cx="883324" cy="37468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Cloud 5"/>
          <p:cNvSpPr/>
          <p:nvPr/>
        </p:nvSpPr>
        <p:spPr>
          <a:xfrm>
            <a:off x="8072580" y="574660"/>
            <a:ext cx="600441" cy="18734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loud 6"/>
          <p:cNvSpPr/>
          <p:nvPr/>
        </p:nvSpPr>
        <p:spPr>
          <a:xfrm>
            <a:off x="9220201" y="574659"/>
            <a:ext cx="851391" cy="30804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>
            <a:off x="1026535" y="745942"/>
            <a:ext cx="2069301" cy="34493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>
            <a:off x="9328548" y="1082357"/>
            <a:ext cx="2069301" cy="34493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618" y="1679209"/>
            <a:ext cx="411551" cy="2549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4" y="1620711"/>
            <a:ext cx="600441" cy="3719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26" b="90000" l="11485" r="49768">
                        <a14:foregroundMark x1="36543" y1="66204" x2="36195" y2="70926"/>
                        <a14:foregroundMark x1="30626" y1="66204" x2="32831" y2="69815"/>
                        <a14:foregroundMark x1="36775" y1="64907" x2="38631" y2="67315"/>
                        <a14:foregroundMark x1="35151" y1="68796" x2="35499" y2="71944"/>
                        <a14:foregroundMark x1="34919" y1="68796" x2="34339" y2="73056"/>
                        <a14:foregroundMark x1="38399" y1="69630" x2="35731" y2="71759"/>
                        <a14:foregroundMark x1="21346" y1="62222" x2="21346" y2="62222"/>
                        <a14:foregroundMark x1="22390" y1="87870" x2="20302" y2="89537"/>
                        <a14:foregroundMark x1="29814" y1="86574" x2="30626" y2="88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58" t="50548" r="50000" b="8685"/>
          <a:stretch/>
        </p:blipFill>
        <p:spPr>
          <a:xfrm>
            <a:off x="2400164" y="1957258"/>
            <a:ext cx="1707626" cy="2335688"/>
          </a:xfrm>
          <a:prstGeom prst="rect">
            <a:avLst/>
          </a:prstGeom>
        </p:spPr>
      </p:pic>
      <p:sp>
        <p:nvSpPr>
          <p:cNvPr id="13" name="Oval 12">
            <a:hlinkClick r:id="rId10" action="ppaction://hlinksldjump"/>
          </p:cNvPr>
          <p:cNvSpPr/>
          <p:nvPr/>
        </p:nvSpPr>
        <p:spPr>
          <a:xfrm>
            <a:off x="2287777" y="621833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7500" b="97143" l="34750" r="55875">
                        <a14:foregroundMark x1="44125" y1="71964" x2="44500" y2="75357"/>
                        <a14:foregroundMark x1="43125" y1="71786" x2="43125" y2="75536"/>
                        <a14:foregroundMark x1="43000" y1="77143" x2="44500" y2="85357"/>
                        <a14:foregroundMark x1="42750" y1="81429" x2="43125" y2="85536"/>
                        <a14:foregroundMark x1="42500" y1="81786" x2="42250" y2="83393"/>
                        <a14:foregroundMark x1="36750" y1="68214" x2="41000" y2="74107"/>
                        <a14:foregroundMark x1="49125" y1="79643" x2="54750" y2="83393"/>
                        <a14:foregroundMark x1="45375" y1="73036" x2="45375" y2="75536"/>
                        <a14:foregroundMark x1="49000" y1="90714" x2="52875" y2="94643"/>
                        <a14:foregroundMark x1="45750" y1="90536" x2="46750" y2="91607"/>
                        <a14:foregroundMark x1="47250" y1="92321" x2="47875" y2="93571"/>
                        <a14:foregroundMark x1="52750" y1="94643" x2="52625" y2="96786"/>
                        <a14:foregroundMark x1="48125" y1="92321" x2="48000" y2="93036"/>
                        <a14:foregroundMark x1="53125" y1="84643" x2="53125" y2="85000"/>
                        <a14:backgroundMark x1="53000" y1="72500" x2="55500" y2="80536"/>
                        <a14:backgroundMark x1="51500" y1="74643" x2="53875" y2="79643"/>
                        <a14:backgroundMark x1="53875" y1="79643" x2="53875" y2="79643"/>
                        <a14:backgroundMark x1="50250" y1="75179" x2="52000" y2="78929"/>
                        <a14:backgroundMark x1="53000" y1="80536" x2="54125" y2="81071"/>
                        <a14:backgroundMark x1="49875" y1="80893" x2="51000" y2="86607"/>
                        <a14:backgroundMark x1="51000" y1="86607" x2="51000" y2="86607"/>
                        <a14:backgroundMark x1="49125" y1="80893" x2="49250" y2="82500"/>
                        <a14:backgroundMark x1="48250" y1="81071" x2="49750" y2="82679"/>
                        <a14:backgroundMark x1="38625" y1="76786" x2="41000" y2="87500"/>
                        <a14:backgroundMark x1="36125" y1="75179" x2="37875" y2="81964"/>
                        <a14:backgroundMark x1="39750" y1="77500" x2="42250" y2="83214"/>
                        <a14:backgroundMark x1="41625" y1="79286" x2="40875" y2="81607"/>
                        <a14:backgroundMark x1="39750" y1="76071" x2="41375" y2="78571"/>
                        <a14:backgroundMark x1="35625" y1="66964" x2="35625" y2="69107"/>
                        <a14:backgroundMark x1="39250" y1="67321" x2="39875" y2="71607"/>
                        <a14:backgroundMark x1="39250" y1="74821" x2="39750" y2="75536"/>
                        <a14:backgroundMark x1="52750" y1="96786" x2="53250" y2="96964"/>
                        <a14:backgroundMark x1="50375" y1="81607" x2="51250" y2="83393"/>
                        <a14:backgroundMark x1="49875" y1="59643" x2="53250" y2="63929"/>
                        <a14:backgroundMark x1="52375" y1="64643" x2="52000" y2="73571"/>
                        <a14:backgroundMark x1="51625" y1="64286" x2="51625" y2="66071"/>
                        <a14:backgroundMark x1="51625" y1="83571" x2="51875" y2="85536"/>
                        <a14:backgroundMark x1="49125" y1="83393" x2="49250" y2="85357"/>
                        <a14:backgroundMark x1="42125" y1="78571" x2="41625" y2="78393"/>
                        <a14:backgroundMark x1="39000" y1="77857" x2="39000" y2="87143"/>
                        <a14:backgroundMark x1="37750" y1="78750" x2="37750" y2="89107"/>
                        <a14:backgroundMark x1="51875" y1="68929" x2="51500" y2="69464"/>
                        <a14:backgroundMark x1="53250" y1="80893" x2="52250" y2="80179"/>
                        <a14:backgroundMark x1="36125" y1="70000" x2="35625" y2="69464"/>
                        <a14:backgroundMark x1="36875" y1="70179" x2="36500" y2="69643"/>
                        <a14:backgroundMark x1="51625" y1="82500" x2="50000" y2="80714"/>
                        <a14:backgroundMark x1="49750" y1="80536" x2="49125" y2="80179"/>
                        <a14:backgroundMark x1="48125" y1="80893" x2="47875" y2="80179"/>
                        <a14:backgroundMark x1="39125" y1="69464" x2="39375" y2="7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00" t="58264" r="44166" b="2534"/>
          <a:stretch/>
        </p:blipFill>
        <p:spPr bwMode="auto">
          <a:xfrm flipH="1">
            <a:off x="1750395" y="4054167"/>
            <a:ext cx="1568764" cy="209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val 14">
            <a:hlinkClick r:id="rId13" action="ppaction://hlinksldjump"/>
          </p:cNvPr>
          <p:cNvSpPr/>
          <p:nvPr/>
        </p:nvSpPr>
        <p:spPr>
          <a:xfrm>
            <a:off x="4191000" y="6172200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96" b="100000" l="51846" r="99077">
                        <a14:foregroundMark x1="72308" y1="40143" x2="81846" y2="82258"/>
                        <a14:foregroundMark x1="68462" y1="45520" x2="72308" y2="60932"/>
                        <a14:foregroundMark x1="77385" y1="31541" x2="79231" y2="58602"/>
                        <a14:foregroundMark x1="69846" y1="42473" x2="70308" y2="51613"/>
                        <a14:foregroundMark x1="67846" y1="22222" x2="64462" y2="30466"/>
                        <a14:foregroundMark x1="60308" y1="28136" x2="58000" y2="32616"/>
                        <a14:foregroundMark x1="77077" y1="22222" x2="76769" y2="30108"/>
                        <a14:foregroundMark x1="60154" y1="28853" x2="59692" y2="31183"/>
                        <a14:foregroundMark x1="60308" y1="31362" x2="58769" y2="33513"/>
                        <a14:foregroundMark x1="76462" y1="43011" x2="76462" y2="47133"/>
                        <a14:foregroundMark x1="67692" y1="44086" x2="66769" y2="51792"/>
                        <a14:foregroundMark x1="69231" y1="43548" x2="63846" y2="48029"/>
                        <a14:foregroundMark x1="80462" y1="44624" x2="85385" y2="50000"/>
                        <a14:foregroundMark x1="83538" y1="60932" x2="83538" y2="62366"/>
                        <a14:foregroundMark x1="66462" y1="60394" x2="67846" y2="64695"/>
                        <a14:foregroundMark x1="71385" y1="81900" x2="71077" y2="91935"/>
                        <a14:foregroundMark x1="82154" y1="81004" x2="83846" y2="90502"/>
                        <a14:foregroundMark x1="80923" y1="89606" x2="80462" y2="91219"/>
                        <a14:foregroundMark x1="68923" y1="88889" x2="67231" y2="92115"/>
                        <a14:foregroundMark x1="70923" y1="92652" x2="68000" y2="93907"/>
                        <a14:foregroundMark x1="85538" y1="90143" x2="80462" y2="93548"/>
                        <a14:foregroundMark x1="80154" y1="93907" x2="78154" y2="93548"/>
                        <a14:foregroundMark x1="80923" y1="93907" x2="78462" y2="93548"/>
                        <a14:foregroundMark x1="75077" y1="35305" x2="74769" y2="52688"/>
                        <a14:foregroundMark x1="69692" y1="34229" x2="79231" y2="40681"/>
                        <a14:foregroundMark x1="73385" y1="32975" x2="75077" y2="39785"/>
                        <a14:foregroundMark x1="70568" y1="62076" x2="70568" y2="81038"/>
                        <a14:foregroundMark x1="77453" y1="43713" x2="83305" y2="54691"/>
                        <a14:foregroundMark x1="77625" y1="48703" x2="75043" y2="55888"/>
                        <a14:foregroundMark x1="70568" y1="43114" x2="73666" y2="47305"/>
                        <a14:foregroundMark x1="65060" y1="48703" x2="65577" y2="51497"/>
                        <a14:foregroundMark x1="79518" y1="23752" x2="76592" y2="29940"/>
                        <a14:foregroundMark x1="71601" y1="79840" x2="72806" y2="87425"/>
                        <a14:foregroundMark x1="83133" y1="44511" x2="83649" y2="4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72"/>
          <a:stretch/>
        </p:blipFill>
        <p:spPr>
          <a:xfrm>
            <a:off x="3759616" y="4097316"/>
            <a:ext cx="1180327" cy="2079424"/>
          </a:xfrm>
          <a:prstGeom prst="rect">
            <a:avLst/>
          </a:prstGeom>
        </p:spPr>
      </p:pic>
      <p:sp>
        <p:nvSpPr>
          <p:cNvPr id="17" name="Oval 16">
            <a:hlinkClick r:id="rId16" action="ppaction://hlinksldjump"/>
          </p:cNvPr>
          <p:cNvSpPr/>
          <p:nvPr/>
        </p:nvSpPr>
        <p:spPr>
          <a:xfrm>
            <a:off x="5889955" y="621833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613" b="100000" l="769" r="52000">
                        <a14:foregroundMark x1="32615" y1="45161" x2="32615" y2="85663"/>
                        <a14:foregroundMark x1="22462" y1="47849" x2="27385" y2="59140"/>
                        <a14:foregroundMark x1="7231" y1="55197" x2="20923" y2="56631"/>
                        <a14:foregroundMark x1="22923" y1="47491" x2="16769" y2="53943"/>
                        <a14:foregroundMark x1="26462" y1="47670" x2="26462" y2="67204"/>
                        <a14:foregroundMark x1="24615" y1="56272" x2="24462" y2="66308"/>
                        <a14:foregroundMark x1="35846" y1="25627" x2="32308" y2="38172"/>
                        <a14:foregroundMark x1="24000" y1="24373" x2="20462" y2="30645"/>
                        <a14:foregroundMark x1="30923" y1="84767" x2="26000" y2="92115"/>
                        <a14:foregroundMark x1="31692" y1="86738" x2="29846" y2="94265"/>
                        <a14:foregroundMark x1="23231" y1="90681" x2="26462" y2="95341"/>
                        <a14:foregroundMark x1="24615" y1="90323" x2="27692" y2="90323"/>
                        <a14:foregroundMark x1="23385" y1="94444" x2="27231" y2="95520"/>
                        <a14:foregroundMark x1="40615" y1="84409" x2="43077" y2="94982"/>
                        <a14:foregroundMark x1="44923" y1="89247" x2="44615" y2="95341"/>
                        <a14:foregroundMark x1="41385" y1="91039" x2="40462" y2="94982"/>
                        <a14:foregroundMark x1="41385" y1="96057" x2="44462" y2="95520"/>
                        <a14:foregroundMark x1="39538" y1="51075" x2="39692" y2="5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99" r="48492"/>
          <a:stretch/>
        </p:blipFill>
        <p:spPr>
          <a:xfrm>
            <a:off x="5076823" y="3906590"/>
            <a:ext cx="1387041" cy="2270151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5417" l="2917" r="97917">
                        <a14:foregroundMark x1="15833" y1="61250" x2="11250" y2="6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702" y="5959325"/>
            <a:ext cx="1777433" cy="664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Oval 19">
            <a:hlinkClick r:id="rId21" action="ppaction://hlinksldjump"/>
          </p:cNvPr>
          <p:cNvSpPr/>
          <p:nvPr/>
        </p:nvSpPr>
        <p:spPr>
          <a:xfrm>
            <a:off x="7660491" y="621833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8750" b="98750" l="15750" r="34625">
                        <a14:foregroundMark x1="27750" y1="92679" x2="33250" y2="94821"/>
                        <a14:foregroundMark x1="21625" y1="91429" x2="25625" y2="96786"/>
                        <a14:foregroundMark x1="24375" y1="71429" x2="24375" y2="76250"/>
                        <a14:foregroundMark x1="25125" y1="94107" x2="25625" y2="96964"/>
                        <a14:foregroundMark x1="31500" y1="92500" x2="32750" y2="93393"/>
                        <a14:backgroundMark x1="18500" y1="73571" x2="20000" y2="76964"/>
                        <a14:backgroundMark x1="26000" y1="77143" x2="31000" y2="76429"/>
                        <a14:backgroundMark x1="28500" y1="60357" x2="32750" y2="62679"/>
                        <a14:backgroundMark x1="21500" y1="60536" x2="22750" y2="60357"/>
                        <a14:backgroundMark x1="28000" y1="60000" x2="28875" y2="61964"/>
                        <a14:backgroundMark x1="31125" y1="59643" x2="31500" y2="62857"/>
                        <a14:backgroundMark x1="20250" y1="61964" x2="18625" y2="63393"/>
                        <a14:backgroundMark x1="22500" y1="76786" x2="23875" y2="77143"/>
                        <a14:backgroundMark x1="25250" y1="77321" x2="26250" y2="7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88" t="59020" r="65179" b="1218"/>
          <a:stretch/>
        </p:blipFill>
        <p:spPr bwMode="auto">
          <a:xfrm>
            <a:off x="7116099" y="3948182"/>
            <a:ext cx="1144913" cy="2089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21">
            <a:hlinkClick r:id="rId23" action="ppaction://hlinksldjump"/>
          </p:cNvPr>
          <p:cNvSpPr/>
          <p:nvPr/>
        </p:nvSpPr>
        <p:spPr>
          <a:xfrm>
            <a:off x="9233807" y="6237299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" b="40093" l="34339" r="69142">
                        <a14:foregroundMark x1="48376" y1="33704" x2="43968" y2="34259"/>
                        <a14:foregroundMark x1="45940" y1="32778" x2="44432" y2="36204"/>
                        <a14:foregroundMark x1="47332" y1="34815" x2="45708" y2="37037"/>
                        <a14:foregroundMark x1="51276" y1="35741" x2="51276" y2="37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32" t="-1" r="31335" b="59096"/>
          <a:stretch/>
        </p:blipFill>
        <p:spPr>
          <a:xfrm flipH="1">
            <a:off x="8042976" y="2245339"/>
            <a:ext cx="1495553" cy="2232501"/>
          </a:xfrm>
          <a:prstGeom prst="rect">
            <a:avLst/>
          </a:prstGeom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2778" l="1286" r="97000">
                        <a14:foregroundMark x1="25429" y1="36852" x2="58857" y2="39444"/>
                        <a14:foregroundMark x1="48429" y1="42593" x2="46143" y2="55556"/>
                        <a14:foregroundMark x1="34286" y1="42593" x2="34714" y2="57963"/>
                        <a14:foregroundMark x1="31000" y1="37593" x2="30571" y2="52685"/>
                        <a14:foregroundMark x1="33571" y1="34722" x2="43571" y2="34722"/>
                        <a14:foregroundMark x1="38429" y1="74815" x2="62571" y2="85370"/>
                        <a14:foregroundMark x1="47714" y1="82963" x2="37000" y2="90185"/>
                        <a14:foregroundMark x1="55429" y1="86111" x2="53571" y2="90648"/>
                        <a14:foregroundMark x1="19143" y1="42593" x2="32429" y2="3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469"/>
          <a:stretch/>
        </p:blipFill>
        <p:spPr bwMode="auto">
          <a:xfrm>
            <a:off x="8628742" y="3805005"/>
            <a:ext cx="1568787" cy="2521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19" b="94167" l="50232" r="97216">
                        <a14:foregroundMark x1="66473" y1="70648" x2="68561" y2="74907"/>
                        <a14:foregroundMark x1="68794" y1="70833" x2="69838" y2="75093"/>
                        <a14:foregroundMark x1="69142" y1="70185" x2="69142" y2="74444"/>
                        <a14:foregroundMark x1="75406" y1="86296" x2="77610" y2="88611"/>
                        <a14:foregroundMark x1="70418" y1="88241" x2="72506" y2="89722"/>
                        <a14:foregroundMark x1="72506" y1="89907" x2="71346" y2="92130"/>
                        <a14:foregroundMark x1="77494" y1="87222" x2="78306" y2="89815"/>
                        <a14:foregroundMark x1="73434" y1="90463" x2="72738" y2="91667"/>
                        <a14:foregroundMark x1="74362" y1="89630" x2="73434" y2="90741"/>
                        <a14:foregroundMark x1="72622" y1="91852" x2="71926" y2="92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3968" r="16519" b="8129"/>
          <a:stretch/>
        </p:blipFill>
        <p:spPr>
          <a:xfrm flipH="1">
            <a:off x="3925600" y="2099078"/>
            <a:ext cx="1477868" cy="209621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1" b="57130" l="66705" r="100000">
                        <a14:foregroundMark x1="71578" y1="24444" x2="69838" y2="25370"/>
                        <a14:foregroundMark x1="82947" y1="54074" x2="82715" y2="55093"/>
                        <a14:foregroundMark x1="98028" y1="48148" x2="99884" y2="47778"/>
                        <a14:foregroundMark x1="98028" y1="46296" x2="99072" y2="46852"/>
                        <a14:foregroundMark x1="96984" y1="45648" x2="97912" y2="46111"/>
                        <a14:foregroundMark x1="68794" y1="35278" x2="66705" y2="3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86" t="13514" b="42181"/>
          <a:stretch/>
        </p:blipFill>
        <p:spPr>
          <a:xfrm>
            <a:off x="5420803" y="1866190"/>
            <a:ext cx="1350392" cy="23636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185" b="55000" l="0" r="31090">
                        <a14:foregroundMark x1="12877" y1="33981" x2="16009" y2="36389"/>
                        <a14:foregroundMark x1="3480" y1="26852" x2="1624" y2="26759"/>
                        <a14:foregroundMark x1="9629" y1="49444" x2="15661" y2="52407"/>
                        <a14:foregroundMark x1="14965" y1="50370" x2="16125" y2="52870"/>
                        <a14:foregroundMark x1="19722" y1="49907" x2="26102" y2="51481"/>
                        <a14:foregroundMark x1="24826" y1="49537" x2="25986" y2="51481"/>
                        <a14:foregroundMark x1="26218" y1="51574" x2="27030" y2="52778"/>
                        <a14:foregroundMark x1="16241" y1="53056" x2="15893" y2="53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40" r="69035" b="45401"/>
          <a:stretch/>
        </p:blipFill>
        <p:spPr>
          <a:xfrm>
            <a:off x="6839288" y="1795386"/>
            <a:ext cx="1447800" cy="2258780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5417" l="2917" r="97917">
                        <a14:foregroundMark x1="15833" y1="61250" x2="11250" y2="6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875" y="6018992"/>
            <a:ext cx="1592826" cy="59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5417" l="2917" r="97917">
                        <a14:foregroundMark x1="15833" y1="61250" x2="11250" y2="6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951" y="6136758"/>
            <a:ext cx="1522005" cy="568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5417" l="2917" r="97917">
                        <a14:foregroundMark x1="15833" y1="61250" x2="11250" y2="6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106" y="6150403"/>
            <a:ext cx="1320249" cy="49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5417" l="2917" r="97917">
                        <a14:foregroundMark x1="15833" y1="61250" x2="11250" y2="6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897" y="6041309"/>
            <a:ext cx="1777433" cy="664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hlinkClick r:id="rId30" action="ppaction://hlinksldjump"/>
            <a:extLst>
              <a:ext uri="{FF2B5EF4-FFF2-40B4-BE49-F238E27FC236}">
                <a16:creationId xmlns:a16="http://schemas.microsoft.com/office/drawing/2014/main" id="{199B12D6-2CA3-814B-F680-05B54380EAA4}"/>
              </a:ext>
            </a:extLst>
          </p:cNvPr>
          <p:cNvSpPr/>
          <p:nvPr/>
        </p:nvSpPr>
        <p:spPr>
          <a:xfrm>
            <a:off x="152400" y="152400"/>
            <a:ext cx="1371600" cy="381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17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rgbClr val="92D050"/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1" y="487002"/>
            <a:ext cx="8975659" cy="3526196"/>
            <a:chOff x="0" y="487002"/>
            <a:chExt cx="8975659" cy="352619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5867" y="53413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3519" b="94167" l="50232" r="97216">
                          <a14:foregroundMark x1="66473" y1="70648" x2="68561" y2="74907"/>
                          <a14:foregroundMark x1="68794" y1="70833" x2="69838" y2="75093"/>
                          <a14:foregroundMark x1="69142" y1="70185" x2="69142" y2="74444"/>
                          <a14:foregroundMark x1="75406" y1="86296" x2="77610" y2="88611"/>
                          <a14:foregroundMark x1="70418" y1="88241" x2="72506" y2="89722"/>
                          <a14:foregroundMark x1="72506" y1="89907" x2="71346" y2="92130"/>
                          <a14:foregroundMark x1="77494" y1="87222" x2="78306" y2="89815"/>
                          <a14:foregroundMark x1="73434" y1="90463" x2="72738" y2="91667"/>
                          <a14:foregroundMark x1="74362" y1="89630" x2="73434" y2="90741"/>
                          <a14:foregroundMark x1="72622" y1="91852" x2="71926" y2="924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3968" r="16519" b="8129"/>
            <a:stretch/>
          </p:blipFill>
          <p:spPr>
            <a:xfrm rot="1274117">
              <a:off x="6775354" y="826650"/>
              <a:ext cx="2200305" cy="312091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3" b="40093" l="34339" r="69142">
                          <a14:foregroundMark x1="48376" y1="33704" x2="43968" y2="34259"/>
                          <a14:foregroundMark x1="45940" y1="32778" x2="44432" y2="36204"/>
                          <a14:foregroundMark x1="47332" y1="34815" x2="45708" y2="37037"/>
                          <a14:foregroundMark x1="51276" y1="35741" x2="51276" y2="37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32" t="-1" r="31335" b="59096"/>
            <a:stretch/>
          </p:blipFill>
          <p:spPr>
            <a:xfrm>
              <a:off x="0" y="487002"/>
              <a:ext cx="2362200" cy="3526196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1295400" y="3866684"/>
            <a:ext cx="4684667" cy="10694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 dừng, vàng đi, xanh đi chậm lại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708872" y="3866684"/>
            <a:ext cx="4416328" cy="10694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 dừng lại, đèn xanh di chuyển, đèn vàng đi chậm lại </a:t>
            </a:r>
            <a:endParaRPr lang="vi-VN" sz="2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1295401" y="5093497"/>
            <a:ext cx="4684666" cy="10787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 đi, vàng đi chậm lại, xanh dừng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682368" y="5114790"/>
            <a:ext cx="4595232" cy="10574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 dừng, đỏ đi vàng chậm lại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44" y="5605139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472" y="4401413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8" y="512006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1" action="ppaction://hlinksldjump"/>
          </p:cNvPr>
          <p:cNvSpPr/>
          <p:nvPr/>
        </p:nvSpPr>
        <p:spPr>
          <a:xfrm>
            <a:off x="9576463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86200" y="1186779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 nêu công dụng các màu đèn giao thông: đỏ, vàng, xanh.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08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rgbClr val="92D050"/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1676400" y="3866037"/>
            <a:ext cx="4172901" cy="9147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 điều khiển giao thông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13939" y="4938129"/>
            <a:ext cx="3949261" cy="9292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ba đáp án trên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1676401" y="4938130"/>
            <a:ext cx="4172900" cy="9292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 xanh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13940" y="3866037"/>
            <a:ext cx="3949260" cy="9147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 đỏ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95" y="4053591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76" y="4920349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524001" y="487002"/>
            <a:ext cx="8975659" cy="3526196"/>
            <a:chOff x="0" y="487002"/>
            <a:chExt cx="8975659" cy="3526196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5867" y="53413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3519" b="94167" l="50232" r="97216">
                          <a14:foregroundMark x1="66473" y1="70648" x2="68561" y2="74907"/>
                          <a14:foregroundMark x1="68794" y1="70833" x2="69838" y2="75093"/>
                          <a14:foregroundMark x1="69142" y1="70185" x2="69142" y2="74444"/>
                          <a14:foregroundMark x1="75406" y1="86296" x2="77610" y2="88611"/>
                          <a14:foregroundMark x1="70418" y1="88241" x2="72506" y2="89722"/>
                          <a14:foregroundMark x1="72506" y1="89907" x2="71346" y2="92130"/>
                          <a14:foregroundMark x1="77494" y1="87222" x2="78306" y2="89815"/>
                          <a14:foregroundMark x1="73434" y1="90463" x2="72738" y2="91667"/>
                          <a14:foregroundMark x1="74362" y1="89630" x2="73434" y2="90741"/>
                          <a14:foregroundMark x1="72622" y1="91852" x2="71926" y2="924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3968" r="16519" b="8129"/>
            <a:stretch/>
          </p:blipFill>
          <p:spPr>
            <a:xfrm rot="1274117">
              <a:off x="6775354" y="826650"/>
              <a:ext cx="2200305" cy="312091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3" b="40093" l="34339" r="69142">
                          <a14:foregroundMark x1="48376" y1="33704" x2="43968" y2="34259"/>
                          <a14:foregroundMark x1="45940" y1="32778" x2="44432" y2="36204"/>
                          <a14:foregroundMark x1="47332" y1="34815" x2="45708" y2="37037"/>
                          <a14:foregroundMark x1="51276" y1="35741" x2="51276" y2="37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32" t="-1" r="31335" b="59096"/>
            <a:stretch/>
          </p:blipFill>
          <p:spPr>
            <a:xfrm>
              <a:off x="0" y="487002"/>
              <a:ext cx="2362200" cy="3526196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3886200" y="1186779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 nêu nhưng tên gọi khác của đèn giao thông? 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ight Arrow 23">
            <a:hlinkClick r:id="rId11" action="ppaction://hlinksldjump"/>
            <a:extLst>
              <a:ext uri="{FF2B5EF4-FFF2-40B4-BE49-F238E27FC236}">
                <a16:creationId xmlns:a16="http://schemas.microsoft.com/office/drawing/2014/main" id="{F33EE505-FDEF-DA9F-8DDB-6976145343FE}"/>
              </a:ext>
            </a:extLst>
          </p:cNvPr>
          <p:cNvSpPr/>
          <p:nvPr/>
        </p:nvSpPr>
        <p:spPr>
          <a:xfrm>
            <a:off x="9576463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89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rgbClr val="92D050"/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1752600" y="3644739"/>
            <a:ext cx="4309873" cy="13945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</a:t>
            </a:r>
            <a:r>
              <a:rPr lang="vi-VN" dirty="0"/>
              <a:t>. </a:t>
            </a:r>
            <a:r>
              <a:rPr lang="vi-VN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điều khiển, người sử dụng phương tiện tham gia giao thông đường bộ</a:t>
            </a:r>
            <a:endParaRPr lang="vi-VN" sz="4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798764" y="5257855"/>
            <a:ext cx="3863544" cy="8213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Cả ba thành phần nêu trên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764774" y="3595602"/>
            <a:ext cx="3897534" cy="14436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điều khiển, dẫn dắt súc vật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1752600" y="5257854"/>
            <a:ext cx="4369507" cy="8213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đi bộ trên đường bộ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160" y="449749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879" y="5222134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180" y="5422135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061" y="3778467"/>
            <a:ext cx="672129" cy="59065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447800" y="102154"/>
            <a:ext cx="8975659" cy="3526196"/>
            <a:chOff x="0" y="487002"/>
            <a:chExt cx="8975659" cy="3526196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5867" y="53413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3519" b="94167" l="50232" r="97216">
                          <a14:foregroundMark x1="66473" y1="70648" x2="68561" y2="74907"/>
                          <a14:foregroundMark x1="68794" y1="70833" x2="69838" y2="75093"/>
                          <a14:foregroundMark x1="69142" y1="70185" x2="69142" y2="74444"/>
                          <a14:foregroundMark x1="75406" y1="86296" x2="77610" y2="88611"/>
                          <a14:foregroundMark x1="70418" y1="88241" x2="72506" y2="89722"/>
                          <a14:foregroundMark x1="72506" y1="89907" x2="71346" y2="92130"/>
                          <a14:foregroundMark x1="77494" y1="87222" x2="78306" y2="89815"/>
                          <a14:foregroundMark x1="73434" y1="90463" x2="72738" y2="91667"/>
                          <a14:foregroundMark x1="74362" y1="89630" x2="73434" y2="90741"/>
                          <a14:foregroundMark x1="72622" y1="91852" x2="71926" y2="924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3968" r="16519" b="8129"/>
            <a:stretch/>
          </p:blipFill>
          <p:spPr>
            <a:xfrm rot="1274117">
              <a:off x="6775354" y="826650"/>
              <a:ext cx="2200305" cy="312091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3" b="40093" l="34339" r="69142">
                          <a14:foregroundMark x1="48376" y1="33704" x2="43968" y2="34259"/>
                          <a14:foregroundMark x1="45940" y1="32778" x2="44432" y2="36204"/>
                          <a14:foregroundMark x1="47332" y1="34815" x2="45708" y2="37037"/>
                          <a14:foregroundMark x1="51276" y1="35741" x2="51276" y2="37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32" t="-1" r="31335" b="59096"/>
            <a:stretch/>
          </p:blipFill>
          <p:spPr>
            <a:xfrm>
              <a:off x="0" y="487002"/>
              <a:ext cx="2362200" cy="3526196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3299007" y="573639"/>
            <a:ext cx="55269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"Người tham gia giao thông đường bộ" gồm những thành phần nào?</a:t>
            </a:r>
            <a:endParaRPr lang="en-US" sz="4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ight Arrow 23">
            <a:hlinkClick r:id="rId11" action="ppaction://hlinksldjump"/>
            <a:extLst>
              <a:ext uri="{FF2B5EF4-FFF2-40B4-BE49-F238E27FC236}">
                <a16:creationId xmlns:a16="http://schemas.microsoft.com/office/drawing/2014/main" id="{990B2BDA-C932-9AD0-8881-070E1083C42A}"/>
              </a:ext>
            </a:extLst>
          </p:cNvPr>
          <p:cNvSpPr/>
          <p:nvPr/>
        </p:nvSpPr>
        <p:spPr>
          <a:xfrm>
            <a:off x="9576463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35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rgbClr val="92D050"/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633789" y="403480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 xanh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751861" y="403480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 đỏ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633788" y="483594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 vàng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725357" y="487194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ba ý trên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226" y="4973035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495" y="3981754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7" y="4862515"/>
            <a:ext cx="672129" cy="59065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524001" y="487002"/>
            <a:ext cx="8975659" cy="3526196"/>
            <a:chOff x="0" y="487002"/>
            <a:chExt cx="8975659" cy="3526196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5867" y="53413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3519" b="94167" l="50232" r="97216">
                          <a14:foregroundMark x1="66473" y1="70648" x2="68561" y2="74907"/>
                          <a14:foregroundMark x1="68794" y1="70833" x2="69838" y2="75093"/>
                          <a14:foregroundMark x1="69142" y1="70185" x2="69142" y2="74444"/>
                          <a14:foregroundMark x1="75406" y1="86296" x2="77610" y2="88611"/>
                          <a14:foregroundMark x1="70418" y1="88241" x2="72506" y2="89722"/>
                          <a14:foregroundMark x1="72506" y1="89907" x2="71346" y2="92130"/>
                          <a14:foregroundMark x1="77494" y1="87222" x2="78306" y2="89815"/>
                          <a14:foregroundMark x1="73434" y1="90463" x2="72738" y2="91667"/>
                          <a14:foregroundMark x1="74362" y1="89630" x2="73434" y2="90741"/>
                          <a14:foregroundMark x1="72622" y1="91852" x2="71926" y2="924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3968" r="16519" b="8129"/>
            <a:stretch/>
          </p:blipFill>
          <p:spPr>
            <a:xfrm rot="1274117">
              <a:off x="6775354" y="826650"/>
              <a:ext cx="2200305" cy="312091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3" b="40093" l="34339" r="69142">
                          <a14:foregroundMark x1="48376" y1="33704" x2="43968" y2="34259"/>
                          <a14:foregroundMark x1="45940" y1="32778" x2="44432" y2="36204"/>
                          <a14:foregroundMark x1="47332" y1="34815" x2="45708" y2="37037"/>
                          <a14:foregroundMark x1="51276" y1="35741" x2="51276" y2="37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32" t="-1" r="31335" b="59096"/>
            <a:stretch/>
          </p:blipFill>
          <p:spPr>
            <a:xfrm>
              <a:off x="0" y="487002"/>
              <a:ext cx="2362200" cy="3526196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3708909" y="869559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 cộ cần phải dừng lại khi có(………) hãy chọn từ ngữ và hoàn thiện câu trên.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ight Arrow 23">
            <a:hlinkClick r:id="rId11" action="ppaction://hlinksldjump"/>
            <a:extLst>
              <a:ext uri="{FF2B5EF4-FFF2-40B4-BE49-F238E27FC236}">
                <a16:creationId xmlns:a16="http://schemas.microsoft.com/office/drawing/2014/main" id="{B89AD5C8-8983-4CEA-2B58-2405E88AA6B0}"/>
              </a:ext>
            </a:extLst>
          </p:cNvPr>
          <p:cNvSpPr/>
          <p:nvPr/>
        </p:nvSpPr>
        <p:spPr>
          <a:xfrm>
            <a:off x="9576463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2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rgbClr val="92D050"/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612573" y="3813549"/>
            <a:ext cx="3389267" cy="9313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Chở 1 người ngồi sau.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612572" y="4875642"/>
            <a:ext cx="3389267" cy="991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Chở 2 người lớn ngồi sau.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704141" y="3813548"/>
            <a:ext cx="3897534" cy="10620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Chở 1 người lớn và 2 trẻ em dưới 11 tuổi ngồi sau.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704141" y="4938208"/>
            <a:ext cx="3897534" cy="9291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Tất cả đều đúng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817" y="4270847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802" y="5276742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644" y="5338449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823" y="4193338"/>
            <a:ext cx="672129" cy="59065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524001" y="487002"/>
            <a:ext cx="8975659" cy="3526196"/>
            <a:chOff x="0" y="487002"/>
            <a:chExt cx="8975659" cy="3526196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5867" y="53413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3519" b="94167" l="50232" r="97216">
                          <a14:foregroundMark x1="66473" y1="70648" x2="68561" y2="74907"/>
                          <a14:foregroundMark x1="68794" y1="70833" x2="69838" y2="75093"/>
                          <a14:foregroundMark x1="69142" y1="70185" x2="69142" y2="74444"/>
                          <a14:foregroundMark x1="75406" y1="86296" x2="77610" y2="88611"/>
                          <a14:foregroundMark x1="70418" y1="88241" x2="72506" y2="89722"/>
                          <a14:foregroundMark x1="72506" y1="89907" x2="71346" y2="92130"/>
                          <a14:foregroundMark x1="77494" y1="87222" x2="78306" y2="89815"/>
                          <a14:foregroundMark x1="73434" y1="90463" x2="72738" y2="91667"/>
                          <a14:foregroundMark x1="74362" y1="89630" x2="73434" y2="90741"/>
                          <a14:foregroundMark x1="72622" y1="91852" x2="71926" y2="924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3968" r="16519" b="8129"/>
            <a:stretch/>
          </p:blipFill>
          <p:spPr>
            <a:xfrm rot="1274117">
              <a:off x="6775354" y="826650"/>
              <a:ext cx="2200305" cy="312091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3" b="40093" l="34339" r="69142">
                          <a14:foregroundMark x1="48376" y1="33704" x2="43968" y2="34259"/>
                          <a14:foregroundMark x1="45940" y1="32778" x2="44432" y2="36204"/>
                          <a14:foregroundMark x1="47332" y1="34815" x2="45708" y2="37037"/>
                          <a14:foregroundMark x1="51276" y1="35741" x2="51276" y2="37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32" t="-1" r="31335" b="59096"/>
            <a:stretch/>
          </p:blipFill>
          <p:spPr>
            <a:xfrm>
              <a:off x="0" y="487002"/>
              <a:ext cx="2362200" cy="3526196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3598174" y="916851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đi xe máy trên đường, số người ngồi trên xe thế nào là không đúng quy định?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ight Arrow 23">
            <a:hlinkClick r:id="rId11" action="ppaction://hlinksldjump"/>
            <a:extLst>
              <a:ext uri="{FF2B5EF4-FFF2-40B4-BE49-F238E27FC236}">
                <a16:creationId xmlns:a16="http://schemas.microsoft.com/office/drawing/2014/main" id="{049317A2-7E31-A635-2308-448875C2A164}"/>
              </a:ext>
            </a:extLst>
          </p:cNvPr>
          <p:cNvSpPr/>
          <p:nvPr/>
        </p:nvSpPr>
        <p:spPr>
          <a:xfrm>
            <a:off x="9576463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43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èn Giao Thô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82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734</Words>
  <Application>Microsoft Office PowerPoint</Application>
  <PresentationFormat>Widescreen</PresentationFormat>
  <Paragraphs>121</Paragraphs>
  <Slides>20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#9Slide02 Noi dung dai</vt:lpstr>
      <vt:lpstr>Arial</vt:lpstr>
      <vt:lpstr>Arial Rounded</vt:lpstr>
      <vt:lpstr>Arial Rounded MT Bold</vt:lpstr>
      <vt:lpstr>Arial-Rounded</vt:lpstr>
      <vt:lpstr>Calibri</vt:lpstr>
      <vt:lpstr>Cambria</vt:lpstr>
      <vt:lpstr>HP001 4 hàng</vt:lpstr>
      <vt:lpstr>HP001 5 hàng</vt:lpstr>
      <vt:lpstr>Times New Roman</vt:lpstr>
      <vt:lpstr>字魂59号-创粗黑</vt:lpstr>
      <vt:lpstr>思源黑体 CN Bold</vt:lpstr>
      <vt:lpstr>2_Office Theme</vt:lpstr>
      <vt:lpstr>3_Office Theme</vt:lpstr>
      <vt:lpstr>4_Office Theme</vt:lpstr>
      <vt:lpstr>Thiết kế Tùy chỉnh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User</cp:lastModifiedBy>
  <cp:revision>77</cp:revision>
  <dcterms:created xsi:type="dcterms:W3CDTF">2020-04-20T08:23:47Z</dcterms:created>
  <dcterms:modified xsi:type="dcterms:W3CDTF">2026-04-28T13:18:40Z</dcterms:modified>
</cp:coreProperties>
</file>