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76" r:id="rId3"/>
  </p:sldMasterIdLst>
  <p:notesMasterIdLst>
    <p:notesMasterId r:id="rId19"/>
  </p:notesMasterIdLst>
  <p:handoutMasterIdLst>
    <p:handoutMasterId r:id="rId20"/>
  </p:handoutMasterIdLst>
  <p:sldIdLst>
    <p:sldId id="258" r:id="rId4"/>
    <p:sldId id="385" r:id="rId5"/>
    <p:sldId id="257" r:id="rId6"/>
    <p:sldId id="321" r:id="rId7"/>
    <p:sldId id="387" r:id="rId8"/>
    <p:sldId id="469" r:id="rId9"/>
    <p:sldId id="470" r:id="rId10"/>
    <p:sldId id="471" r:id="rId11"/>
    <p:sldId id="413" r:id="rId12"/>
    <p:sldId id="472" r:id="rId13"/>
    <p:sldId id="473" r:id="rId14"/>
    <p:sldId id="474" r:id="rId15"/>
    <p:sldId id="475" r:id="rId16"/>
    <p:sldId id="328" r:id="rId17"/>
    <p:sldId id="323" r:id="rId18"/>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B71"/>
    <a:srgbClr val="A8EEF0"/>
    <a:srgbClr val="F47D93"/>
    <a:srgbClr val="FFFFFF"/>
    <a:srgbClr val="C0D2EE"/>
    <a:srgbClr val="F4C874"/>
    <a:srgbClr val="8FDAC4"/>
    <a:srgbClr val="ABA2EB"/>
    <a:srgbClr val="F9A8CD"/>
    <a:srgbClr val="FDE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53" autoAdjust="0"/>
    <p:restoredTop sz="94682"/>
  </p:normalViewPr>
  <p:slideViewPr>
    <p:cSldViewPr snapToGrid="0" snapToObjects="1">
      <p:cViewPr varScale="1">
        <p:scale>
          <a:sx n="60" d="100"/>
          <a:sy n="60" d="100"/>
        </p:scale>
        <p:origin x="708" y="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2025/11/20</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2025/11/20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4734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371004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026515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578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671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79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48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549377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0266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82186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381854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3014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41094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6894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15250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41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81534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70222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86327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2577"/>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38969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65752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23948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00068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39715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74070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80392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63069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200151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3827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37409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59222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54862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657273"/>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330411"/>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27047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2DFB208-8F63-7BE4-46E4-5A0CD1400C0D}"/>
              </a:ext>
            </a:extLst>
          </p:cNvPr>
          <p:cNvPicPr>
            <a:picLocks noChangeAspect="1"/>
          </p:cNvPicPr>
          <p:nvPr userDrawn="1"/>
        </p:nvPicPr>
        <p:blipFill>
          <a:blip r:embed="rId25"/>
          <a:stretch>
            <a:fillRect/>
          </a:stretch>
        </p:blipFill>
        <p:spPr>
          <a:xfrm>
            <a:off x="-1807779" y="0"/>
            <a:ext cx="1498083" cy="1498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1" r:id="rId6"/>
    <p:sldLayoutId id="2147483670" r:id="rId7"/>
    <p:sldLayoutId id="2147483669" r:id="rId8"/>
    <p:sldLayoutId id="2147483668" r:id="rId9"/>
    <p:sldLayoutId id="2147483667" r:id="rId10"/>
    <p:sldLayoutId id="2147483666" r:id="rId11"/>
    <p:sldLayoutId id="2147483665" r:id="rId12"/>
    <p:sldLayoutId id="2147483664" r:id="rId13"/>
    <p:sldLayoutId id="2147483663" r:id="rId14"/>
    <p:sldLayoutId id="2147483662" r:id="rId15"/>
    <p:sldLayoutId id="2147483661" r:id="rId16"/>
    <p:sldLayoutId id="2147483660" r:id="rId17"/>
    <p:sldLayoutId id="2147483659" r:id="rId18"/>
    <p:sldLayoutId id="2147483658" r:id="rId19"/>
    <p:sldLayoutId id="2147483657" r:id="rId20"/>
    <p:sldLayoutId id="2147483656" r:id="rId21"/>
    <p:sldLayoutId id="2147483655" r:id="rId22"/>
    <p:sldLayoutId id="2147483654" r:id="rId23"/>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DE113618-C8D9-2EC7-DBA6-C9D6BEEE64D6}"/>
              </a:ext>
            </a:extLst>
          </p:cNvPr>
          <p:cNvPicPr>
            <a:picLocks noChangeAspect="1"/>
          </p:cNvPicPr>
          <p:nvPr userDrawn="1"/>
        </p:nvPicPr>
        <p:blipFill>
          <a:blip r:embed="rId5"/>
          <a:stretch>
            <a:fillRect/>
          </a:stretch>
        </p:blipFill>
        <p:spPr>
          <a:xfrm>
            <a:off x="-1807779" y="0"/>
            <a:ext cx="1498083" cy="1498083"/>
          </a:xfrm>
          <a:prstGeom prst="rect">
            <a:avLst/>
          </a:prstGeom>
        </p:spPr>
      </p:pic>
    </p:spTree>
    <p:extLst>
      <p:ext uri="{BB962C8B-B14F-4D97-AF65-F5344CB8AC3E}">
        <p14:creationId xmlns:p14="http://schemas.microsoft.com/office/powerpoint/2010/main" val="4060168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4CA24C8-0F33-BA33-31AE-37C4CC6EEE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85876" y="247650"/>
            <a:ext cx="1057275" cy="1057275"/>
          </a:xfrm>
          <a:prstGeom prst="rect">
            <a:avLst/>
          </a:prstGeom>
        </p:spPr>
      </p:pic>
    </p:spTree>
    <p:extLst>
      <p:ext uri="{BB962C8B-B14F-4D97-AF65-F5344CB8AC3E}">
        <p14:creationId xmlns:p14="http://schemas.microsoft.com/office/powerpoint/2010/main" val="1254292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43BCE742-1FEA-E10C-5520-8E1F4FDB8FEC}"/>
              </a:ext>
            </a:extLst>
          </p:cNvPr>
          <p:cNvPicPr>
            <a:picLocks noChangeAspect="1"/>
          </p:cNvPicPr>
          <p:nvPr/>
        </p:nvPicPr>
        <p:blipFill>
          <a:blip r:embed="rId8"/>
          <a:stretch>
            <a:fillRect/>
          </a:stretch>
        </p:blipFill>
        <p:spPr>
          <a:xfrm>
            <a:off x="1298806" y="1944522"/>
            <a:ext cx="9327688" cy="2359356"/>
          </a:xfrm>
          <a:prstGeom prst="rect">
            <a:avLst/>
          </a:prstGeom>
        </p:spPr>
      </p:pic>
      <p:grpSp>
        <p:nvGrpSpPr>
          <p:cNvPr id="5" name="Group 4">
            <a:extLst>
              <a:ext uri="{FF2B5EF4-FFF2-40B4-BE49-F238E27FC236}">
                <a16:creationId xmlns:a16="http://schemas.microsoft.com/office/drawing/2014/main" id="{8B22100B-33B9-312D-7773-ECA4D02E4AA5}"/>
              </a:ext>
            </a:extLst>
          </p:cNvPr>
          <p:cNvGrpSpPr/>
          <p:nvPr/>
        </p:nvGrpSpPr>
        <p:grpSpPr>
          <a:xfrm>
            <a:off x="890317" y="1373930"/>
            <a:ext cx="1343073" cy="1320938"/>
            <a:chOff x="1809068" y="2147815"/>
            <a:chExt cx="1343073" cy="1320938"/>
          </a:xfrm>
        </p:grpSpPr>
        <p:sp>
          <p:nvSpPr>
            <p:cNvPr id="6" name="椭圆 11">
              <a:extLst>
                <a:ext uri="{FF2B5EF4-FFF2-40B4-BE49-F238E27FC236}">
                  <a16:creationId xmlns:a16="http://schemas.microsoft.com/office/drawing/2014/main" id="{D1E31C4E-07A1-68C1-FD9D-0FAD3A4A1C9C}"/>
                </a:ext>
              </a:extLst>
            </p:cNvPr>
            <p:cNvSpPr/>
            <p:nvPr/>
          </p:nvSpPr>
          <p:spPr>
            <a:xfrm rot="20026728">
              <a:off x="1899704" y="2231733"/>
              <a:ext cx="1161800" cy="115310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8" name="椭圆 11">
              <a:extLst>
                <a:ext uri="{FF2B5EF4-FFF2-40B4-BE49-F238E27FC236}">
                  <a16:creationId xmlns:a16="http://schemas.microsoft.com/office/drawing/2014/main" id="{D6404649-31FC-7D35-FD51-BE32CE537A25}"/>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Tree>
    <p:extLst>
      <p:ext uri="{BB962C8B-B14F-4D97-AF65-F5344CB8AC3E}">
        <p14:creationId xmlns:p14="http://schemas.microsoft.com/office/powerpoint/2010/main" val="2596960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9" presetClass="entr" presetSubtype="0" decel="10000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 calcmode="lin" valueType="num">
                                      <p:cBhvr>
                                        <p:cTn id="46" dur="500" fill="hold"/>
                                        <p:tgtEl>
                                          <p:spTgt spid="5"/>
                                        </p:tgtEl>
                                        <p:attrNameLst>
                                          <p:attrName>style.rotation</p:attrName>
                                        </p:attrNameLst>
                                      </p:cBhvr>
                                      <p:tavLst>
                                        <p:tav tm="0">
                                          <p:val>
                                            <p:fltVal val="360"/>
                                          </p:val>
                                        </p:tav>
                                        <p:tav tm="100000">
                                          <p:val>
                                            <p:fltVal val="0"/>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514032"/>
            <a:ext cx="10474006" cy="584775"/>
          </a:xfrm>
          <a:prstGeom prst="rect">
            <a:avLst/>
          </a:prstGeom>
          <a:solidFill>
            <a:srgbClr val="F9A9CF"/>
          </a:solidFill>
        </p:spPr>
        <p:txBody>
          <a:bodyPr wrap="square" rtlCol="0">
            <a:spAutoFit/>
          </a:bodyPr>
          <a:lstStyle/>
          <a:p>
            <a:pPr lvl="0"/>
            <a:r>
              <a:rPr lang="vi-VN" sz="3200" b="1" dirty="0">
                <a:solidFill>
                  <a:prstClr val="black"/>
                </a:solidFill>
                <a:latin typeface="Calibri" panose="020F0502020204030204" pitchFamily="34" charset="0"/>
                <a:cs typeface="Calibri" panose="020F0502020204030204" pitchFamily="34" charset="0"/>
              </a:rPr>
              <a:t>a) Nêu tên các đường kính, bán kính của hình tròn dưới đây.</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Arial"/>
              </a:rPr>
              <a:t>3</a:t>
            </a:r>
            <a:endParaRPr kumimoji="0" lang="en-US" sz="3600" b="1" i="0" u="none" strike="noStrike" kern="1200" cap="none" spc="0" normalizeH="0" baseline="0" noProof="0" dirty="0">
              <a:ln>
                <a:noFill/>
              </a:ln>
              <a:solidFill>
                <a:prstClr val="white"/>
              </a:solidFill>
              <a:effectLst/>
              <a:uLnTx/>
              <a:uFillTx/>
              <a:latin typeface="Arial"/>
              <a:cs typeface="+mn-cs"/>
            </a:endParaRPr>
          </a:p>
        </p:txBody>
      </p:sp>
      <p:pic>
        <p:nvPicPr>
          <p:cNvPr id="1026" name="Picture 2">
            <a:extLst>
              <a:ext uri="{FF2B5EF4-FFF2-40B4-BE49-F238E27FC236}">
                <a16:creationId xmlns:a16="http://schemas.microsoft.com/office/drawing/2014/main" id="{15708F97-A2F7-4466-940B-2A42B9066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76" y="1504950"/>
            <a:ext cx="3638550" cy="356274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BE5FFE9-C022-405E-AF78-BC3DECA2F571}"/>
              </a:ext>
            </a:extLst>
          </p:cNvPr>
          <p:cNvGrpSpPr/>
          <p:nvPr/>
        </p:nvGrpSpPr>
        <p:grpSpPr>
          <a:xfrm>
            <a:off x="429260" y="5330613"/>
            <a:ext cx="11762739" cy="1079713"/>
            <a:chOff x="143086" y="260772"/>
            <a:chExt cx="11687829" cy="1079713"/>
          </a:xfrm>
        </p:grpSpPr>
        <p:sp>
          <p:nvSpPr>
            <p:cNvPr id="12" name="Round Single Corner Rectangle 15">
              <a:extLst>
                <a:ext uri="{FF2B5EF4-FFF2-40B4-BE49-F238E27FC236}">
                  <a16:creationId xmlns:a16="http://schemas.microsoft.com/office/drawing/2014/main" id="{906236D8-1D70-49D4-A270-125B39761CEA}"/>
                </a:ext>
              </a:extLst>
            </p:cNvPr>
            <p:cNvSpPr/>
            <p:nvPr/>
          </p:nvSpPr>
          <p:spPr>
            <a:xfrm>
              <a:off x="143086" y="260773"/>
              <a:ext cx="11687829" cy="1079712"/>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666666"/>
                </a:solidFill>
                <a:effectLst/>
                <a:uLnTx/>
                <a:uFillTx/>
                <a:latin typeface="Arial"/>
                <a:ea typeface="+mn-ea"/>
                <a:cs typeface="+mn-cs"/>
                <a:sym typeface="Arial" panose="020B0604020202020204"/>
              </a:endParaRPr>
            </a:p>
          </p:txBody>
        </p:sp>
        <p:sp>
          <p:nvSpPr>
            <p:cNvPr id="13" name="Text Box 3">
              <a:extLst>
                <a:ext uri="{FF2B5EF4-FFF2-40B4-BE49-F238E27FC236}">
                  <a16:creationId xmlns:a16="http://schemas.microsoft.com/office/drawing/2014/main" id="{E18B5712-D0A6-48DC-8606-FF9C604932C7}"/>
                </a:ext>
              </a:extLst>
            </p:cNvPr>
            <p:cNvSpPr txBox="1"/>
            <p:nvPr/>
          </p:nvSpPr>
          <p:spPr>
            <a:xfrm>
              <a:off x="143086" y="260772"/>
              <a:ext cx="11479614" cy="923330"/>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vi-VN" sz="2700" b="1" dirty="0">
                  <a:latin typeface="Calibri" panose="020F0502020204030204" pitchFamily="34" charset="0"/>
                  <a:cs typeface="Calibri" panose="020F0502020204030204" pitchFamily="34" charset="0"/>
                </a:rPr>
                <a:t>Đường kính là đoạn thẳng nối hai điểm nằm trên đường tròn và đi qua tâm.</a:t>
              </a:r>
            </a:p>
            <a:p>
              <a:pPr marL="457200" indent="-457200" algn="just" defTabSz="1219170">
                <a:buClr>
                  <a:srgbClr val="000000"/>
                </a:buClr>
                <a:buFont typeface="Arial" panose="020B0604020202020204" pitchFamily="34" charset="0"/>
                <a:buChar char="•"/>
              </a:pPr>
              <a:r>
                <a:rPr lang="vi-VN" sz="2700" b="1" i="0" dirty="0">
                  <a:solidFill>
                    <a:srgbClr val="000000"/>
                  </a:solidFill>
                  <a:effectLst/>
                  <a:latin typeface="Calibri" panose="020F0502020204030204" pitchFamily="34" charset="0"/>
                  <a:cs typeface="Calibri" panose="020F0502020204030204" pitchFamily="34" charset="0"/>
                </a:rPr>
                <a:t>Bán kính là đoạn thẳng nối tâm với một điểm bất kì trên đường tròn.</a:t>
              </a:r>
              <a:endParaRPr lang="en-US" sz="2700" b="1" kern="0" dirty="0">
                <a:solidFill>
                  <a:srgbClr val="F4A261"/>
                </a:solidFill>
                <a:latin typeface="Calibri" panose="020F0502020204030204" pitchFamily="34" charset="0"/>
                <a:cs typeface="Calibri" panose="020F0502020204030204" pitchFamily="34" charset="0"/>
                <a:sym typeface="Arial" panose="020B0604020202020204"/>
              </a:endParaRPr>
            </a:p>
          </p:txBody>
        </p:sp>
      </p:grpSp>
      <p:cxnSp>
        <p:nvCxnSpPr>
          <p:cNvPr id="14" name="Straight Connector 13">
            <a:extLst>
              <a:ext uri="{FF2B5EF4-FFF2-40B4-BE49-F238E27FC236}">
                <a16:creationId xmlns:a16="http://schemas.microsoft.com/office/drawing/2014/main" id="{1BC16061-B7F5-4E09-B641-6A27888F800E}"/>
              </a:ext>
            </a:extLst>
          </p:cNvPr>
          <p:cNvCxnSpPr>
            <a:cxnSpLocks/>
          </p:cNvCxnSpPr>
          <p:nvPr/>
        </p:nvCxnSpPr>
        <p:spPr>
          <a:xfrm>
            <a:off x="6219825" y="1914525"/>
            <a:ext cx="0" cy="26384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7E2A20E-E404-42D9-B2A5-26689793B6D3}"/>
              </a:ext>
            </a:extLst>
          </p:cNvPr>
          <p:cNvSpPr txBox="1"/>
          <p:nvPr/>
        </p:nvSpPr>
        <p:spPr>
          <a:xfrm>
            <a:off x="336869" y="1809750"/>
            <a:ext cx="4406581" cy="584775"/>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Đường kính AB, CD</a:t>
            </a:r>
            <a:endParaRPr lang="fr-FR" sz="3200" b="1" dirty="0">
              <a:solidFill>
                <a:srgbClr val="0070C0"/>
              </a:solidFill>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D1FC6B60-9F6C-403B-9815-134E8B051DAA}"/>
              </a:ext>
            </a:extLst>
          </p:cNvPr>
          <p:cNvCxnSpPr>
            <a:cxnSpLocks/>
          </p:cNvCxnSpPr>
          <p:nvPr/>
        </p:nvCxnSpPr>
        <p:spPr>
          <a:xfrm flipH="1">
            <a:off x="5467350" y="2200275"/>
            <a:ext cx="1485900" cy="2057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E896779-BAC1-44DD-B21F-9653D70BEF20}"/>
              </a:ext>
            </a:extLst>
          </p:cNvPr>
          <p:cNvCxnSpPr>
            <a:cxnSpLocks/>
          </p:cNvCxnSpPr>
          <p:nvPr/>
        </p:nvCxnSpPr>
        <p:spPr>
          <a:xfrm>
            <a:off x="6219825" y="1914525"/>
            <a:ext cx="0" cy="12991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9AB939-20FF-41CD-9F87-0A5D51807E4F}"/>
              </a:ext>
            </a:extLst>
          </p:cNvPr>
          <p:cNvCxnSpPr>
            <a:cxnSpLocks/>
          </p:cNvCxnSpPr>
          <p:nvPr/>
        </p:nvCxnSpPr>
        <p:spPr>
          <a:xfrm flipH="1">
            <a:off x="6219825" y="2137350"/>
            <a:ext cx="733425" cy="10763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6E68ED-83D8-4E9D-A9B4-00298D06B27F}"/>
              </a:ext>
            </a:extLst>
          </p:cNvPr>
          <p:cNvCxnSpPr>
            <a:cxnSpLocks/>
          </p:cNvCxnSpPr>
          <p:nvPr/>
        </p:nvCxnSpPr>
        <p:spPr>
          <a:xfrm flipH="1" flipV="1">
            <a:off x="6219825" y="3213675"/>
            <a:ext cx="809625" cy="104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50457E-EC0F-4681-8DB4-68256A321592}"/>
              </a:ext>
            </a:extLst>
          </p:cNvPr>
          <p:cNvCxnSpPr>
            <a:cxnSpLocks/>
          </p:cNvCxnSpPr>
          <p:nvPr/>
        </p:nvCxnSpPr>
        <p:spPr>
          <a:xfrm flipV="1">
            <a:off x="6219825" y="3213675"/>
            <a:ext cx="0" cy="13392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8D6A67C-B29B-483B-BF20-2B82C611B7BF}"/>
              </a:ext>
            </a:extLst>
          </p:cNvPr>
          <p:cNvCxnSpPr>
            <a:cxnSpLocks/>
          </p:cNvCxnSpPr>
          <p:nvPr/>
        </p:nvCxnSpPr>
        <p:spPr>
          <a:xfrm flipV="1">
            <a:off x="5467350" y="3213675"/>
            <a:ext cx="752475" cy="104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B53291C-DEA6-4427-8027-19A3BB089CAC}"/>
              </a:ext>
            </a:extLst>
          </p:cNvPr>
          <p:cNvSpPr txBox="1"/>
          <p:nvPr/>
        </p:nvSpPr>
        <p:spPr>
          <a:xfrm>
            <a:off x="336869" y="2533650"/>
            <a:ext cx="4406581" cy="1077218"/>
          </a:xfrm>
          <a:prstGeom prst="rect">
            <a:avLst/>
          </a:prstGeom>
          <a:noFill/>
        </p:spPr>
        <p:txBody>
          <a:bodyPr wrap="square" rtlCol="0">
            <a:spAutoFit/>
          </a:bodyPr>
          <a:lstStyle/>
          <a:p>
            <a:pPr marL="457200" indent="-457200" algn="just">
              <a:buFont typeface="Arial" panose="020B0604020202020204" pitchFamily="34" charset="0"/>
              <a:buChar char="•"/>
            </a:pPr>
            <a:r>
              <a:rPr lang="pl-PL" sz="3200" b="1" dirty="0">
                <a:solidFill>
                  <a:srgbClr val="0070C0"/>
                </a:solidFill>
                <a:latin typeface="Calibri" panose="020F0502020204030204" pitchFamily="34" charset="0"/>
                <a:cs typeface="Calibri" panose="020F0502020204030204" pitchFamily="34" charset="0"/>
              </a:rPr>
              <a:t>Bán kính OA, OB, OC, OD, ON</a:t>
            </a:r>
            <a:endParaRPr lang="fr-FR"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60705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barn(inVertical)">
                                      <p:cBhvr>
                                        <p:cTn id="34" dur="500"/>
                                        <p:tgtEl>
                                          <p:spTgt spid="1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5">
                                            <p:txEl>
                                              <p:pRg st="0" end="0"/>
                                            </p:txEl>
                                          </p:spTgt>
                                        </p:tgtEl>
                                        <p:attrNameLst>
                                          <p:attrName>style.visibility</p:attrName>
                                        </p:attrNameLst>
                                      </p:cBhvr>
                                      <p:to>
                                        <p:strVal val="visible"/>
                                      </p:to>
                                    </p:set>
                                    <p:animEffect transition="in" filter="barn(inVertical)">
                                      <p:cBhvr>
                                        <p:cTn id="72"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514032"/>
            <a:ext cx="10474006" cy="1077218"/>
          </a:xfrm>
          <a:prstGeom prst="rect">
            <a:avLst/>
          </a:prstGeom>
          <a:solidFill>
            <a:srgbClr val="F9A9CF"/>
          </a:solidFill>
        </p:spPr>
        <p:txBody>
          <a:bodyPr wrap="square" rtlCol="0">
            <a:spAutoFit/>
          </a:bodyPr>
          <a:lstStyle/>
          <a:p>
            <a:pPr lvl="0"/>
            <a:r>
              <a:rPr lang="vi-VN" sz="3200" b="1" dirty="0">
                <a:solidFill>
                  <a:prstClr val="black"/>
                </a:solidFill>
                <a:latin typeface="Calibri" panose="020F0502020204030204" pitchFamily="34" charset="0"/>
                <a:cs typeface="Calibri" panose="020F0502020204030204" pitchFamily="34" charset="0"/>
              </a:rPr>
              <a:t>b) Hình dưới đây được xếp bởi bao nhiêu khối lập phương, bao nhiêu khối trụ?</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3</a:t>
            </a:r>
          </a:p>
        </p:txBody>
      </p:sp>
      <p:pic>
        <p:nvPicPr>
          <p:cNvPr id="4" name="Picture 3">
            <a:extLst>
              <a:ext uri="{FF2B5EF4-FFF2-40B4-BE49-F238E27FC236}">
                <a16:creationId xmlns:a16="http://schemas.microsoft.com/office/drawing/2014/main" id="{0E20BBA2-828F-4A40-B90C-0D2E8B60E066}"/>
              </a:ext>
            </a:extLst>
          </p:cNvPr>
          <p:cNvPicPr>
            <a:picLocks noChangeAspect="1"/>
          </p:cNvPicPr>
          <p:nvPr/>
        </p:nvPicPr>
        <p:blipFill>
          <a:blip r:embed="rId4"/>
          <a:stretch>
            <a:fillRect/>
          </a:stretch>
        </p:blipFill>
        <p:spPr>
          <a:xfrm>
            <a:off x="5876925" y="1801147"/>
            <a:ext cx="4483344" cy="4019550"/>
          </a:xfrm>
          <a:prstGeom prst="rect">
            <a:avLst/>
          </a:prstGeom>
        </p:spPr>
      </p:pic>
      <p:sp>
        <p:nvSpPr>
          <p:cNvPr id="22" name="TextBox 21">
            <a:extLst>
              <a:ext uri="{FF2B5EF4-FFF2-40B4-BE49-F238E27FC236}">
                <a16:creationId xmlns:a16="http://schemas.microsoft.com/office/drawing/2014/main" id="{F4744314-8E59-47D0-B90C-76F94E957D1E}"/>
              </a:ext>
            </a:extLst>
          </p:cNvPr>
          <p:cNvSpPr txBox="1"/>
          <p:nvPr/>
        </p:nvSpPr>
        <p:spPr>
          <a:xfrm>
            <a:off x="429260" y="2241262"/>
            <a:ext cx="6352540" cy="1569660"/>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Hình bên được xếp bởi 16 khối lập phương (sơn màu tím và màu vàng)</a:t>
            </a:r>
          </a:p>
        </p:txBody>
      </p:sp>
      <p:sp>
        <p:nvSpPr>
          <p:cNvPr id="24" name="TextBox 23">
            <a:extLst>
              <a:ext uri="{FF2B5EF4-FFF2-40B4-BE49-F238E27FC236}">
                <a16:creationId xmlns:a16="http://schemas.microsoft.com/office/drawing/2014/main" id="{5CCD2382-D13F-47DE-8544-024976ECD104}"/>
              </a:ext>
            </a:extLst>
          </p:cNvPr>
          <p:cNvSpPr txBox="1"/>
          <p:nvPr/>
        </p:nvSpPr>
        <p:spPr>
          <a:xfrm>
            <a:off x="581660" y="4101524"/>
            <a:ext cx="4406581"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dirty="0" err="1">
                <a:solidFill>
                  <a:srgbClr val="0070C0"/>
                </a:solidFill>
                <a:latin typeface="Calibri" panose="020F0502020204030204" pitchFamily="34" charset="0"/>
                <a:cs typeface="Calibri" panose="020F0502020204030204" pitchFamily="34" charset="0"/>
              </a:rPr>
              <a:t>Hình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bên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có</a:t>
            </a:r>
            <a:r>
              <a:rPr lang="en-US" sz="3200" b="1" dirty="0">
                <a:solidFill>
                  <a:srgbClr val="0070C0"/>
                </a:solidFill>
                <a:latin typeface="Calibri" panose="020F0502020204030204" pitchFamily="34" charset="0"/>
                <a:cs typeface="Calibri" panose="020F0502020204030204" pitchFamily="34" charset="0"/>
              </a:rPr>
              <a:t> 3 </a:t>
            </a:r>
            <a:r>
              <a:rPr lang="en-US" sz="3200" b="1" dirty="0" err="1">
                <a:solidFill>
                  <a:srgbClr val="0070C0"/>
                </a:solidFill>
                <a:latin typeface="Calibri" panose="020F0502020204030204" pitchFamily="34" charset="0"/>
                <a:cs typeface="Calibri" panose="020F0502020204030204" pitchFamily="34" charset="0"/>
              </a:rPr>
              <a:t>khối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trụ</a:t>
            </a:r>
            <a:endParaRPr lang="fr-FR"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53634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barn(inVertical)">
                                      <p:cBhvr>
                                        <p:cTn id="20" dur="500"/>
                                        <p:tgtEl>
                                          <p:spTgt spid="2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barn(inVertical)">
                                      <p:cBhvr>
                                        <p:cTn id="2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10474006" cy="1384995"/>
          </a:xfrm>
          <a:prstGeom prst="rect">
            <a:avLst/>
          </a:prstGeom>
          <a:solidFill>
            <a:srgbClr val="F9A9CF"/>
          </a:solid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Người ta xếp các khối lập phương nhỏ màu trắng thành khối hộp chữ nhật, rồi sơn tất cả các mặt của khối hộp chữ nhật đó (như hình vẽ). Hỏi có tất cả bao nhiêu khối lập phương nhỏ được sơn 3 mặt?</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4</a:t>
            </a:r>
          </a:p>
        </p:txBody>
      </p:sp>
      <p:pic>
        <p:nvPicPr>
          <p:cNvPr id="5" name="Picture 4">
            <a:extLst>
              <a:ext uri="{FF2B5EF4-FFF2-40B4-BE49-F238E27FC236}">
                <a16:creationId xmlns:a16="http://schemas.microsoft.com/office/drawing/2014/main" id="{3C3F43C7-5D54-4421-BAA8-37616E107E7E}"/>
              </a:ext>
            </a:extLst>
          </p:cNvPr>
          <p:cNvPicPr>
            <a:picLocks noChangeAspect="1"/>
          </p:cNvPicPr>
          <p:nvPr/>
        </p:nvPicPr>
        <p:blipFill>
          <a:blip r:embed="rId4"/>
          <a:stretch>
            <a:fillRect/>
          </a:stretch>
        </p:blipFill>
        <p:spPr>
          <a:xfrm>
            <a:off x="8296275" y="1889239"/>
            <a:ext cx="3619500" cy="2906568"/>
          </a:xfrm>
          <a:prstGeom prst="rect">
            <a:avLst/>
          </a:prstGeom>
        </p:spPr>
      </p:pic>
      <p:sp>
        <p:nvSpPr>
          <p:cNvPr id="10" name="TextBox 9">
            <a:extLst>
              <a:ext uri="{FF2B5EF4-FFF2-40B4-BE49-F238E27FC236}">
                <a16:creationId xmlns:a16="http://schemas.microsoft.com/office/drawing/2014/main" id="{B03AED31-9292-4552-A10F-37625855570C}"/>
              </a:ext>
            </a:extLst>
          </p:cNvPr>
          <p:cNvSpPr txBox="1"/>
          <p:nvPr/>
        </p:nvSpPr>
        <p:spPr>
          <a:xfrm>
            <a:off x="429259" y="2336512"/>
            <a:ext cx="7505066"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Các khối lập phương ở các đ</a:t>
            </a:r>
            <a:r>
              <a:rPr lang="en-US" sz="3200" b="1" dirty="0">
                <a:solidFill>
                  <a:srgbClr val="0070C0"/>
                </a:solidFill>
                <a:latin typeface="Calibri" panose="020F0502020204030204" pitchFamily="34" charset="0"/>
                <a:cs typeface="Calibri" panose="020F0502020204030204" pitchFamily="34" charset="0"/>
              </a:rPr>
              <a:t>ỉ</a:t>
            </a:r>
            <a:r>
              <a:rPr lang="vi-VN" sz="3200" b="1" dirty="0">
                <a:solidFill>
                  <a:srgbClr val="0070C0"/>
                </a:solidFill>
                <a:latin typeface="Calibri" panose="020F0502020204030204" pitchFamily="34" charset="0"/>
                <a:cs typeface="Calibri" panose="020F0502020204030204" pitchFamily="34" charset="0"/>
              </a:rPr>
              <a:t>nh của kh</a:t>
            </a:r>
            <a:r>
              <a:rPr lang="en-US" sz="3200" b="1" dirty="0">
                <a:solidFill>
                  <a:srgbClr val="0070C0"/>
                </a:solidFill>
                <a:latin typeface="Calibri" panose="020F0502020204030204" pitchFamily="34" charset="0"/>
                <a:cs typeface="Calibri" panose="020F0502020204030204" pitchFamily="34" charset="0"/>
              </a:rPr>
              <a:t>ố</a:t>
            </a:r>
            <a:r>
              <a:rPr lang="vi-VN" sz="3200" b="1" dirty="0">
                <a:solidFill>
                  <a:srgbClr val="0070C0"/>
                </a:solidFill>
                <a:latin typeface="Calibri" panose="020F0502020204030204" pitchFamily="34" charset="0"/>
                <a:cs typeface="Calibri" panose="020F0502020204030204" pitchFamily="34" charset="0"/>
              </a:rPr>
              <a:t>i hộp chữ nhật đ</a:t>
            </a:r>
            <a:r>
              <a:rPr lang="en-US" sz="3200" b="1" dirty="0">
                <a:solidFill>
                  <a:srgbClr val="0070C0"/>
                </a:solidFill>
                <a:latin typeface="Calibri" panose="020F0502020204030204" pitchFamily="34" charset="0"/>
                <a:cs typeface="Calibri" panose="020F0502020204030204" pitchFamily="34" charset="0"/>
              </a:rPr>
              <a:t>ề</a:t>
            </a:r>
            <a:r>
              <a:rPr lang="vi-VN" sz="3200" b="1" dirty="0">
                <a:solidFill>
                  <a:srgbClr val="0070C0"/>
                </a:solidFill>
                <a:latin typeface="Calibri" panose="020F0502020204030204" pitchFamily="34" charset="0"/>
                <a:cs typeface="Calibri" panose="020F0502020204030204" pitchFamily="34" charset="0"/>
              </a:rPr>
              <a:t>u được sơn 3 mặt. </a:t>
            </a:r>
            <a:endParaRPr lang="en-US" sz="3200" b="1" dirty="0">
              <a:solidFill>
                <a:srgbClr val="0070C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A276ADDE-BAB1-4C7E-ABC3-7925523DCA1C}"/>
              </a:ext>
            </a:extLst>
          </p:cNvPr>
          <p:cNvSpPr txBox="1"/>
          <p:nvPr/>
        </p:nvSpPr>
        <p:spPr>
          <a:xfrm>
            <a:off x="505459" y="3584287"/>
            <a:ext cx="7505066"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Vậy có 8 khối lập phương được sơn 3 mặt.</a:t>
            </a:r>
            <a:endParaRPr 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66895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barn(inVertical)">
                                      <p:cBhvr>
                                        <p:cTn id="2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
        <p:nvSpPr>
          <p:cNvPr id="2" name="TextBox 1">
            <a:extLst>
              <a:ext uri="{FF2B5EF4-FFF2-40B4-BE49-F238E27FC236}">
                <a16:creationId xmlns:a16="http://schemas.microsoft.com/office/drawing/2014/main" id="{F4F98380-B932-4C07-BC60-58A798D11700}"/>
              </a:ext>
            </a:extLst>
          </p:cNvPr>
          <p:cNvSpPr txBox="1"/>
          <p:nvPr/>
        </p:nvSpPr>
        <p:spPr>
          <a:xfrm>
            <a:off x="2324101" y="2133600"/>
            <a:ext cx="8296274" cy="1323439"/>
          </a:xfrm>
          <a:prstGeom prst="rect">
            <a:avLst/>
          </a:prstGeom>
          <a:noFill/>
        </p:spPr>
        <p:txBody>
          <a:bodyPr wrap="square" rtlCol="0">
            <a:spAutoFit/>
          </a:bodyPr>
          <a:lstStyle/>
          <a:p>
            <a:pPr algn="ctr"/>
            <a:r>
              <a:rPr lang="en-US" sz="4000" b="1" u="sng" dirty="0" err="1">
                <a:solidFill>
                  <a:srgbClr val="002060"/>
                </a:solidFill>
                <a:latin typeface="Calibri" panose="020F0502020204030204" pitchFamily="34" charset="0"/>
                <a:cs typeface="Calibri" panose="020F0502020204030204" pitchFamily="34" charset="0"/>
              </a:rPr>
              <a:t>Về</a:t>
            </a:r>
            <a:r>
              <a:rPr lang="en-US" sz="4000" b="1" u="sng" dirty="0">
                <a:solidFill>
                  <a:srgbClr val="002060"/>
                </a:solidFill>
                <a:latin typeface="Calibri" panose="020F0502020204030204" pitchFamily="34" charset="0"/>
                <a:cs typeface="Calibri" panose="020F0502020204030204" pitchFamily="34" charset="0"/>
              </a:rPr>
              <a:t> </a:t>
            </a:r>
            <a:r>
              <a:rPr lang="en-US" sz="4000" b="1" u="sng" dirty="0" err="1">
                <a:solidFill>
                  <a:srgbClr val="002060"/>
                </a:solidFill>
                <a:latin typeface="Calibri" panose="020F0502020204030204" pitchFamily="34" charset="0"/>
                <a:cs typeface="Calibri" panose="020F0502020204030204" pitchFamily="34" charset="0"/>
              </a:rPr>
              <a:t>nhà</a:t>
            </a:r>
            <a:endParaRPr lang="en-US" sz="4000" b="1" u="sng" dirty="0">
              <a:solidFill>
                <a:srgbClr val="002060"/>
              </a:solidFill>
              <a:latin typeface="Calibri" panose="020F0502020204030204" pitchFamily="34" charset="0"/>
              <a:cs typeface="Calibri" panose="020F0502020204030204" pitchFamily="34" charset="0"/>
            </a:endParaRPr>
          </a:p>
          <a:p>
            <a:r>
              <a:rPr lang="en-US" sz="4000" dirty="0" err="1">
                <a:latin typeface="Calibri" panose="020F0502020204030204" pitchFamily="34" charset="0"/>
                <a:cs typeface="Calibri" panose="020F0502020204030204" pitchFamily="34" charset="0"/>
              </a:rPr>
              <a:t>Ôn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lại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bài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cũ</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chuẩn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bài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tiếp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theo</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75066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图片 11">
            <a:extLst>
              <a:ext uri="{FF2B5EF4-FFF2-40B4-BE49-F238E27FC236}">
                <a16:creationId xmlns:a16="http://schemas.microsoft.com/office/drawing/2014/main" id="{8DEDFAB0-E809-AD7F-ACAF-7FB0721650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4" name="Group 3">
            <a:extLst>
              <a:ext uri="{FF2B5EF4-FFF2-40B4-BE49-F238E27FC236}">
                <a16:creationId xmlns:a16="http://schemas.microsoft.com/office/drawing/2014/main" id="{A48CCA26-4331-73D0-66DD-6C988B6070B0}"/>
              </a:ext>
            </a:extLst>
          </p:cNvPr>
          <p:cNvGrpSpPr/>
          <p:nvPr/>
        </p:nvGrpSpPr>
        <p:grpSpPr>
          <a:xfrm>
            <a:off x="5080000" y="744289"/>
            <a:ext cx="6111165" cy="4918641"/>
            <a:chOff x="5080000" y="744289"/>
            <a:chExt cx="6111165" cy="4918641"/>
          </a:xfrm>
        </p:grpSpPr>
        <p:pic>
          <p:nvPicPr>
            <p:cNvPr id="8" name="Picture 7">
              <a:extLst>
                <a:ext uri="{FF2B5EF4-FFF2-40B4-BE49-F238E27FC236}">
                  <a16:creationId xmlns:a16="http://schemas.microsoft.com/office/drawing/2014/main" id="{DC2BCECD-7AC1-ABF8-25B6-C9BE50E94A1B}"/>
                </a:ext>
              </a:extLst>
            </p:cNvPr>
            <p:cNvPicPr>
              <a:picLocks noChangeAspect="1"/>
            </p:cNvPicPr>
            <p:nvPr/>
          </p:nvPicPr>
          <p:blipFill>
            <a:blip r:embed="rId5"/>
            <a:stretch>
              <a:fillRect/>
            </a:stretch>
          </p:blipFill>
          <p:spPr>
            <a:xfrm>
              <a:off x="5080000" y="744289"/>
              <a:ext cx="6111165" cy="4918641"/>
            </a:xfrm>
            <a:prstGeom prst="rect">
              <a:avLst/>
            </a:prstGeom>
          </p:spPr>
        </p:pic>
        <p:pic>
          <p:nvPicPr>
            <p:cNvPr id="9" name="Picture 8">
              <a:extLst>
                <a:ext uri="{FF2B5EF4-FFF2-40B4-BE49-F238E27FC236}">
                  <a16:creationId xmlns:a16="http://schemas.microsoft.com/office/drawing/2014/main" id="{96B6D9F9-4950-BAD5-2B45-5FE48075158F}"/>
                </a:ext>
              </a:extLst>
            </p:cNvPr>
            <p:cNvPicPr>
              <a:picLocks noChangeAspect="1"/>
            </p:cNvPicPr>
            <p:nvPr/>
          </p:nvPicPr>
          <p:blipFill rotWithShape="1">
            <a:blip r:embed="rId6"/>
            <a:srcRect r="44961"/>
            <a:stretch/>
          </p:blipFill>
          <p:spPr>
            <a:xfrm>
              <a:off x="6358237" y="942430"/>
              <a:ext cx="3468152" cy="1140279"/>
            </a:xfrm>
            <a:prstGeom prst="rect">
              <a:avLst/>
            </a:prstGeom>
          </p:spPr>
        </p:pic>
        <p:sp>
          <p:nvSpPr>
            <p:cNvPr id="10" name="TextBox 9">
              <a:extLst>
                <a:ext uri="{FF2B5EF4-FFF2-40B4-BE49-F238E27FC236}">
                  <a16:creationId xmlns:a16="http://schemas.microsoft.com/office/drawing/2014/main" id="{2AD81F6C-E685-2FE3-1694-B2FD69B5D951}"/>
                </a:ext>
              </a:extLst>
            </p:cNvPr>
            <p:cNvSpPr txBox="1"/>
            <p:nvPr/>
          </p:nvSpPr>
          <p:spPr>
            <a:xfrm>
              <a:off x="5377219" y="2280850"/>
              <a:ext cx="5308978" cy="107721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Ghi</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nhớ</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dung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426259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9600" y="-313593"/>
            <a:ext cx="6858000" cy="6858000"/>
          </a:xfrm>
          <a:prstGeom prst="rect">
            <a:avLst/>
          </a:prstGeom>
        </p:spPr>
      </p:pic>
      <p:sp>
        <p:nvSpPr>
          <p:cNvPr id="35" name="文本框 3">
            <a:extLst>
              <a:ext uri="{FF2B5EF4-FFF2-40B4-BE49-F238E27FC236}">
                <a16:creationId xmlns:a16="http://schemas.microsoft.com/office/drawing/2014/main" id="{854A2BB1-BD6B-4687-9270-C336152ABB8D}"/>
              </a:ext>
            </a:extLst>
          </p:cNvPr>
          <p:cNvSpPr txBox="1"/>
          <p:nvPr/>
        </p:nvSpPr>
        <p:spPr>
          <a:xfrm>
            <a:off x="4069465" y="2434104"/>
            <a:ext cx="5739301" cy="2123658"/>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600" normalizeH="0" baseline="0" noProof="0" dirty="0">
                <a:ln>
                  <a:noFill/>
                </a:ln>
                <a:solidFill>
                  <a:prstClr val="white"/>
                </a:solidFill>
                <a:effectLst/>
                <a:uLnTx/>
                <a:uFillTx/>
                <a:latin typeface="#9Slide07 Cadena" panose="02000503000000020004" pitchFamily="2" charset="0"/>
                <a:ea typeface="雷盖体" panose="00000800000000000000" pitchFamily="2" charset="-122"/>
                <a:cs typeface="+mn-cs"/>
                <a:sym typeface="雷盖体" panose="00000800000000000000" pitchFamily="2" charset="-122"/>
              </a:rPr>
              <a:t>CHÚC CÁC EM HỌC TỐT</a:t>
            </a:r>
            <a:endParaRPr kumimoji="1" lang="zh-CN" altLang="en-US" sz="6600" b="1" i="0" u="none" strike="noStrike" kern="1200" cap="none" spc="600" normalizeH="0" baseline="0" noProof="0" dirty="0">
              <a:ln>
                <a:noFill/>
              </a:ln>
              <a:solidFill>
                <a:prstClr val="white"/>
              </a:solidFill>
              <a:effectLst/>
              <a:uLnTx/>
              <a:uFillTx/>
              <a:latin typeface="#9Slide07 Cadena" panose="02000503000000020004" pitchFamily="2" charset="0"/>
              <a:ea typeface="雷盖体" panose="00000800000000000000" pitchFamily="2" charset="-122"/>
              <a:cs typeface="+mn-cs"/>
              <a:sym typeface="雷盖体" panose="00000800000000000000" pitchFamily="2" charset="-122"/>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spTree>
    <p:extLst>
      <p:ext uri="{BB962C8B-B14F-4D97-AF65-F5344CB8AC3E}">
        <p14:creationId xmlns:p14="http://schemas.microsoft.com/office/powerpoint/2010/main" val="250828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HỌC DIỆU KỲ  - Nhạc Thiếu Nhi Vui Nhộn Giúp Bé Học Hình Khối  - YouTube">
            <a:hlinkClick r:id="" action="ppaction://media"/>
            <a:extLst>
              <a:ext uri="{FF2B5EF4-FFF2-40B4-BE49-F238E27FC236}">
                <a16:creationId xmlns:a16="http://schemas.microsoft.com/office/drawing/2014/main" id="{14640538-19E1-C4A5-62D9-5AB0679020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3" y="-36423"/>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20152" y="0"/>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531147" y="4905375"/>
            <a:ext cx="4898478" cy="2105972"/>
          </a:xfrm>
          <a:prstGeom prst="rect">
            <a:avLst/>
          </a:prstGeom>
        </p:spPr>
      </p:pic>
      <p:grpSp>
        <p:nvGrpSpPr>
          <p:cNvPr id="4" name="Group 3">
            <a:extLst>
              <a:ext uri="{FF2B5EF4-FFF2-40B4-BE49-F238E27FC236}">
                <a16:creationId xmlns:a16="http://schemas.microsoft.com/office/drawing/2014/main" id="{709C0FC9-FC62-E5A0-BD1B-CB1F8E129243}"/>
              </a:ext>
            </a:extLst>
          </p:cNvPr>
          <p:cNvGrpSpPr/>
          <p:nvPr/>
        </p:nvGrpSpPr>
        <p:grpSpPr>
          <a:xfrm>
            <a:off x="4743061" y="1586680"/>
            <a:ext cx="2705876" cy="541923"/>
            <a:chOff x="4743062" y="1748763"/>
            <a:chExt cx="2705876" cy="541923"/>
          </a:xfrm>
        </p:grpSpPr>
        <p:sp>
          <p:nvSpPr>
            <p:cNvPr id="5" name="Up Ribbon 8">
              <a:extLst>
                <a:ext uri="{FF2B5EF4-FFF2-40B4-BE49-F238E27FC236}">
                  <a16:creationId xmlns:a16="http://schemas.microsoft.com/office/drawing/2014/main" id="{169256F8-F5C2-1F7C-5C39-5F10CDE981FD}"/>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CEC2273C-5164-A71D-4705-E8D44F06319C}"/>
                </a:ext>
              </a:extLst>
            </p:cNvPr>
            <p:cNvSpPr/>
            <p:nvPr/>
          </p:nvSpPr>
          <p:spPr>
            <a:xfrm>
              <a:off x="5411755" y="1748763"/>
              <a:ext cx="136226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43</a:t>
              </a:r>
              <a:endPar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F9CE75DE-240E-C9DD-003C-ECC5F06196DE}"/>
              </a:ext>
            </a:extLst>
          </p:cNvPr>
          <p:cNvPicPr>
            <a:picLocks noChangeAspect="1"/>
          </p:cNvPicPr>
          <p:nvPr/>
        </p:nvPicPr>
        <p:blipFill>
          <a:blip r:embed="rId8"/>
          <a:stretch>
            <a:fillRect/>
          </a:stretch>
        </p:blipFill>
        <p:spPr>
          <a:xfrm>
            <a:off x="2070735" y="2357967"/>
            <a:ext cx="8291279" cy="2780017"/>
          </a:xfrm>
          <a:prstGeom prst="rect">
            <a:avLst/>
          </a:prstGeom>
        </p:spPr>
      </p:pic>
    </p:spTree>
    <p:extLst>
      <p:ext uri="{BB962C8B-B14F-4D97-AF65-F5344CB8AC3E}">
        <p14:creationId xmlns:p14="http://schemas.microsoft.com/office/powerpoint/2010/main" val="4006010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F69C9CE1-C794-D181-15B1-B637CA40A71B}"/>
              </a:ext>
            </a:extLst>
          </p:cNvPr>
          <p:cNvPicPr>
            <a:picLocks noChangeAspect="1"/>
          </p:cNvPicPr>
          <p:nvPr/>
        </p:nvPicPr>
        <p:blipFill>
          <a:blip r:embed="rId9"/>
          <a:stretch>
            <a:fillRect/>
          </a:stretch>
        </p:blipFill>
        <p:spPr>
          <a:xfrm>
            <a:off x="1498831" y="2215037"/>
            <a:ext cx="9327688" cy="2237426"/>
          </a:xfrm>
          <a:prstGeom prst="rect">
            <a:avLst/>
          </a:prstGeom>
        </p:spPr>
      </p:pic>
    </p:spTree>
    <p:extLst>
      <p:ext uri="{BB962C8B-B14F-4D97-AF65-F5344CB8AC3E}">
        <p14:creationId xmlns:p14="http://schemas.microsoft.com/office/powerpoint/2010/main" val="33535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 calcmode="lin" valueType="num">
                                      <p:cBhvr>
                                        <p:cTn id="39" dur="500" fill="hold"/>
                                        <p:tgtEl>
                                          <p:spTgt spid="2"/>
                                        </p:tgtEl>
                                        <p:attrNameLst>
                                          <p:attrName>style.rotation</p:attrName>
                                        </p:attrNameLst>
                                      </p:cBhvr>
                                      <p:tavLst>
                                        <p:tav tm="0">
                                          <p:val>
                                            <p:fltVal val="360"/>
                                          </p:val>
                                        </p:tav>
                                        <p:tav tm="100000">
                                          <p:val>
                                            <p:fltVal val="0"/>
                                          </p:val>
                                        </p:tav>
                                      </p:tavLst>
                                    </p:anim>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1232219" y="399732"/>
            <a:ext cx="9016682" cy="1815882"/>
          </a:xfrm>
          <a:prstGeom prst="rect">
            <a:avLst/>
          </a:prstGeom>
          <a:solidFill>
            <a:srgbClr val="F9A9CF"/>
          </a:solidFill>
        </p:spPr>
        <p:txBody>
          <a:bodyPr wrap="square" rtlCol="0">
            <a:spAutoFit/>
          </a:bodyPr>
          <a:lstStyle/>
          <a:p>
            <a:r>
              <a:rPr lang="en-US" sz="2800" b="1" dirty="0" err="1">
                <a:latin typeface="Calibri" panose="020F0502020204030204" pitchFamily="34" charset="0"/>
                <a:cs typeface="Calibri" panose="020F0502020204030204" pitchFamily="34" charset="0"/>
              </a:rPr>
              <a:t>Trong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bên</a:t>
            </a:r>
            <a:r>
              <a:rPr lang="en-US" sz="2800" b="1" dirty="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a)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mấy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góc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vuông</a:t>
            </a:r>
            <a:r>
              <a:rPr lang="en-US" sz="2800" b="1" dirty="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b)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mấy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góc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vuông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đỉnh</a:t>
            </a:r>
            <a:r>
              <a:rPr lang="en-US" sz="2800" b="1" dirty="0">
                <a:latin typeface="Calibri" panose="020F0502020204030204" pitchFamily="34" charset="0"/>
                <a:cs typeface="Calibri" panose="020F0502020204030204" pitchFamily="34" charset="0"/>
              </a:rPr>
              <a:t> A?</a:t>
            </a:r>
          </a:p>
          <a:p>
            <a:r>
              <a:rPr lang="en-US" sz="2800" b="1" dirty="0">
                <a:latin typeface="Calibri" panose="020F0502020204030204" pitchFamily="34" charset="0"/>
                <a:cs typeface="Calibri" panose="020F0502020204030204" pitchFamily="34" charset="0"/>
              </a:rPr>
              <a:t>c) </a:t>
            </a:r>
            <a:r>
              <a:rPr lang="en-US" sz="2800" b="1" dirty="0" err="1">
                <a:latin typeface="Calibri" panose="020F0502020204030204" pitchFamily="34" charset="0"/>
                <a:cs typeface="Calibri" panose="020F0502020204030204" pitchFamily="34" charset="0"/>
              </a:rPr>
              <a:t>Tìm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trung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điểm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đoạn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thẳng</a:t>
            </a:r>
            <a:r>
              <a:rPr lang="en-US" sz="2800" b="1" dirty="0">
                <a:latin typeface="Calibri" panose="020F0502020204030204" pitchFamily="34" charset="0"/>
                <a:cs typeface="Calibri" panose="020F0502020204030204" pitchFamily="34" charset="0"/>
              </a:rPr>
              <a:t> AC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đoạn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thẳng</a:t>
            </a:r>
            <a:r>
              <a:rPr lang="en-US" sz="2800" b="1" dirty="0">
                <a:latin typeface="Calibri" panose="020F0502020204030204" pitchFamily="34" charset="0"/>
                <a:cs typeface="Calibri" panose="020F0502020204030204" pitchFamily="34" charset="0"/>
              </a:rPr>
              <a:t> ED.</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3952875" y="2396589"/>
            <a:ext cx="4764352" cy="401478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mấy</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góc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vuông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sp>
        <p:nvSpPr>
          <p:cNvPr id="8" name="Rectangle 7">
            <a:extLst>
              <a:ext uri="{FF2B5EF4-FFF2-40B4-BE49-F238E27FC236}">
                <a16:creationId xmlns:a16="http://schemas.microsoft.com/office/drawing/2014/main" id="{17EBA98F-D18B-44B4-8305-3C7A5C03B598}"/>
              </a:ext>
            </a:extLst>
          </p:cNvPr>
          <p:cNvSpPr/>
          <p:nvPr/>
        </p:nvSpPr>
        <p:spPr>
          <a:xfrm>
            <a:off x="9525000" y="438255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 name="Rectangle 22">
            <a:extLst>
              <a:ext uri="{FF2B5EF4-FFF2-40B4-BE49-F238E27FC236}">
                <a16:creationId xmlns:a16="http://schemas.microsoft.com/office/drawing/2014/main" id="{953C4A18-F8BE-45F9-BDCD-AEA66EA837C5}"/>
              </a:ext>
            </a:extLst>
          </p:cNvPr>
          <p:cNvSpPr/>
          <p:nvPr/>
        </p:nvSpPr>
        <p:spPr>
          <a:xfrm>
            <a:off x="9525000" y="463020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Rectangle 23">
            <a:extLst>
              <a:ext uri="{FF2B5EF4-FFF2-40B4-BE49-F238E27FC236}">
                <a16:creationId xmlns:a16="http://schemas.microsoft.com/office/drawing/2014/main" id="{82002253-E2AF-4F86-8422-26BABBA1FC92}"/>
              </a:ext>
            </a:extLst>
          </p:cNvPr>
          <p:cNvSpPr/>
          <p:nvPr/>
        </p:nvSpPr>
        <p:spPr>
          <a:xfrm>
            <a:off x="9305925" y="463020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Rectangle 25">
            <a:extLst>
              <a:ext uri="{FF2B5EF4-FFF2-40B4-BE49-F238E27FC236}">
                <a16:creationId xmlns:a16="http://schemas.microsoft.com/office/drawing/2014/main" id="{1878C3F6-EE2B-4652-8081-76580A189D17}"/>
              </a:ext>
            </a:extLst>
          </p:cNvPr>
          <p:cNvSpPr/>
          <p:nvPr/>
        </p:nvSpPr>
        <p:spPr>
          <a:xfrm>
            <a:off x="9305925" y="438255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TextBox 13">
            <a:extLst>
              <a:ext uri="{FF2B5EF4-FFF2-40B4-BE49-F238E27FC236}">
                <a16:creationId xmlns:a16="http://schemas.microsoft.com/office/drawing/2014/main" id="{72191894-3FCD-48DA-A58E-51DEC372EB51}"/>
              </a:ext>
            </a:extLst>
          </p:cNvPr>
          <p:cNvSpPr txBox="1"/>
          <p:nvPr/>
        </p:nvSpPr>
        <p:spPr>
          <a:xfrm>
            <a:off x="641669" y="1809750"/>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a) </a:t>
            </a:r>
            <a:r>
              <a:rPr lang="fr-FR" sz="3200" b="1" dirty="0" err="1">
                <a:solidFill>
                  <a:srgbClr val="0070C0"/>
                </a:solidFill>
                <a:latin typeface="Calibri" panose="020F0502020204030204" pitchFamily="34" charset="0"/>
                <a:cs typeface="Calibri" panose="020F0502020204030204" pitchFamily="34" charset="0"/>
              </a:rPr>
              <a:t>Có</a:t>
            </a:r>
            <a:r>
              <a:rPr lang="fr-FR" sz="3200" b="1" dirty="0">
                <a:solidFill>
                  <a:srgbClr val="0070C0"/>
                </a:solidFill>
                <a:latin typeface="Calibri" panose="020F0502020204030204" pitchFamily="34" charset="0"/>
                <a:cs typeface="Calibri" panose="020F0502020204030204" pitchFamily="34" charset="0"/>
              </a:rPr>
              <a:t> 6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là:</a:t>
            </a:r>
            <a:endParaRPr lang="en-US" sz="3200" b="1" dirty="0">
              <a:solidFill>
                <a:srgbClr val="0070C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DB91686-D6E7-4999-A2A8-7A4E25778655}"/>
              </a:ext>
            </a:extLst>
          </p:cNvPr>
          <p:cNvSpPr txBox="1"/>
          <p:nvPr/>
        </p:nvSpPr>
        <p:spPr>
          <a:xfrm>
            <a:off x="641669" y="2466975"/>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KA, KB</a:t>
            </a:r>
          </a:p>
        </p:txBody>
      </p:sp>
      <p:sp>
        <p:nvSpPr>
          <p:cNvPr id="17" name="TextBox 16">
            <a:extLst>
              <a:ext uri="{FF2B5EF4-FFF2-40B4-BE49-F238E27FC236}">
                <a16:creationId xmlns:a16="http://schemas.microsoft.com/office/drawing/2014/main" id="{80F5C8C7-A420-4008-B7CC-F2154282C890}"/>
              </a:ext>
            </a:extLst>
          </p:cNvPr>
          <p:cNvSpPr txBox="1"/>
          <p:nvPr/>
        </p:nvSpPr>
        <p:spPr>
          <a:xfrm>
            <a:off x="641669" y="2981325"/>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KB, KC</a:t>
            </a:r>
          </a:p>
        </p:txBody>
      </p:sp>
      <p:sp>
        <p:nvSpPr>
          <p:cNvPr id="20" name="TextBox 19">
            <a:extLst>
              <a:ext uri="{FF2B5EF4-FFF2-40B4-BE49-F238E27FC236}">
                <a16:creationId xmlns:a16="http://schemas.microsoft.com/office/drawing/2014/main" id="{4AD5DA23-FCBA-429F-94D9-3C3438E43AD9}"/>
              </a:ext>
            </a:extLst>
          </p:cNvPr>
          <p:cNvSpPr txBox="1"/>
          <p:nvPr/>
        </p:nvSpPr>
        <p:spPr>
          <a:xfrm>
            <a:off x="641669" y="361102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KA, KI</a:t>
            </a:r>
          </a:p>
        </p:txBody>
      </p:sp>
      <p:sp>
        <p:nvSpPr>
          <p:cNvPr id="21" name="TextBox 20">
            <a:extLst>
              <a:ext uri="{FF2B5EF4-FFF2-40B4-BE49-F238E27FC236}">
                <a16:creationId xmlns:a16="http://schemas.microsoft.com/office/drawing/2014/main" id="{9BD11CD5-55BA-471B-9AD5-F787F13C55EA}"/>
              </a:ext>
            </a:extLst>
          </p:cNvPr>
          <p:cNvSpPr txBox="1"/>
          <p:nvPr/>
        </p:nvSpPr>
        <p:spPr>
          <a:xfrm>
            <a:off x="641669" y="429682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KC, KI</a:t>
            </a:r>
          </a:p>
        </p:txBody>
      </p:sp>
      <p:sp>
        <p:nvSpPr>
          <p:cNvPr id="22" name="Rectangle 21">
            <a:extLst>
              <a:ext uri="{FF2B5EF4-FFF2-40B4-BE49-F238E27FC236}">
                <a16:creationId xmlns:a16="http://schemas.microsoft.com/office/drawing/2014/main" id="{E226E088-FF81-4E88-9F80-B0D89B11FC27}"/>
              </a:ext>
            </a:extLst>
          </p:cNvPr>
          <p:cNvSpPr/>
          <p:nvPr/>
        </p:nvSpPr>
        <p:spPr>
          <a:xfrm>
            <a:off x="9525000" y="5496977"/>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TextBox 24">
            <a:extLst>
              <a:ext uri="{FF2B5EF4-FFF2-40B4-BE49-F238E27FC236}">
                <a16:creationId xmlns:a16="http://schemas.microsoft.com/office/drawing/2014/main" id="{265ACE47-095B-4C67-80A1-3789A6A17D57}"/>
              </a:ext>
            </a:extLst>
          </p:cNvPr>
          <p:cNvSpPr txBox="1"/>
          <p:nvPr/>
        </p:nvSpPr>
        <p:spPr>
          <a:xfrm>
            <a:off x="641669" y="553507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I;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IB, IE</a:t>
            </a:r>
          </a:p>
        </p:txBody>
      </p:sp>
      <p:sp>
        <p:nvSpPr>
          <p:cNvPr id="27" name="TextBox 26">
            <a:extLst>
              <a:ext uri="{FF2B5EF4-FFF2-40B4-BE49-F238E27FC236}">
                <a16:creationId xmlns:a16="http://schemas.microsoft.com/office/drawing/2014/main" id="{5E250190-4A0D-4BBB-B88C-3A095C28535A}"/>
              </a:ext>
            </a:extLst>
          </p:cNvPr>
          <p:cNvSpPr txBox="1"/>
          <p:nvPr/>
        </p:nvSpPr>
        <p:spPr>
          <a:xfrm>
            <a:off x="641669" y="4950302"/>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I;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IB, ID</a:t>
            </a:r>
          </a:p>
        </p:txBody>
      </p:sp>
      <p:sp>
        <p:nvSpPr>
          <p:cNvPr id="30" name="Rectangle 29">
            <a:extLst>
              <a:ext uri="{FF2B5EF4-FFF2-40B4-BE49-F238E27FC236}">
                <a16:creationId xmlns:a16="http://schemas.microsoft.com/office/drawing/2014/main" id="{75A705CA-3092-4EFA-8DFE-EAAFEFC1928F}"/>
              </a:ext>
            </a:extLst>
          </p:cNvPr>
          <p:cNvSpPr/>
          <p:nvPr/>
        </p:nvSpPr>
        <p:spPr>
          <a:xfrm>
            <a:off x="9305925" y="5496977"/>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2918128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barn(inVertical)">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barn(inVertical)">
                                      <p:cBhvr>
                                        <p:cTn id="29" dur="500"/>
                                        <p:tgtEl>
                                          <p:spTgt spid="1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barn(inVertical)">
                                      <p:cBhvr>
                                        <p:cTn id="39" dur="500"/>
                                        <p:tgtEl>
                                          <p:spTgt spid="1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animEffect transition="in" filter="barn(inVertical)">
                                      <p:cBhvr>
                                        <p:cTn id="49" dur="500"/>
                                        <p:tgtEl>
                                          <p:spTgt spid="2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animEffect transition="in" filter="barn(inVertical)">
                                      <p:cBhvr>
                                        <p:cTn id="59" dur="500"/>
                                        <p:tgtEl>
                                          <p:spTgt spid="2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7">
                                            <p:txEl>
                                              <p:pRg st="0" end="0"/>
                                            </p:txEl>
                                          </p:spTgt>
                                        </p:tgtEl>
                                        <p:attrNameLst>
                                          <p:attrName>style.visibility</p:attrName>
                                        </p:attrNameLst>
                                      </p:cBhvr>
                                      <p:to>
                                        <p:strVal val="visible"/>
                                      </p:to>
                                    </p:set>
                                    <p:animEffect transition="in" filter="barn(inVertical)">
                                      <p:cBhvr>
                                        <p:cTn id="69" dur="500"/>
                                        <p:tgtEl>
                                          <p:spTgt spid="2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5">
                                            <p:txEl>
                                              <p:pRg st="0" end="0"/>
                                            </p:txEl>
                                          </p:spTgt>
                                        </p:tgtEl>
                                        <p:attrNameLst>
                                          <p:attrName>style.visibility</p:attrName>
                                        </p:attrNameLst>
                                      </p:cBhvr>
                                      <p:to>
                                        <p:strVal val="visible"/>
                                      </p:to>
                                    </p:set>
                                    <p:animEffect transition="in" filter="barn(inVertical)">
                                      <p:cBhvr>
                                        <p:cTn id="7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8" grpId="0" animBg="1"/>
      <p:bldP spid="23" grpId="0" animBg="1"/>
      <p:bldP spid="24" grpId="0" animBg="1"/>
      <p:bldP spid="26" grpId="0" animBg="1"/>
      <p:bldP spid="22"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lvl="0"/>
            <a:r>
              <a:rPr lang="en-US" sz="2800" b="1" dirty="0">
                <a:solidFill>
                  <a:prstClr val="black"/>
                </a:solidFill>
                <a:latin typeface="Calibri" panose="020F0502020204030204" pitchFamily="34" charset="0"/>
                <a:cs typeface="Calibri" panose="020F0502020204030204" pitchFamily="34" charset="0"/>
              </a:rPr>
              <a:t>b)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mấy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góc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không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vuông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đỉnh</a:t>
            </a:r>
            <a:r>
              <a:rPr lang="en-US" sz="2800" b="1" dirty="0">
                <a:solidFill>
                  <a:prstClr val="black"/>
                </a:solidFill>
                <a:latin typeface="Calibri" panose="020F0502020204030204" pitchFamily="34" charset="0"/>
                <a:cs typeface="Calibri" panose="020F0502020204030204" pitchFamily="34" charset="0"/>
              </a:rPr>
              <a:t> A?</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sp>
        <p:nvSpPr>
          <p:cNvPr id="2" name="Left Bracket 1">
            <a:extLst>
              <a:ext uri="{FF2B5EF4-FFF2-40B4-BE49-F238E27FC236}">
                <a16:creationId xmlns:a16="http://schemas.microsoft.com/office/drawing/2014/main" id="{7D8B5445-6E52-4AF2-85F1-B5AA1284327D}"/>
              </a:ext>
            </a:extLst>
          </p:cNvPr>
          <p:cNvSpPr/>
          <p:nvPr/>
        </p:nvSpPr>
        <p:spPr>
          <a:xfrm rot="9748567">
            <a:off x="8667374" y="4265702"/>
            <a:ext cx="153210" cy="337189"/>
          </a:xfrm>
          <a:prstGeom prst="leftBracket">
            <a:avLst>
              <a:gd name="adj" fmla="val 8148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F4CFF5DD-43DC-4CA2-9DF8-7BC01616E565}"/>
              </a:ext>
            </a:extLst>
          </p:cNvPr>
          <p:cNvSpPr txBox="1"/>
          <p:nvPr/>
        </p:nvSpPr>
        <p:spPr>
          <a:xfrm>
            <a:off x="553085" y="1996539"/>
            <a:ext cx="6115050" cy="584775"/>
          </a:xfrm>
          <a:prstGeom prst="rect">
            <a:avLst/>
          </a:prstGeom>
          <a:noFill/>
        </p:spPr>
        <p:txBody>
          <a:bodyPr wrap="square" rtlCol="0">
            <a:spAutoFit/>
          </a:bodyPr>
          <a:lstStyle/>
          <a:p>
            <a:r>
              <a:rPr lang="fr-FR" sz="3200" b="1" dirty="0" err="1">
                <a:solidFill>
                  <a:srgbClr val="0070C0"/>
                </a:solidFill>
                <a:latin typeface="Calibri" panose="020F0502020204030204" pitchFamily="34" charset="0"/>
                <a:cs typeface="Calibri" panose="020F0502020204030204" pitchFamily="34" charset="0"/>
              </a:rPr>
              <a:t>Có</a:t>
            </a:r>
            <a:r>
              <a:rPr lang="fr-FR" sz="3200" b="1" dirty="0">
                <a:solidFill>
                  <a:srgbClr val="0070C0"/>
                </a:solidFill>
                <a:latin typeface="Calibri" panose="020F0502020204030204" pitchFamily="34" charset="0"/>
                <a:cs typeface="Calibri" panose="020F0502020204030204" pitchFamily="34" charset="0"/>
              </a:rPr>
              <a:t> 3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là:</a:t>
            </a:r>
          </a:p>
        </p:txBody>
      </p:sp>
      <p:sp>
        <p:nvSpPr>
          <p:cNvPr id="29" name="TextBox 28">
            <a:extLst>
              <a:ext uri="{FF2B5EF4-FFF2-40B4-BE49-F238E27FC236}">
                <a16:creationId xmlns:a16="http://schemas.microsoft.com/office/drawing/2014/main" id="{75CBC6EF-DEDD-44AE-9B76-9E37B9434D9F}"/>
              </a:ext>
            </a:extLst>
          </p:cNvPr>
          <p:cNvSpPr txBox="1"/>
          <p:nvPr/>
        </p:nvSpPr>
        <p:spPr>
          <a:xfrm>
            <a:off x="361950" y="271091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AB, AK.</a:t>
            </a:r>
          </a:p>
        </p:txBody>
      </p:sp>
      <p:sp>
        <p:nvSpPr>
          <p:cNvPr id="31" name="Left Bracket 30">
            <a:extLst>
              <a:ext uri="{FF2B5EF4-FFF2-40B4-BE49-F238E27FC236}">
                <a16:creationId xmlns:a16="http://schemas.microsoft.com/office/drawing/2014/main" id="{75E10775-88B5-4C94-9CBE-D9168FDCFD52}"/>
              </a:ext>
            </a:extLst>
          </p:cNvPr>
          <p:cNvSpPr/>
          <p:nvPr/>
        </p:nvSpPr>
        <p:spPr>
          <a:xfrm rot="11532534">
            <a:off x="8577655" y="4638879"/>
            <a:ext cx="236497" cy="376720"/>
          </a:xfrm>
          <a:prstGeom prst="leftBracket">
            <a:avLst>
              <a:gd name="adj" fmla="val 8148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9AD6CD5C-44D3-4140-AAA6-5B32E056DDBC}"/>
              </a:ext>
            </a:extLst>
          </p:cNvPr>
          <p:cNvSpPr txBox="1"/>
          <p:nvPr/>
        </p:nvSpPr>
        <p:spPr>
          <a:xfrm>
            <a:off x="361950" y="343481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AK, AE</a:t>
            </a:r>
          </a:p>
        </p:txBody>
      </p:sp>
      <p:sp>
        <p:nvSpPr>
          <p:cNvPr id="33" name="Left Bracket 32">
            <a:extLst>
              <a:ext uri="{FF2B5EF4-FFF2-40B4-BE49-F238E27FC236}">
                <a16:creationId xmlns:a16="http://schemas.microsoft.com/office/drawing/2014/main" id="{C17009FA-B1B4-4560-BF8D-5DE702CD8336}"/>
              </a:ext>
            </a:extLst>
          </p:cNvPr>
          <p:cNvSpPr/>
          <p:nvPr/>
        </p:nvSpPr>
        <p:spPr>
          <a:xfrm rot="11532534">
            <a:off x="8664416" y="4047304"/>
            <a:ext cx="386780" cy="1165720"/>
          </a:xfrm>
          <a:prstGeom prst="leftBracket">
            <a:avLst>
              <a:gd name="adj" fmla="val 13853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42A14012-A31C-4F83-84D1-EC2A6F1A2930}"/>
              </a:ext>
            </a:extLst>
          </p:cNvPr>
          <p:cNvSpPr txBox="1"/>
          <p:nvPr/>
        </p:nvSpPr>
        <p:spPr>
          <a:xfrm>
            <a:off x="361950" y="423722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AB, AE</a:t>
            </a:r>
          </a:p>
        </p:txBody>
      </p:sp>
    </p:spTree>
    <p:extLst>
      <p:ext uri="{BB962C8B-B14F-4D97-AF65-F5344CB8AC3E}">
        <p14:creationId xmlns:p14="http://schemas.microsoft.com/office/powerpoint/2010/main" val="35185212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barn(inVertical)">
                                      <p:cBhvr>
                                        <p:cTn id="19" dur="500"/>
                                        <p:tgtEl>
                                          <p:spTgt spid="2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barn(inVertical)">
                                      <p:cBhvr>
                                        <p:cTn id="29" dur="500"/>
                                        <p:tgtEl>
                                          <p:spTgt spid="2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barn(inVertic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barn(inVertical)">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animBg="1"/>
      <p:bldP spid="31"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lvl="0"/>
            <a:r>
              <a:rPr lang="en-US" sz="2800" b="1" dirty="0">
                <a:solidFill>
                  <a:prstClr val="black"/>
                </a:solidFill>
                <a:latin typeface="Calibri" panose="020F0502020204030204" pitchFamily="34" charset="0"/>
                <a:cs typeface="Calibri" panose="020F0502020204030204" pitchFamily="34" charset="0"/>
              </a:rPr>
              <a:t>c) </a:t>
            </a:r>
            <a:r>
              <a:rPr lang="en-US" sz="2800" b="1" dirty="0" err="1">
                <a:solidFill>
                  <a:prstClr val="black"/>
                </a:solidFill>
                <a:latin typeface="Calibri" panose="020F0502020204030204" pitchFamily="34" charset="0"/>
                <a:cs typeface="Calibri" panose="020F0502020204030204" pitchFamily="34" charset="0"/>
              </a:rPr>
              <a:t>Tìm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điểm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của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đoạn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thẳng</a:t>
            </a:r>
            <a:r>
              <a:rPr lang="en-US" sz="2800" b="1" dirty="0">
                <a:solidFill>
                  <a:prstClr val="black"/>
                </a:solidFill>
                <a:latin typeface="Calibri" panose="020F0502020204030204" pitchFamily="34" charset="0"/>
                <a:cs typeface="Calibri" panose="020F0502020204030204" pitchFamily="34" charset="0"/>
              </a:rPr>
              <a:t> AC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đoạn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thẳng</a:t>
            </a:r>
            <a:r>
              <a:rPr lang="en-US" sz="2800" b="1" dirty="0">
                <a:solidFill>
                  <a:prstClr val="black"/>
                </a:solidFill>
                <a:latin typeface="Calibri" panose="020F0502020204030204" pitchFamily="34" charset="0"/>
                <a:cs typeface="Calibri" panose="020F0502020204030204" pitchFamily="34" charset="0"/>
              </a:rPr>
              <a:t> ED.</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cxnSp>
        <p:nvCxnSpPr>
          <p:cNvPr id="6" name="Straight Connector 5">
            <a:extLst>
              <a:ext uri="{FF2B5EF4-FFF2-40B4-BE49-F238E27FC236}">
                <a16:creationId xmlns:a16="http://schemas.microsoft.com/office/drawing/2014/main" id="{9119E2AB-68B3-447C-9486-F2D9E00A96E3}"/>
              </a:ext>
            </a:extLst>
          </p:cNvPr>
          <p:cNvCxnSpPr/>
          <p:nvPr/>
        </p:nvCxnSpPr>
        <p:spPr>
          <a:xfrm>
            <a:off x="8439150" y="4619625"/>
            <a:ext cx="2200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1B56E1-D5A8-400E-80D6-B0A07335F35A}"/>
              </a:ext>
            </a:extLst>
          </p:cNvPr>
          <p:cNvSpPr txBox="1"/>
          <p:nvPr/>
        </p:nvSpPr>
        <p:spPr>
          <a:xfrm>
            <a:off x="641669" y="1809750"/>
            <a:ext cx="6115050" cy="1077218"/>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K là </a:t>
            </a:r>
            <a:r>
              <a:rPr lang="fr-FR" sz="3200" b="1" dirty="0" err="1">
                <a:solidFill>
                  <a:srgbClr val="0070C0"/>
                </a:solidFill>
                <a:latin typeface="Calibri" panose="020F0502020204030204" pitchFamily="34" charset="0"/>
                <a:cs typeface="Calibri" panose="020F0502020204030204" pitchFamily="34" charset="0"/>
              </a:rPr>
              <a:t>trung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của</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đoạn</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thẳng</a:t>
            </a:r>
            <a:r>
              <a:rPr lang="fr-FR" sz="3200" b="1" dirty="0">
                <a:solidFill>
                  <a:srgbClr val="0070C0"/>
                </a:solidFill>
                <a:latin typeface="Calibri" panose="020F0502020204030204" pitchFamily="34" charset="0"/>
                <a:cs typeface="Calibri" panose="020F0502020204030204" pitchFamily="34" charset="0"/>
              </a:rPr>
              <a:t> AC.</a:t>
            </a:r>
          </a:p>
        </p:txBody>
      </p:sp>
      <p:cxnSp>
        <p:nvCxnSpPr>
          <p:cNvPr id="17" name="Straight Connector 16">
            <a:extLst>
              <a:ext uri="{FF2B5EF4-FFF2-40B4-BE49-F238E27FC236}">
                <a16:creationId xmlns:a16="http://schemas.microsoft.com/office/drawing/2014/main" id="{E2C529CA-3BA6-48E1-9E48-8E5EABD317F8}"/>
              </a:ext>
            </a:extLst>
          </p:cNvPr>
          <p:cNvCxnSpPr>
            <a:cxnSpLocks/>
          </p:cNvCxnSpPr>
          <p:nvPr/>
        </p:nvCxnSpPr>
        <p:spPr>
          <a:xfrm>
            <a:off x="8782050" y="5743575"/>
            <a:ext cx="14668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ED14A9-6C8A-46D7-9F40-CD344F1F92C9}"/>
              </a:ext>
            </a:extLst>
          </p:cNvPr>
          <p:cNvSpPr txBox="1"/>
          <p:nvPr/>
        </p:nvSpPr>
        <p:spPr>
          <a:xfrm>
            <a:off x="641669" y="3181350"/>
            <a:ext cx="6115050" cy="1077218"/>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I là </a:t>
            </a:r>
            <a:r>
              <a:rPr lang="fr-FR" sz="3200" b="1" dirty="0" err="1">
                <a:solidFill>
                  <a:srgbClr val="0070C0"/>
                </a:solidFill>
                <a:latin typeface="Calibri" panose="020F0502020204030204" pitchFamily="34" charset="0"/>
                <a:cs typeface="Calibri" panose="020F0502020204030204" pitchFamily="34" charset="0"/>
              </a:rPr>
              <a:t>trung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của</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đoạn</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thẳng</a:t>
            </a:r>
            <a:r>
              <a:rPr lang="fr-FR" sz="3200" b="1" dirty="0">
                <a:solidFill>
                  <a:srgbClr val="0070C0"/>
                </a:solidFill>
                <a:latin typeface="Calibri" panose="020F0502020204030204" pitchFamily="34" charset="0"/>
                <a:cs typeface="Calibri" panose="020F0502020204030204" pitchFamily="34" charset="0"/>
              </a:rPr>
              <a:t> ED.</a:t>
            </a:r>
          </a:p>
        </p:txBody>
      </p:sp>
    </p:spTree>
    <p:extLst>
      <p:ext uri="{BB962C8B-B14F-4D97-AF65-F5344CB8AC3E}">
        <p14:creationId xmlns:p14="http://schemas.microsoft.com/office/powerpoint/2010/main" val="39757426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barn(inVertical)">
                                      <p:cBhvr>
                                        <p:cTn id="3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grpSp>
        <p:nvGrpSpPr>
          <p:cNvPr id="4" name="Group 3"/>
          <p:cNvGrpSpPr/>
          <p:nvPr/>
        </p:nvGrpSpPr>
        <p:grpSpPr>
          <a:xfrm>
            <a:off x="1452880" y="-227329"/>
            <a:ext cx="9286875" cy="1713229"/>
            <a:chOff x="2846" y="-246"/>
            <a:chExt cx="14625" cy="3643"/>
          </a:xfrm>
        </p:grpSpPr>
        <p:grpSp>
          <p:nvGrpSpPr>
            <p:cNvPr id="39" name="Group 38"/>
            <p:cNvGrpSpPr/>
            <p:nvPr/>
          </p:nvGrpSpPr>
          <p:grpSpPr>
            <a:xfrm flipV="1">
              <a:off x="2846" y="-246"/>
              <a:ext cx="14625" cy="3643"/>
              <a:chOff x="749" y="5749"/>
              <a:chExt cx="14625" cy="2557"/>
            </a:xfrm>
          </p:grpSpPr>
          <p:pic>
            <p:nvPicPr>
              <p:cNvPr id="36" name="图片 8"/>
              <p:cNvPicPr>
                <a:picLocks noChangeAspect="1"/>
              </p:cNvPicPr>
              <p:nvPr/>
            </p:nvPicPr>
            <p:blipFill rotWithShape="1">
              <a:blip r:embed="rId4"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38" name="图片 8"/>
              <p:cNvPicPr>
                <a:picLocks noChangeAspect="1"/>
              </p:cNvPicPr>
              <p:nvPr/>
            </p:nvPicPr>
            <p:blipFill rotWithShape="1">
              <a:blip r:embed="rId4"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41" name="Rounded Rectangle 40"/>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7" name="TextBox 6">
            <a:extLst>
              <a:ext uri="{FF2B5EF4-FFF2-40B4-BE49-F238E27FC236}">
                <a16:creationId xmlns:a16="http://schemas.microsoft.com/office/drawing/2014/main" id="{56C8F265-4890-4E97-8C8C-301A035CF57B}"/>
              </a:ext>
            </a:extLst>
          </p:cNvPr>
          <p:cNvSpPr txBox="1"/>
          <p:nvPr/>
        </p:nvSpPr>
        <p:spPr>
          <a:xfrm>
            <a:off x="2533650" y="447675"/>
            <a:ext cx="7229475" cy="707886"/>
          </a:xfrm>
          <a:prstGeom prst="rect">
            <a:avLst/>
          </a:prstGeom>
          <a:noFill/>
        </p:spPr>
        <p:txBody>
          <a:bodyPr wrap="square" rtlCol="0">
            <a:spAutoFit/>
          </a:bodyPr>
          <a:lstStyle/>
          <a:p>
            <a:pPr algn="ctr" latinLnBrk="0"/>
            <a:r>
              <a:rPr lang="en-US" sz="4000" b="1" i="0">
                <a:solidFill>
                  <a:srgbClr val="000000"/>
                </a:solidFill>
                <a:effectLst/>
                <a:latin typeface="Calibri" panose="020F0502020204030204" pitchFamily="34" charset="0"/>
                <a:cs typeface="Calibri" panose="020F0502020204030204" pitchFamily="34" charset="0"/>
              </a:rPr>
              <a:t>2. Vẽ hình (theo mẫu).</a:t>
            </a:r>
            <a:endParaRPr lang="en-US" sz="4000" b="1" i="0" dirty="0">
              <a:solidFill>
                <a:srgbClr val="000000"/>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95AEED3-8C03-4280-A727-96EDF72549B6}"/>
              </a:ext>
            </a:extLst>
          </p:cNvPr>
          <p:cNvPicPr>
            <a:picLocks noChangeAspect="1"/>
          </p:cNvPicPr>
          <p:nvPr/>
        </p:nvPicPr>
        <p:blipFill>
          <a:blip r:embed="rId5"/>
          <a:stretch>
            <a:fillRect/>
          </a:stretch>
        </p:blipFill>
        <p:spPr>
          <a:xfrm>
            <a:off x="1219199" y="2047874"/>
            <a:ext cx="10426485" cy="2847975"/>
          </a:xfrm>
          <a:prstGeom prst="rect">
            <a:avLst/>
          </a:prstGeom>
        </p:spPr>
      </p:pic>
    </p:spTree>
    <p:extLst>
      <p:ext uri="{BB962C8B-B14F-4D97-AF65-F5344CB8AC3E}">
        <p14:creationId xmlns:p14="http://schemas.microsoft.com/office/powerpoint/2010/main" val="10570606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2608414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149</TotalTime>
  <Words>563</Words>
  <Application>Microsoft Office PowerPoint</Application>
  <PresentationFormat>Widescreen</PresentationFormat>
  <Paragraphs>70</Paragraphs>
  <Slides>15</Slides>
  <Notes>13</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等线</vt:lpstr>
      <vt:lpstr>等线</vt:lpstr>
      <vt:lpstr>#9Slide07 Cadena</vt:lpstr>
      <vt:lpstr>Arial</vt:lpstr>
      <vt:lpstr>Calibri</vt:lpstr>
      <vt:lpstr>Cambria</vt:lpstr>
      <vt:lpstr>Office 主题</vt:lpstr>
      <vt:lpstr>第一PPT，www.1ppt.com</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Thao Tran</cp:lastModifiedBy>
  <cp:revision>43</cp:revision>
  <dcterms:created xsi:type="dcterms:W3CDTF">2018-06-17T04:53:00Z</dcterms:created>
  <dcterms:modified xsi:type="dcterms:W3CDTF">2025-11-20T10:48:15Z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86035D8CFBDA41CB901DCD92E38D0A70</vt:lpwstr>
  </property>
  <property fmtid="{D5CDD505-2E9C-101B-9397-08002B2CF9AE}" pid="3" name="KSOProductBuildVer">
    <vt:lpwstr>1033-11.2.0.10323</vt:lpwstr>
  </property>
</Properties>
</file>