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8" r:id="rId2"/>
    <p:sldId id="260" r:id="rId3"/>
    <p:sldId id="261" r:id="rId4"/>
    <p:sldId id="262" r:id="rId5"/>
    <p:sldId id="263" r:id="rId6"/>
    <p:sldId id="264" r:id="rId7"/>
    <p:sldId id="265" r:id="rId8"/>
    <p:sldId id="277" r:id="rId9"/>
    <p:sldId id="273" r:id="rId10"/>
    <p:sldId id="278" r:id="rId11"/>
    <p:sldId id="279" r:id="rId12"/>
    <p:sldId id="288" r:id="rId13"/>
    <p:sldId id="300" r:id="rId14"/>
    <p:sldId id="301" r:id="rId15"/>
    <p:sldId id="293"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1612" y="5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7AF0-EF37-4F7F-B586-39BF8B233000}"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C2A13-8677-46D2-8752-D39E65D42434}" type="slidenum">
              <a:rPr lang="en-US" smtClean="0"/>
              <a:t>‹#›</a:t>
            </a:fld>
            <a:endParaRPr lang="en-US"/>
          </a:p>
        </p:txBody>
      </p:sp>
    </p:spTree>
    <p:extLst>
      <p:ext uri="{BB962C8B-B14F-4D97-AF65-F5344CB8AC3E}">
        <p14:creationId xmlns:p14="http://schemas.microsoft.com/office/powerpoint/2010/main" val="320230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4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4488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9751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6341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8708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461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41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3108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2362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054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8185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9/5/2024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928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2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14.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36.svg"/><Relationship Id="rId4" Type="http://schemas.openxmlformats.org/officeDocument/2006/relationships/image" Target="../media/image14.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5.jpe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36E9AE6E-1565-B7B0-1E6A-99C4D4D6816B}"/>
              </a:ext>
            </a:extLst>
          </p:cNvPr>
          <p:cNvPicPr>
            <a:picLocks noChangeAspect="1"/>
          </p:cNvPicPr>
          <p:nvPr/>
        </p:nvPicPr>
        <p:blipFill>
          <a:blip r:embed="rId5"/>
          <a:stretch>
            <a:fillRect/>
          </a:stretch>
        </p:blipFill>
        <p:spPr>
          <a:xfrm>
            <a:off x="2609298" y="943302"/>
            <a:ext cx="3944454" cy="1237595"/>
          </a:xfrm>
          <a:prstGeom prst="rect">
            <a:avLst/>
          </a:prstGeom>
        </p:spPr>
      </p:pic>
      <p:pic>
        <p:nvPicPr>
          <p:cNvPr id="3" name="Picture 2">
            <a:extLst>
              <a:ext uri="{FF2B5EF4-FFF2-40B4-BE49-F238E27FC236}">
                <a16:creationId xmlns:a16="http://schemas.microsoft.com/office/drawing/2014/main" id="{F0EBF778-00C5-36FE-8A40-1AF8982ECF01}"/>
              </a:ext>
            </a:extLst>
          </p:cNvPr>
          <p:cNvPicPr>
            <a:picLocks noChangeAspect="1"/>
          </p:cNvPicPr>
          <p:nvPr/>
        </p:nvPicPr>
        <p:blipFill>
          <a:blip r:embed="rId6"/>
          <a:stretch>
            <a:fillRect/>
          </a:stretch>
        </p:blipFill>
        <p:spPr>
          <a:xfrm>
            <a:off x="418234" y="1521266"/>
            <a:ext cx="2402032" cy="1548518"/>
          </a:xfrm>
          <a:prstGeom prst="rect">
            <a:avLst/>
          </a:prstGeom>
        </p:spPr>
      </p:pic>
      <p:pic>
        <p:nvPicPr>
          <p:cNvPr id="4" name="Picture 3">
            <a:extLst>
              <a:ext uri="{FF2B5EF4-FFF2-40B4-BE49-F238E27FC236}">
                <a16:creationId xmlns:a16="http://schemas.microsoft.com/office/drawing/2014/main" id="{B48E4FAA-EC3E-B484-5B65-42A79886A184}"/>
              </a:ext>
            </a:extLst>
          </p:cNvPr>
          <p:cNvPicPr>
            <a:picLocks noChangeAspect="1"/>
          </p:cNvPicPr>
          <p:nvPr/>
        </p:nvPicPr>
        <p:blipFill>
          <a:blip r:embed="rId7"/>
          <a:stretch>
            <a:fillRect/>
          </a:stretch>
        </p:blipFill>
        <p:spPr>
          <a:xfrm>
            <a:off x="776524" y="2258519"/>
            <a:ext cx="7724301" cy="1121761"/>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732077"/>
            <a:chOff x="678426" y="415733"/>
            <a:chExt cx="10570599" cy="1732077"/>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73207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2400" b="1" i="0" dirty="0">
                      <a:solidFill>
                        <a:srgbClr val="002060"/>
                      </a:solidFill>
                      <a:effectLst/>
                      <a:latin typeface="Cambria" panose="02040503050406030204" pitchFamily="18" charset="0"/>
                      <a:ea typeface="Cambria" panose="02040503050406030204" pitchFamily="18" charset="0"/>
                    </a:rPr>
                    <a:t>Người ta muốn xây dựng khu vui chơi cho trẻ em kết hợp với khu cắm trại trên mảnh đất có diện tích 2 ha. Biết khu vui chơi cho trẻ em chiếm </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2400" b="1" i="1" smtClean="0">
                              <a:solidFill>
                                <a:srgbClr val="002060"/>
                              </a:solidFill>
                              <a:latin typeface="Cambria Math" panose="02040503050406030204" pitchFamily="18" charset="0"/>
                            </a:rPr>
                          </m:ctrlPr>
                        </m:fPr>
                        <m:num>
                          <m:r>
                            <a:rPr lang="en-US" sz="2400" b="1" i="1" smtClean="0">
                              <a:solidFill>
                                <a:srgbClr val="002060"/>
                              </a:solidFill>
                              <a:latin typeface="Cambria Math" panose="02040503050406030204" pitchFamily="18" charset="0"/>
                            </a:rPr>
                            <m:t>𝟑</m:t>
                          </m:r>
                        </m:num>
                        <m:den>
                          <m:r>
                            <a:rPr lang="en-US" sz="2400" b="1" i="1" smtClean="0">
                              <a:solidFill>
                                <a:srgbClr val="002060"/>
                              </a:solidFill>
                              <a:latin typeface="Cambria Math" panose="02040503050406030204" pitchFamily="18" charset="0"/>
                            </a:rPr>
                            <m:t>𝟒</m:t>
                          </m:r>
                        </m:den>
                      </m:f>
                    </m:oMath>
                  </a14:m>
                  <a:r>
                    <a:rPr lang="en-US" sz="2400" b="1" dirty="0">
                      <a:solidFill>
                        <a:srgbClr val="002060"/>
                      </a:solidFill>
                      <a:latin typeface="Cambria" panose="02040503050406030204" pitchFamily="18" charset="0"/>
                      <a:ea typeface="Cambria" panose="02040503050406030204" pitchFamily="18" charset="0"/>
                    </a:rPr>
                    <a:t> </a:t>
                  </a:r>
                  <a:r>
                    <a:rPr lang="vi-VN" sz="2400" b="1" i="0" dirty="0">
                      <a:solidFill>
                        <a:srgbClr val="002060"/>
                      </a:solidFill>
                      <a:effectLst/>
                      <a:latin typeface="Cambria" panose="02040503050406030204" pitchFamily="18" charset="0"/>
                      <a:ea typeface="Cambria" panose="02040503050406030204" pitchFamily="18" charset="0"/>
                    </a:rPr>
                    <a:t> diện tích mảnh đất. Hỏi diện tích của khu cắm trại là bao nhiêu mét vuông?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CDF02312-29C0-18EB-8A93-FD07F6FAB92E}"/>
                    </a:ext>
                  </a:extLst>
                </p:cNvPr>
                <p:cNvSpPr txBox="1">
                  <a:spLocks noRot="1" noChangeAspect="1" noMove="1" noResize="1" noEditPoints="1" noAdjustHandles="1" noChangeArrowheads="1" noChangeShapeType="1" noTextEdit="1"/>
                </p:cNvSpPr>
                <p:nvPr/>
              </p:nvSpPr>
              <p:spPr>
                <a:xfrm>
                  <a:off x="1520877" y="415733"/>
                  <a:ext cx="9728148" cy="1732077"/>
                </a:xfrm>
                <a:prstGeom prst="rect">
                  <a:avLst/>
                </a:prstGeom>
                <a:blipFill>
                  <a:blip r:embed="rId4"/>
                  <a:stretch>
                    <a:fillRect l="-940" t="-2817" r="-1003" b="-7042"/>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D2A0D7-012E-5B6C-B884-3783122A2261}"/>
                  </a:ext>
                </a:extLst>
              </p:cNvPr>
              <p:cNvSpPr txBox="1"/>
              <p:nvPr/>
            </p:nvSpPr>
            <p:spPr>
              <a:xfrm>
                <a:off x="5235987" y="2284464"/>
                <a:ext cx="6582390" cy="3728841"/>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Đổi: 2 ha = 20 000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pPr algn="ctr"/>
                <a:r>
                  <a:rPr lang="vi-VN" sz="2800" b="1" i="0" dirty="0">
                    <a:solidFill>
                      <a:srgbClr val="FF0000"/>
                    </a:solidFill>
                    <a:effectLst/>
                    <a:latin typeface="Cambria" panose="02040503050406030204" pitchFamily="18" charset="0"/>
                    <a:ea typeface="Cambria" panose="02040503050406030204" pitchFamily="18" charset="0"/>
                  </a:rPr>
                  <a:t>Diện tích khu vui chơi là:</a:t>
                </a:r>
              </a:p>
              <a:p>
                <a:pPr algn="ctr"/>
                <a:r>
                  <a:rPr lang="vi-VN" sz="2800" b="1" i="0" dirty="0">
                    <a:solidFill>
                      <a:srgbClr val="FF0000"/>
                    </a:solidFill>
                    <a:effectLst/>
                    <a:latin typeface="Cambria" panose="02040503050406030204" pitchFamily="18" charset="0"/>
                    <a:ea typeface="Cambria" panose="02040503050406030204" pitchFamily="18" charset="0"/>
                  </a:rPr>
                  <a:t>20 000 × </a:t>
                </a:r>
                <a14:m>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𝟑</m:t>
                        </m:r>
                      </m:num>
                      <m:den>
                        <m:r>
                          <a:rPr lang="en-US" sz="2800" b="1" i="1">
                            <a:solidFill>
                              <a:srgbClr val="FF0000"/>
                            </a:solidFill>
                            <a:latin typeface="Cambria Math" panose="020405030504060302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 = 15 000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Diện tích khu cắm trại là:</a:t>
                </a:r>
              </a:p>
              <a:p>
                <a:pPr algn="ctr"/>
                <a:r>
                  <a:rPr lang="vi-VN" sz="2800" b="1" i="0" dirty="0">
                    <a:solidFill>
                      <a:srgbClr val="FF0000"/>
                    </a:solidFill>
                    <a:effectLst/>
                    <a:latin typeface="Cambria" panose="02040503050406030204" pitchFamily="18" charset="0"/>
                    <a:ea typeface="Cambria" panose="02040503050406030204" pitchFamily="18" charset="0"/>
                  </a:rPr>
                  <a:t>20 000 – 15 000 = 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r"/>
                <a:r>
                  <a:rPr lang="vi-VN" sz="2800" b="1" i="0" dirty="0">
                    <a:solidFill>
                      <a:srgbClr val="FF0000"/>
                    </a:solidFill>
                    <a:effectLst/>
                    <a:latin typeface="Cambria" panose="02040503050406030204" pitchFamily="18" charset="0"/>
                    <a:ea typeface="Cambria" panose="02040503050406030204" pitchFamily="18" charset="0"/>
                  </a:rPr>
                  <a:t>Đáp số: 5 000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80D2A0D7-012E-5B6C-B884-3783122A2261}"/>
                  </a:ext>
                </a:extLst>
              </p:cNvPr>
              <p:cNvSpPr txBox="1">
                <a:spLocks noRot="1" noChangeAspect="1" noMove="1" noResize="1" noEditPoints="1" noAdjustHandles="1" noChangeArrowheads="1" noChangeShapeType="1" noTextEdit="1"/>
              </p:cNvSpPr>
              <p:nvPr/>
            </p:nvSpPr>
            <p:spPr>
              <a:xfrm>
                <a:off x="5235987" y="2284464"/>
                <a:ext cx="6582390" cy="3728841"/>
              </a:xfrm>
              <a:prstGeom prst="rect">
                <a:avLst/>
              </a:prstGeom>
              <a:blipFill>
                <a:blip r:embed="rId5"/>
                <a:stretch>
                  <a:fillRect t="-1800" r="-833"/>
                </a:stretch>
              </a:blipFill>
            </p:spPr>
            <p:txBody>
              <a:bodyPr/>
              <a:lstStyle/>
              <a:p>
                <a:r>
                  <a:rPr lang="en-US">
                    <a:noFill/>
                  </a:rPr>
                  <a:t> </a:t>
                </a:r>
              </a:p>
            </p:txBody>
          </p:sp>
        </mc:Fallback>
      </mc:AlternateContent>
      <p:sp>
        <p:nvSpPr>
          <p:cNvPr id="12" name="Freeform 2">
            <a:extLst>
              <a:ext uri="{FF2B5EF4-FFF2-40B4-BE49-F238E27FC236}">
                <a16:creationId xmlns:a16="http://schemas.microsoft.com/office/drawing/2014/main" id="{AA4B8378-599A-59C2-DB33-EA3A31AE59F7}"/>
              </a:ext>
            </a:extLst>
          </p:cNvPr>
          <p:cNvSpPr/>
          <p:nvPr/>
        </p:nvSpPr>
        <p:spPr>
          <a:xfrm>
            <a:off x="776747" y="2231921"/>
            <a:ext cx="5338918" cy="403122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27976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569660"/>
            <a:chOff x="678426" y="415733"/>
            <a:chExt cx="10570599" cy="1569660"/>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dirty="0">
                    <a:solidFill>
                      <a:prstClr val="white"/>
                    </a:solidFill>
                    <a:latin typeface="UTM Cookies" panose="02040603050506020204" pitchFamily="18" charset="0"/>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569660"/>
            </a:xfrm>
            <a:prstGeom prst="rect">
              <a:avLst/>
            </a:prstGeom>
            <a:noFill/>
            <a:ln>
              <a:noFill/>
            </a:ln>
          </p:spPr>
          <p:txBody>
            <a:bodyPr wrap="square" rtlCol="0">
              <a:spAutoFit/>
            </a:bodyPr>
            <a:lstStyle/>
            <a:p>
              <a:pPr lvl="0" algn="just">
                <a:buClr>
                  <a:srgbClr val="FC786A"/>
                </a:buClr>
              </a:pPr>
              <a:r>
                <a:rPr lang="vi-VN" sz="2400" b="1" dirty="0">
                  <a:solidFill>
                    <a:srgbClr val="002060"/>
                  </a:solidFill>
                  <a:latin typeface="Cambria" panose="02040503050406030204" pitchFamily="18" charset="0"/>
                  <a:ea typeface="Cambria" panose="02040503050406030204" pitchFamily="18" charset="0"/>
                </a:rPr>
                <a:t>Một mảnh đất dạng hình chữ nhật được chia thành các phần như hình vẽ dưới đây. Biết phần đất có dạng hình chữ nhật màu vàng được dùng để xây nhà máy. Hỏi người ta dùng bao nhiêu héc – ta để xây nhà máy?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86661B3F-582B-DDE9-F0CD-9902E7E00BAE}"/>
              </a:ext>
            </a:extLst>
          </p:cNvPr>
          <p:cNvPicPr>
            <a:picLocks noChangeAspect="1"/>
          </p:cNvPicPr>
          <p:nvPr/>
        </p:nvPicPr>
        <p:blipFill>
          <a:blip r:embed="rId4"/>
          <a:stretch>
            <a:fillRect/>
          </a:stretch>
        </p:blipFill>
        <p:spPr>
          <a:xfrm>
            <a:off x="833437" y="2390775"/>
            <a:ext cx="4317522" cy="2495550"/>
          </a:xfrm>
          <a:prstGeom prst="rect">
            <a:avLst/>
          </a:prstGeom>
        </p:spPr>
      </p:pic>
      <p:sp>
        <p:nvSpPr>
          <p:cNvPr id="8" name="TextBox 7">
            <a:extLst>
              <a:ext uri="{FF2B5EF4-FFF2-40B4-BE49-F238E27FC236}">
                <a16:creationId xmlns:a16="http://schemas.microsoft.com/office/drawing/2014/main" id="{1BDB94B1-D19A-6398-F9BC-3DF66541F690}"/>
              </a:ext>
            </a:extLst>
          </p:cNvPr>
          <p:cNvSpPr txBox="1"/>
          <p:nvPr/>
        </p:nvSpPr>
        <p:spPr>
          <a:xfrm>
            <a:off x="5000625" y="1828800"/>
            <a:ext cx="6372225" cy="483209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Chiều dài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6 = 180 (m)</a:t>
            </a:r>
          </a:p>
          <a:p>
            <a:pPr algn="ctr"/>
            <a:r>
              <a:rPr lang="vi-VN" sz="2800" b="0" i="0" dirty="0">
                <a:solidFill>
                  <a:srgbClr val="FF0000"/>
                </a:solidFill>
                <a:effectLst/>
                <a:latin typeface="Cambria" panose="02040503050406030204" pitchFamily="18" charset="0"/>
                <a:ea typeface="Cambria" panose="02040503050406030204" pitchFamily="18" charset="0"/>
              </a:rPr>
              <a:t>Chiều rộng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3 = 90 (m)</a:t>
            </a:r>
          </a:p>
          <a:p>
            <a:pPr algn="ctr"/>
            <a:r>
              <a:rPr lang="vi-VN" sz="2800" b="0" i="0" dirty="0">
                <a:solidFill>
                  <a:srgbClr val="FF0000"/>
                </a:solidFill>
                <a:effectLst/>
                <a:latin typeface="Cambria" panose="02040503050406030204" pitchFamily="18" charset="0"/>
                <a:ea typeface="Cambria" panose="02040503050406030204" pitchFamily="18" charset="0"/>
              </a:rPr>
              <a:t>Diện tích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180 × 90 = 16 200 (m</a:t>
            </a:r>
            <a:r>
              <a:rPr lang="vi-VN" sz="2800" b="0" i="0" baseline="30000" dirty="0">
                <a:solidFill>
                  <a:srgbClr val="FF0000"/>
                </a:solidFill>
                <a:effectLst/>
                <a:latin typeface="Cambria" panose="02040503050406030204" pitchFamily="18" charset="0"/>
                <a:ea typeface="Cambria" panose="02040503050406030204" pitchFamily="18" charset="0"/>
              </a:rPr>
              <a:t>2</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Người ta dùng số héc-ta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16 200 : 10 000 = 1,62 (ha)</a:t>
            </a:r>
          </a:p>
          <a:p>
            <a:pPr algn="r"/>
            <a:r>
              <a:rPr lang="vi-VN" sz="2800" b="0" i="0" dirty="0">
                <a:solidFill>
                  <a:srgbClr val="FF0000"/>
                </a:solidFill>
                <a:effectLst/>
                <a:latin typeface="Cambria" panose="02040503050406030204" pitchFamily="18" charset="0"/>
                <a:ea typeface="Cambria" panose="02040503050406030204" pitchFamily="18" charset="0"/>
              </a:rPr>
              <a:t>Đáp số: 1,62 ha</a:t>
            </a: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07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Kem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phục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vụ</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tình</a:t>
              </a:r>
              <a:endPar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endParaRP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Freeform 6">
            <a:extLst>
              <a:ext uri="{FF2B5EF4-FFF2-40B4-BE49-F238E27FC236}">
                <a16:creationId xmlns:a16="http://schemas.microsoft.com/office/drawing/2014/main" id="{4DFF9109-6867-9413-8A16-6664BA023635}"/>
              </a:ext>
            </a:extLst>
          </p:cNvPr>
          <p:cNvSpPr/>
          <p:nvPr/>
        </p:nvSpPr>
        <p:spPr>
          <a:xfrm>
            <a:off x="5000625" y="2990849"/>
            <a:ext cx="2064830" cy="366712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1994227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pic>
        <p:nvPicPr>
          <p:cNvPr id="2" name="Picture 1">
            <a:extLst>
              <a:ext uri="{FF2B5EF4-FFF2-40B4-BE49-F238E27FC236}">
                <a16:creationId xmlns:a16="http://schemas.microsoft.com/office/drawing/2014/main" id="{BAE9DAF3-A84A-5DDE-7C4F-C49D3671D1F0}"/>
              </a:ext>
            </a:extLst>
          </p:cNvPr>
          <p:cNvPicPr>
            <a:picLocks noChangeAspect="1"/>
          </p:cNvPicPr>
          <p:nvPr/>
        </p:nvPicPr>
        <p:blipFill>
          <a:blip r:embed="rId7"/>
          <a:stretch>
            <a:fillRect/>
          </a:stretch>
        </p:blipFill>
        <p:spPr>
          <a:xfrm>
            <a:off x="1534014" y="151553"/>
            <a:ext cx="6285521" cy="1944793"/>
          </a:xfrm>
          <a:prstGeom prst="rect">
            <a:avLst/>
          </a:prstGeom>
        </p:spPr>
      </p:pic>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1000"/>
                                        <p:tgtEl>
                                          <p:spTgt spid="52"/>
                                        </p:tgtEl>
                                      </p:cBhvr>
                                    </p:animEffect>
                                    <p:anim calcmode="lin" valueType="num">
                                      <p:cBhvr>
                                        <p:cTn id="47" dur="1000" fill="hold"/>
                                        <p:tgtEl>
                                          <p:spTgt spid="52"/>
                                        </p:tgtEl>
                                        <p:attrNameLst>
                                          <p:attrName>ppt_x</p:attrName>
                                        </p:attrNameLst>
                                      </p:cBhvr>
                                      <p:tavLst>
                                        <p:tav tm="0">
                                          <p:val>
                                            <p:strVal val="#ppt_x"/>
                                          </p:val>
                                        </p:tav>
                                        <p:tav tm="100000">
                                          <p:val>
                                            <p:strVal val="#ppt_x"/>
                                          </p:val>
                                        </p:tav>
                                      </p:tavLst>
                                    </p:anim>
                                    <p:anim calcmode="lin" valueType="num">
                                      <p:cBhvr>
                                        <p:cTn id="48" dur="1000" fill="hold"/>
                                        <p:tgtEl>
                                          <p:spTgt spid="5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207CD869-22D7-9F2F-921A-0B6C5F47DBF5}"/>
              </a:ext>
            </a:extLst>
          </p:cNvPr>
          <p:cNvPicPr>
            <a:picLocks noChangeAspect="1"/>
          </p:cNvPicPr>
          <p:nvPr/>
        </p:nvPicPr>
        <p:blipFill>
          <a:blip r:embed="rId9"/>
          <a:stretch>
            <a:fillRect/>
          </a:stretch>
        </p:blipFill>
        <p:spPr>
          <a:xfrm>
            <a:off x="-121907" y="1189706"/>
            <a:ext cx="8492464" cy="3621338"/>
          </a:xfrm>
          <a:prstGeom prst="rect">
            <a:avLst/>
          </a:prstGeom>
        </p:spPr>
      </p:pic>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A0E200B9-D724-CC27-F775-FA842BF2C03E}"/>
              </a:ext>
            </a:extLst>
          </p:cNvPr>
          <p:cNvPicPr>
            <a:picLocks noChangeAspect="1"/>
          </p:cNvPicPr>
          <p:nvPr/>
        </p:nvPicPr>
        <p:blipFill>
          <a:blip r:embed="rId4"/>
          <a:stretch>
            <a:fillRect/>
          </a:stretch>
        </p:blipFill>
        <p:spPr>
          <a:xfrm>
            <a:off x="655759" y="-476250"/>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Trước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giúp</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cùng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một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sau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nhiều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trong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tiết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học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này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Các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đáng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yêu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mang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những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vị</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đến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khách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hàng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rồi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8FADF52D-C8E8-BCBA-A769-769C3D023A4A}"/>
              </a:ext>
            </a:extLst>
          </p:cNvPr>
          <p:cNvPicPr>
            <a:picLocks noChangeAspect="1"/>
          </p:cNvPicPr>
          <p:nvPr/>
        </p:nvPicPr>
        <p:blipFill>
          <a:blip r:embed="rId4"/>
          <a:stretch>
            <a:fillRect/>
          </a:stretch>
        </p:blipFill>
        <p:spPr>
          <a:xfrm>
            <a:off x="358786" y="-9439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992751" y="436275"/>
            <a:ext cx="10818249" cy="787279"/>
            <a:chOff x="678426" y="512475"/>
            <a:chExt cx="10818249" cy="787279"/>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511129" y="512475"/>
              <a:ext cx="998554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 name="TextBox 1">
            <a:extLst>
              <a:ext uri="{FF2B5EF4-FFF2-40B4-BE49-F238E27FC236}">
                <a16:creationId xmlns:a16="http://schemas.microsoft.com/office/drawing/2014/main" id="{D969B0C0-DE17-E829-7607-30CB0FA521B8}"/>
              </a:ext>
            </a:extLst>
          </p:cNvPr>
          <p:cNvSpPr txBox="1"/>
          <p:nvPr/>
        </p:nvSpPr>
        <p:spPr>
          <a:xfrm>
            <a:off x="809625" y="1514475"/>
            <a:ext cx="10791825"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Diện tích trường học của Mai khoảng:</a:t>
            </a:r>
          </a:p>
          <a:p>
            <a:pPr algn="just"/>
            <a:r>
              <a:rPr lang="vi-VN" sz="3200" b="0" i="0" dirty="0">
                <a:solidFill>
                  <a:srgbClr val="000000"/>
                </a:solidFill>
                <a:effectLst/>
                <a:latin typeface="Cambria" panose="02040503050406030204" pitchFamily="18" charset="0"/>
                <a:ea typeface="Cambria" panose="02040503050406030204" pitchFamily="18" charset="0"/>
              </a:rPr>
              <a:t>A. 1,5 ha                         </a:t>
            </a:r>
          </a:p>
          <a:p>
            <a:pPr algn="just"/>
            <a:r>
              <a:rPr lang="vi-VN" sz="3200" b="0" i="0" dirty="0">
                <a:solidFill>
                  <a:srgbClr val="000000"/>
                </a:solidFill>
                <a:effectLst/>
                <a:latin typeface="Cambria" panose="02040503050406030204" pitchFamily="18" charset="0"/>
                <a:ea typeface="Cambria" panose="02040503050406030204" pitchFamily="18" charset="0"/>
              </a:rPr>
              <a:t>B. 1,5 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C. 1,5 dm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D. 1,5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904A7FF-3FBE-BD90-7E2B-8131561F0997}"/>
              </a:ext>
            </a:extLst>
          </p:cNvPr>
          <p:cNvPicPr>
            <a:picLocks noChangeAspect="1"/>
          </p:cNvPicPr>
          <p:nvPr/>
        </p:nvPicPr>
        <p:blipFill>
          <a:blip r:embed="rId4"/>
          <a:stretch>
            <a:fillRect/>
          </a:stretch>
        </p:blipFill>
        <p:spPr>
          <a:xfrm>
            <a:off x="5273426" y="2143125"/>
            <a:ext cx="5985123" cy="4090987"/>
          </a:xfrm>
          <a:prstGeom prst="rect">
            <a:avLst/>
          </a:prstGeom>
        </p:spPr>
      </p:pic>
      <p:sp>
        <p:nvSpPr>
          <p:cNvPr id="8" name="Oval 7">
            <a:extLst>
              <a:ext uri="{FF2B5EF4-FFF2-40B4-BE49-F238E27FC236}">
                <a16:creationId xmlns:a16="http://schemas.microsoft.com/office/drawing/2014/main" id="{091D994B-6FCC-E352-B34D-C876571C6F0B}"/>
              </a:ext>
            </a:extLst>
          </p:cNvPr>
          <p:cNvSpPr/>
          <p:nvPr/>
        </p:nvSpPr>
        <p:spPr>
          <a:xfrm>
            <a:off x="752475" y="2076450"/>
            <a:ext cx="542925" cy="4857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sẽ</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quay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lại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của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nữa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đấy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14924"/>
            <a:ext cx="10380098" cy="784830"/>
            <a:chOff x="678426" y="514924"/>
            <a:chExt cx="10380098" cy="784830"/>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482777" y="634808"/>
              <a:ext cx="9575747"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Viết các số đo dưới đây theo đơn vị héc-ta.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aphicFrame>
        <p:nvGraphicFramePr>
          <p:cNvPr id="4" name="Table 3">
            <a:extLst>
              <a:ext uri="{FF2B5EF4-FFF2-40B4-BE49-F238E27FC236}">
                <a16:creationId xmlns:a16="http://schemas.microsoft.com/office/drawing/2014/main" id="{99036F33-BCB7-07FD-20D3-6017D1036F9C}"/>
              </a:ext>
            </a:extLst>
          </p:cNvPr>
          <p:cNvGraphicFramePr>
            <a:graphicFrameLocks noGrp="1"/>
          </p:cNvGraphicFramePr>
          <p:nvPr>
            <p:extLst>
              <p:ext uri="{D42A27DB-BD31-4B8C-83A1-F6EECF244321}">
                <p14:modId xmlns:p14="http://schemas.microsoft.com/office/powerpoint/2010/main" val="3950608225"/>
              </p:ext>
            </p:extLst>
          </p:nvPr>
        </p:nvGraphicFramePr>
        <p:xfrm>
          <a:off x="1247775" y="412274"/>
          <a:ext cx="10944225" cy="3901440"/>
        </p:xfrm>
        <a:graphic>
          <a:graphicData uri="http://schemas.openxmlformats.org/drawingml/2006/table">
            <a:tbl>
              <a:tblPr/>
              <a:tblGrid>
                <a:gridCol w="3648075">
                  <a:extLst>
                    <a:ext uri="{9D8B030D-6E8A-4147-A177-3AD203B41FA5}">
                      <a16:colId xmlns:a16="http://schemas.microsoft.com/office/drawing/2014/main" val="3948168335"/>
                    </a:ext>
                  </a:extLst>
                </a:gridCol>
                <a:gridCol w="3648075">
                  <a:extLst>
                    <a:ext uri="{9D8B030D-6E8A-4147-A177-3AD203B41FA5}">
                      <a16:colId xmlns:a16="http://schemas.microsoft.com/office/drawing/2014/main" val="2206190787"/>
                    </a:ext>
                  </a:extLst>
                </a:gridCol>
                <a:gridCol w="3648075">
                  <a:extLst>
                    <a:ext uri="{9D8B030D-6E8A-4147-A177-3AD203B41FA5}">
                      <a16:colId xmlns:a16="http://schemas.microsoft.com/office/drawing/2014/main" val="516077253"/>
                    </a:ext>
                  </a:extLst>
                </a:gridCol>
              </a:tblGrid>
              <a:tr h="0">
                <a:tc>
                  <a:txBody>
                    <a:bodyPr/>
                    <a:lstStyle/>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a) 25 000 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b) 11 km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412 000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7,5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8 000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0,48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486581246"/>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12F0D9-BD81-DCA3-BE0B-293C4350A9EE}"/>
                  </a:ext>
                </a:extLst>
              </p:cNvPr>
              <p:cNvSpPr txBox="1"/>
              <p:nvPr/>
            </p:nvSpPr>
            <p:spPr>
              <a:xfrm>
                <a:off x="1314450" y="1943100"/>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25 000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7" name="TextBox 6">
                <a:extLst>
                  <a:ext uri="{FF2B5EF4-FFF2-40B4-BE49-F238E27FC236}">
                    <a16:creationId xmlns:a16="http://schemas.microsoft.com/office/drawing/2014/main" id="{A412F0D9-BD81-DCA3-BE0B-293C4350A9EE}"/>
                  </a:ext>
                </a:extLst>
              </p:cNvPr>
              <p:cNvSpPr txBox="1">
                <a:spLocks noRot="1" noChangeAspect="1" noMove="1" noResize="1" noEditPoints="1" noAdjustHandles="1" noChangeArrowheads="1" noChangeShapeType="1" noTextEdit="1"/>
              </p:cNvSpPr>
              <p:nvPr/>
            </p:nvSpPr>
            <p:spPr>
              <a:xfrm>
                <a:off x="1314450" y="1943100"/>
                <a:ext cx="2943225" cy="798873"/>
              </a:xfrm>
              <a:prstGeom prst="rect">
                <a:avLst/>
              </a:prstGeom>
              <a:blipFill>
                <a:blip r:embed="rId4"/>
                <a:stretch>
                  <a:fillRect l="-5394" b="-9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CC4888-06E4-31B2-9F0E-4CE19DD719D7}"/>
                  </a:ext>
                </a:extLst>
              </p:cNvPr>
              <p:cNvSpPr txBox="1"/>
              <p:nvPr/>
            </p:nvSpPr>
            <p:spPr>
              <a:xfrm>
                <a:off x="1314450" y="27051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2</m:t>
                    </m:r>
                    <m:r>
                      <a:rPr lang="en-US" sz="3200" b="0" i="1" smtClean="0">
                        <a:solidFill>
                          <a:srgbClr val="FF0000"/>
                        </a:solidFill>
                        <a:latin typeface="Cambria Math" panose="02040503050406030204" pitchFamily="18" charset="0"/>
                      </a:rPr>
                      <m:t>,5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8" name="TextBox 7">
                <a:extLst>
                  <a:ext uri="{FF2B5EF4-FFF2-40B4-BE49-F238E27FC236}">
                    <a16:creationId xmlns:a16="http://schemas.microsoft.com/office/drawing/2014/main" id="{23CC4888-06E4-31B2-9F0E-4CE19DD719D7}"/>
                  </a:ext>
                </a:extLst>
              </p:cNvPr>
              <p:cNvSpPr txBox="1">
                <a:spLocks noRot="1" noChangeAspect="1" noMove="1" noResize="1" noEditPoints="1" noAdjustHandles="1" noChangeArrowheads="1" noChangeShapeType="1" noTextEdit="1"/>
              </p:cNvSpPr>
              <p:nvPr/>
            </p:nvSpPr>
            <p:spPr>
              <a:xfrm>
                <a:off x="1314450" y="2705100"/>
                <a:ext cx="2943225" cy="584775"/>
              </a:xfrm>
              <a:prstGeom prst="rect">
                <a:avLst/>
              </a:prstGeom>
              <a:blipFill>
                <a:blip r:embed="rId5"/>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22BBB6-A9EF-AD47-2E61-5984A899969F}"/>
                  </a:ext>
                </a:extLst>
              </p:cNvPr>
              <p:cNvSpPr txBox="1"/>
              <p:nvPr/>
            </p:nvSpPr>
            <p:spPr>
              <a:xfrm>
                <a:off x="4752975" y="199072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412 000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2" name="TextBox 11">
                <a:extLst>
                  <a:ext uri="{FF2B5EF4-FFF2-40B4-BE49-F238E27FC236}">
                    <a16:creationId xmlns:a16="http://schemas.microsoft.com/office/drawing/2014/main" id="{D622BBB6-A9EF-AD47-2E61-5984A899969F}"/>
                  </a:ext>
                </a:extLst>
              </p:cNvPr>
              <p:cNvSpPr txBox="1">
                <a:spLocks noRot="1" noChangeAspect="1" noMove="1" noResize="1" noEditPoints="1" noAdjustHandles="1" noChangeArrowheads="1" noChangeShapeType="1" noTextEdit="1"/>
              </p:cNvSpPr>
              <p:nvPr/>
            </p:nvSpPr>
            <p:spPr>
              <a:xfrm>
                <a:off x="4752975" y="1990725"/>
                <a:ext cx="2943225" cy="798873"/>
              </a:xfrm>
              <a:prstGeom prst="rect">
                <a:avLst/>
              </a:prstGeom>
              <a:blipFill>
                <a:blip r:embed="rId6"/>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05E6AE-569C-066D-6870-64F998536283}"/>
                  </a:ext>
                </a:extLst>
              </p:cNvPr>
              <p:cNvSpPr txBox="1"/>
              <p:nvPr/>
            </p:nvSpPr>
            <p:spPr>
              <a:xfrm>
                <a:off x="4752975" y="27527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4</m:t>
                    </m:r>
                    <m:r>
                      <a:rPr lang="en-US" sz="3200" b="0" i="1" smtClean="0">
                        <a:solidFill>
                          <a:srgbClr val="FF0000"/>
                        </a:solidFill>
                        <a:latin typeface="Cambria Math" panose="02040503050406030204" pitchFamily="18" charset="0"/>
                      </a:rPr>
                      <m:t>1,2 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4" name="TextBox 13">
                <a:extLst>
                  <a:ext uri="{FF2B5EF4-FFF2-40B4-BE49-F238E27FC236}">
                    <a16:creationId xmlns:a16="http://schemas.microsoft.com/office/drawing/2014/main" id="{3305E6AE-569C-066D-6870-64F998536283}"/>
                  </a:ext>
                </a:extLst>
              </p:cNvPr>
              <p:cNvSpPr txBox="1">
                <a:spLocks noRot="1" noChangeAspect="1" noMove="1" noResize="1" noEditPoints="1" noAdjustHandles="1" noChangeArrowheads="1" noChangeShapeType="1" noTextEdit="1"/>
              </p:cNvSpPr>
              <p:nvPr/>
            </p:nvSpPr>
            <p:spPr>
              <a:xfrm>
                <a:off x="4752975" y="2752725"/>
                <a:ext cx="2943225" cy="584775"/>
              </a:xfrm>
              <a:prstGeom prst="rect">
                <a:avLst/>
              </a:prstGeom>
              <a:blipFill>
                <a:blip r:embed="rId7"/>
                <a:stretch>
                  <a:fillRect l="-5383" t="-13684" b="-3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37E850-D387-6068-1DFF-42CDBBACF698}"/>
                  </a:ext>
                </a:extLst>
              </p:cNvPr>
              <p:cNvSpPr txBox="1"/>
              <p:nvPr/>
            </p:nvSpPr>
            <p:spPr>
              <a:xfrm>
                <a:off x="8210550" y="193357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8 000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8" name="TextBox 17">
                <a:extLst>
                  <a:ext uri="{FF2B5EF4-FFF2-40B4-BE49-F238E27FC236}">
                    <a16:creationId xmlns:a16="http://schemas.microsoft.com/office/drawing/2014/main" id="{0437E850-D387-6068-1DFF-42CDBBACF698}"/>
                  </a:ext>
                </a:extLst>
              </p:cNvPr>
              <p:cNvSpPr txBox="1">
                <a:spLocks noRot="1" noChangeAspect="1" noMove="1" noResize="1" noEditPoints="1" noAdjustHandles="1" noChangeArrowheads="1" noChangeShapeType="1" noTextEdit="1"/>
              </p:cNvSpPr>
              <p:nvPr/>
            </p:nvSpPr>
            <p:spPr>
              <a:xfrm>
                <a:off x="8210550" y="1933575"/>
                <a:ext cx="2943225" cy="798873"/>
              </a:xfrm>
              <a:prstGeom prst="rect">
                <a:avLst/>
              </a:prstGeom>
              <a:blipFill>
                <a:blip r:embed="rId8"/>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706AED-3D9D-4020-C84E-6848FA492BE9}"/>
                  </a:ext>
                </a:extLst>
              </p:cNvPr>
              <p:cNvSpPr txBox="1"/>
              <p:nvPr/>
            </p:nvSpPr>
            <p:spPr>
              <a:xfrm>
                <a:off x="8210550" y="269557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a:solidFill>
                          <a:srgbClr val="FF0000"/>
                        </a:solidFill>
                        <a:latin typeface="Cambria Math" panose="02040503050406030204" pitchFamily="18" charset="0"/>
                      </a:rPr>
                      <m:t>0</m:t>
                    </m:r>
                    <m:r>
                      <a:rPr lang="en-US" sz="3200" b="0" i="1" smtClean="0">
                        <a:solidFill>
                          <a:srgbClr val="FF0000"/>
                        </a:solidFill>
                        <a:latin typeface="Cambria Math" panose="02040503050406030204" pitchFamily="18" charset="0"/>
                      </a:rPr>
                      <m:t>,8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9" name="TextBox 18">
                <a:extLst>
                  <a:ext uri="{FF2B5EF4-FFF2-40B4-BE49-F238E27FC236}">
                    <a16:creationId xmlns:a16="http://schemas.microsoft.com/office/drawing/2014/main" id="{5A706AED-3D9D-4020-C84E-6848FA492BE9}"/>
                  </a:ext>
                </a:extLst>
              </p:cNvPr>
              <p:cNvSpPr txBox="1">
                <a:spLocks noRot="1" noChangeAspect="1" noMove="1" noResize="1" noEditPoints="1" noAdjustHandles="1" noChangeArrowheads="1" noChangeShapeType="1" noTextEdit="1"/>
              </p:cNvSpPr>
              <p:nvPr/>
            </p:nvSpPr>
            <p:spPr>
              <a:xfrm>
                <a:off x="8210550" y="2695575"/>
                <a:ext cx="2943225" cy="584775"/>
              </a:xfrm>
              <a:prstGeom prst="rect">
                <a:avLst/>
              </a:prstGeom>
              <a:blipFill>
                <a:blip r:embed="rId9"/>
                <a:stretch>
                  <a:fillRect l="-5383"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1B88DF-55C4-1FE2-671D-ABE6EBDE8A25}"/>
                  </a:ext>
                </a:extLst>
              </p:cNvPr>
              <p:cNvSpPr txBox="1"/>
              <p:nvPr/>
            </p:nvSpPr>
            <p:spPr>
              <a:xfrm>
                <a:off x="1209675" y="39624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1</m:t>
                    </m:r>
                    <m:r>
                      <a:rPr lang="en-US" sz="3200" b="0" i="0" smtClean="0">
                        <a:solidFill>
                          <a:srgbClr val="FF0000"/>
                        </a:solidFill>
                        <a:latin typeface="Cambria Math" panose="02040503050406030204" pitchFamily="18" charset="0"/>
                      </a:rPr>
                      <m:t> 100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0" name="TextBox 19">
                <a:extLst>
                  <a:ext uri="{FF2B5EF4-FFF2-40B4-BE49-F238E27FC236}">
                    <a16:creationId xmlns:a16="http://schemas.microsoft.com/office/drawing/2014/main" id="{091B88DF-55C4-1FE2-671D-ABE6EBDE8A25}"/>
                  </a:ext>
                </a:extLst>
              </p:cNvPr>
              <p:cNvSpPr txBox="1">
                <a:spLocks noRot="1" noChangeAspect="1" noMove="1" noResize="1" noEditPoints="1" noAdjustHandles="1" noChangeArrowheads="1" noChangeShapeType="1" noTextEdit="1"/>
              </p:cNvSpPr>
              <p:nvPr/>
            </p:nvSpPr>
            <p:spPr>
              <a:xfrm>
                <a:off x="1209675" y="3962400"/>
                <a:ext cx="2943225" cy="584775"/>
              </a:xfrm>
              <a:prstGeom prst="rect">
                <a:avLst/>
              </a:prstGeom>
              <a:blipFill>
                <a:blip r:embed="rId10"/>
                <a:stretch>
                  <a:fillRect l="-5176"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31A769-6438-71C6-4797-C0BF175B676C}"/>
                  </a:ext>
                </a:extLst>
              </p:cNvPr>
              <p:cNvSpPr txBox="1"/>
              <p:nvPr/>
            </p:nvSpPr>
            <p:spPr>
              <a:xfrm>
                <a:off x="4667250" y="394335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7</m:t>
                    </m:r>
                    <m:r>
                      <a:rPr lang="en-US" sz="3200" b="0" i="0" smtClean="0">
                        <a:solidFill>
                          <a:srgbClr val="FF0000"/>
                        </a:solidFill>
                        <a:latin typeface="Cambria Math" panose="02040503050406030204" pitchFamily="18" charset="0"/>
                      </a:rPr>
                      <m:t>50 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1" name="TextBox 20">
                <a:extLst>
                  <a:ext uri="{FF2B5EF4-FFF2-40B4-BE49-F238E27FC236}">
                    <a16:creationId xmlns:a16="http://schemas.microsoft.com/office/drawing/2014/main" id="{9931A769-6438-71C6-4797-C0BF175B676C}"/>
                  </a:ext>
                </a:extLst>
              </p:cNvPr>
              <p:cNvSpPr txBox="1">
                <a:spLocks noRot="1" noChangeAspect="1" noMove="1" noResize="1" noEditPoints="1" noAdjustHandles="1" noChangeArrowheads="1" noChangeShapeType="1" noTextEdit="1"/>
              </p:cNvSpPr>
              <p:nvPr/>
            </p:nvSpPr>
            <p:spPr>
              <a:xfrm>
                <a:off x="4667250" y="3943350"/>
                <a:ext cx="2943225" cy="584775"/>
              </a:xfrm>
              <a:prstGeom prst="rect">
                <a:avLst/>
              </a:prstGeom>
              <a:blipFill>
                <a:blip r:embed="rId11"/>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BF70CB-A3FF-D56D-83F2-6F56DB98632B}"/>
                  </a:ext>
                </a:extLst>
              </p:cNvPr>
              <p:cNvSpPr txBox="1"/>
              <p:nvPr/>
            </p:nvSpPr>
            <p:spPr>
              <a:xfrm>
                <a:off x="8458200" y="39338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4</m:t>
                    </m:r>
                    <m:r>
                      <a:rPr lang="en-US" sz="3200" b="0" i="0" smtClean="0">
                        <a:solidFill>
                          <a:srgbClr val="FF0000"/>
                        </a:solidFill>
                        <a:latin typeface="Cambria Math" panose="02040503050406030204" pitchFamily="18" charset="0"/>
                      </a:rPr>
                      <m:t>8 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2" name="TextBox 21">
                <a:extLst>
                  <a:ext uri="{FF2B5EF4-FFF2-40B4-BE49-F238E27FC236}">
                    <a16:creationId xmlns:a16="http://schemas.microsoft.com/office/drawing/2014/main" id="{F1BF70CB-A3FF-D56D-83F2-6F56DB98632B}"/>
                  </a:ext>
                </a:extLst>
              </p:cNvPr>
              <p:cNvSpPr txBox="1">
                <a:spLocks noRot="1" noChangeAspect="1" noMove="1" noResize="1" noEditPoints="1" noAdjustHandles="1" noChangeArrowheads="1" noChangeShapeType="1" noTextEdit="1"/>
              </p:cNvSpPr>
              <p:nvPr/>
            </p:nvSpPr>
            <p:spPr>
              <a:xfrm>
                <a:off x="8458200" y="3933825"/>
                <a:ext cx="2943225" cy="584775"/>
              </a:xfrm>
              <a:prstGeom prst="rect">
                <a:avLst/>
              </a:prstGeom>
              <a:blipFill>
                <a:blip r:embed="rId12"/>
                <a:stretch>
                  <a:fillRect l="-5394"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31161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8" grpId="0"/>
      <p:bldP spid="19" grpId="0"/>
      <p:bldP spid="20" grpId="0"/>
      <p:bldP spid="21" grpId="0"/>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401</Words>
  <Application>Microsoft Office PowerPoint</Application>
  <PresentationFormat>Widescreen</PresentationFormat>
  <Paragraphs>63</Paragraphs>
  <Slides>16</Slides>
  <Notes>7</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微软雅黑</vt:lpstr>
      <vt:lpstr>Arial</vt:lpstr>
      <vt:lpstr>Calibri</vt:lpstr>
      <vt:lpstr>Calibri Light</vt:lpstr>
      <vt:lpstr>Cambria</vt:lpstr>
      <vt:lpstr>Cambria Math</vt:lpstr>
      <vt:lpstr>Lato Regular</vt:lpstr>
      <vt:lpstr>UTM Cookies</vt:lpstr>
      <vt:lpstr>UTM Duepuntozero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2024-08-01T12:40:17Z</dcterms:created>
  <dcterms:modified xsi:type="dcterms:W3CDTF">2024-09-04T17:37:45Z</dcterms:modified>
</cp:coreProperties>
</file>