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9"/>
  </p:notesMasterIdLst>
  <p:sldIdLst>
    <p:sldId id="284" r:id="rId4"/>
    <p:sldId id="278" r:id="rId5"/>
    <p:sldId id="279" r:id="rId6"/>
    <p:sldId id="285" r:id="rId7"/>
    <p:sldId id="286" r:id="rId8"/>
    <p:sldId id="287" r:id="rId9"/>
    <p:sldId id="288" r:id="rId10"/>
    <p:sldId id="281" r:id="rId11"/>
    <p:sldId id="283" r:id="rId12"/>
    <p:sldId id="292" r:id="rId13"/>
    <p:sldId id="264" r:id="rId14"/>
    <p:sldId id="265" r:id="rId15"/>
    <p:sldId id="289" r:id="rId16"/>
    <p:sldId id="290" r:id="rId17"/>
    <p:sldId id="29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2FB793"/>
    <a:srgbClr val="FF0066"/>
    <a:srgbClr val="FA9D9B"/>
    <a:srgbClr val="93CBED"/>
    <a:srgbClr val="8EDCFA"/>
    <a:srgbClr val="CCCC00"/>
    <a:srgbClr val="FBCDE1"/>
    <a:srgbClr val="FCB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558" autoAdjust="0"/>
  </p:normalViewPr>
  <p:slideViewPr>
    <p:cSldViewPr>
      <p:cViewPr varScale="1">
        <p:scale>
          <a:sx n="84" d="100"/>
          <a:sy n="84" d="100"/>
        </p:scale>
        <p:origin x="720"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F5417-6C6A-47EB-AB83-7B3CB73ABC56}" type="datetimeFigureOut">
              <a:rPr lang="en-US" smtClean="0"/>
              <a:t>10/12/2024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9739-4379-4A8A-BA8D-40944C4BDFA5}" type="slidenum">
              <a:rPr lang="en-US" smtClean="0"/>
              <a:t>‹#›</a:t>
            </a:fld>
            <a:endParaRPr lang="en-US"/>
          </a:p>
        </p:txBody>
      </p:sp>
    </p:spTree>
    <p:extLst>
      <p:ext uri="{BB962C8B-B14F-4D97-AF65-F5344CB8AC3E}">
        <p14:creationId xmlns:p14="http://schemas.microsoft.com/office/powerpoint/2010/main" val="95701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tiên để đi đến câu hỏi.</a:t>
            </a:r>
          </a:p>
          <a:p>
            <a:r>
              <a:rPr lang="en-US" baseline="0"/>
              <a:t>Tại slide câu hỏi, click vào tiên để quay về đây</a:t>
            </a:r>
          </a:p>
          <a:p>
            <a:r>
              <a:rPr lang="en-US" baseline="0"/>
              <a:t>Click vào cây nấm để đi đến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t>Câu</a:t>
            </a:r>
            <a:r>
              <a:rPr lang="en-US" baseline="0"/>
              <a:t> hỏi ô dưới, câu trả lời ô trên. Muốn viết câu hỏi thì thầy cô kéo ô trên ra một bên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rial" panose="020B0604020202020204" pitchFamily="34" charset="0"/>
                <a:cs typeface="Arial" panose="020B0604020202020204" pitchFamily="34" charset="0"/>
              </a:rPr>
              <a:t>Tác giả	: Phan Thị Linh</a:t>
            </a:r>
          </a:p>
          <a:p>
            <a:r>
              <a:rPr lang="en-US" sz="1200">
                <a:solidFill>
                  <a:schemeClr val="bg1"/>
                </a:solidFill>
                <a:latin typeface="Arial" panose="020B0604020202020204" pitchFamily="34" charset="0"/>
                <a:cs typeface="Arial" panose="020B0604020202020204" pitchFamily="34" charset="0"/>
              </a:rPr>
              <a:t>LH Zalo	: 0916.604.268</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83D7A-9E42-4548-990C-7D2596BB53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0E726-FD03-466F-9721-AC55DE5DFC07}"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1321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58663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29336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3394710"/>
            <a:ext cx="9144000" cy="174879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3953"/>
            <a:ext cx="1995926" cy="51435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2379415" y="0"/>
            <a:ext cx="6764585" cy="51435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383491" y="405229"/>
            <a:ext cx="8377019" cy="4333043"/>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663"/>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3422" y="4131526"/>
            <a:ext cx="1198304" cy="1174970"/>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095746" y="4131527"/>
            <a:ext cx="1064720" cy="1008021"/>
          </a:xfrm>
          <a:prstGeom prst="rect">
            <a:avLst/>
          </a:prstGeom>
        </p:spPr>
      </p:pic>
    </p:spTree>
    <p:extLst>
      <p:ext uri="{BB962C8B-B14F-4D97-AF65-F5344CB8AC3E}">
        <p14:creationId xmlns:p14="http://schemas.microsoft.com/office/powerpoint/2010/main" val="118815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C91E5F-9BD5-49A2-BB11-37556073DA3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40189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528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1E5F-9BD5-49A2-BB11-37556073DA3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82660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200151"/>
            <a:ext cx="539591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325" y="1200151"/>
            <a:ext cx="53975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C91E5F-9BD5-49A2-BB11-37556073DA36}"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07392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C91E5F-9BD5-49A2-BB11-37556073DA36}"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3151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91E5F-9BD5-49A2-BB11-37556073DA36}"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47743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1E5F-9BD5-49A2-BB11-37556073DA36}"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1731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0E726-FD03-466F-9721-AC55DE5DFC07}"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030077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343626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AC91E5F-9BD5-49A2-BB11-37556073DA36}"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305329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2694497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05980"/>
            <a:ext cx="2735262"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205980"/>
            <a:ext cx="80581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C91E5F-9BD5-49A2-BB11-37556073DA36}"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36CA4-DA90-411A-B432-786EFC2A492A}" type="slidenum">
              <a:rPr lang="en-US" smtClean="0"/>
              <a:t>‹#›</a:t>
            </a:fld>
            <a:endParaRPr lang="en-US"/>
          </a:p>
        </p:txBody>
      </p:sp>
    </p:spTree>
    <p:extLst>
      <p:ext uri="{BB962C8B-B14F-4D97-AF65-F5344CB8AC3E}">
        <p14:creationId xmlns:p14="http://schemas.microsoft.com/office/powerpoint/2010/main" val="106904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167D-E455-49DF-BECC-4C410360FB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E866FA-32EF-45C5-9322-F1EF8423490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0C862C-98A9-4E37-B601-D890AB5A892E}"/>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5" name="Footer Placeholder 4">
            <a:extLst>
              <a:ext uri="{FF2B5EF4-FFF2-40B4-BE49-F238E27FC236}">
                <a16:creationId xmlns:a16="http://schemas.microsoft.com/office/drawing/2014/main" id="{C2676F23-011A-4F3E-926B-4DE6694DB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B653-9B84-4491-8782-4B657D46AA48}"/>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6881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F3D-8CD7-4A24-919D-95E9A907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E858-7EF2-4E4E-8EAB-2EAE3963A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F480-8AE1-4C49-84C7-57AFA8635B50}"/>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5" name="Footer Placeholder 4">
            <a:extLst>
              <a:ext uri="{FF2B5EF4-FFF2-40B4-BE49-F238E27FC236}">
                <a16:creationId xmlns:a16="http://schemas.microsoft.com/office/drawing/2014/main" id="{9D03B017-5A7D-4BA5-9C1D-241F7438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41E37-CA8C-421B-A743-60DF714D527F}"/>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40584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32D1-E95C-4181-BCCA-FABD468D163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CD328DE-B701-42D8-A3B5-9E0FFA201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E7205-FBE3-4903-B1B1-4026160E1589}"/>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5" name="Footer Placeholder 4">
            <a:extLst>
              <a:ext uri="{FF2B5EF4-FFF2-40B4-BE49-F238E27FC236}">
                <a16:creationId xmlns:a16="http://schemas.microsoft.com/office/drawing/2014/main" id="{DA4E7094-CDBC-487D-B97E-4133C785A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703B3-3222-4AE0-994E-920192821CC3}"/>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427192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F9D3-7DC6-4D3F-A488-5C566AFC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7B4F3-7519-42DD-BF88-55A917CFA7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B48F9-185C-4873-AD3A-400A9BEE574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13588-63C1-4FE3-8F96-5BBE9277B6D5}"/>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6" name="Footer Placeholder 5">
            <a:extLst>
              <a:ext uri="{FF2B5EF4-FFF2-40B4-BE49-F238E27FC236}">
                <a16:creationId xmlns:a16="http://schemas.microsoft.com/office/drawing/2014/main" id="{AF0E4C67-3519-4481-AEA0-4B0C6308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91A1E-748E-4A31-AC97-4C79E6586184}"/>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15825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8749-A515-4D03-AAD1-DAF93A3524C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8DA4A-A884-47D8-B5E5-D413F511E8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23B24-BFFB-452B-BC9B-D041D0AE1E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370A2-D3EE-498B-A4E1-22A9CF33108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F5FD6-6C16-4CC7-9045-96BAC90419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836C29-2121-42E8-9DEB-7D52A7EDAFD6}"/>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8" name="Footer Placeholder 7">
            <a:extLst>
              <a:ext uri="{FF2B5EF4-FFF2-40B4-BE49-F238E27FC236}">
                <a16:creationId xmlns:a16="http://schemas.microsoft.com/office/drawing/2014/main" id="{E95BD17A-A9D3-436B-B612-67F9A1E4C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3F2E1-4D92-4235-B937-A49850DC484B}"/>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1962371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4978-2DED-4840-BAC0-83481CE99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641D3B-5391-4510-BC19-8BBC0BC6FBD5}"/>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4" name="Footer Placeholder 3">
            <a:extLst>
              <a:ext uri="{FF2B5EF4-FFF2-40B4-BE49-F238E27FC236}">
                <a16:creationId xmlns:a16="http://schemas.microsoft.com/office/drawing/2014/main" id="{5F743B21-236B-4433-A373-DFBDA5B347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92E79-00D2-4A16-91D6-8FE7DFA5466C}"/>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56031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0E726-FD03-466F-9721-AC55DE5DFC07}"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944337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DBADB-B828-4C95-8C21-35F729E82F3F}"/>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3" name="Footer Placeholder 2">
            <a:extLst>
              <a:ext uri="{FF2B5EF4-FFF2-40B4-BE49-F238E27FC236}">
                <a16:creationId xmlns:a16="http://schemas.microsoft.com/office/drawing/2014/main" id="{D96EA08D-1FD9-483B-A9D1-7BE77ADEB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1B050-06B0-45C7-81EC-C83820B9348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75541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36C7-8406-4BF8-80D4-43C7F12D7D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46FC66-1A71-4B2E-8AE0-EA0B25AF27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0A66A-8542-4FAB-A579-5289718FD32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DBB005-061E-4A76-9CE5-41A0194B315C}"/>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6" name="Footer Placeholder 5">
            <a:extLst>
              <a:ext uri="{FF2B5EF4-FFF2-40B4-BE49-F238E27FC236}">
                <a16:creationId xmlns:a16="http://schemas.microsoft.com/office/drawing/2014/main" id="{4847E655-F049-4457-8977-53742E998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76B95-045F-4120-A31A-ACE333B0AC4D}"/>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312398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ABF-0BF0-41D7-88DD-D133BB8E3E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01574-3820-47A6-9902-44702780B4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BABF8E-B1A6-4D57-99B2-74FD42AFFA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81D13B-DF10-49DC-BD4B-4D37B506B646}"/>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6" name="Footer Placeholder 5">
            <a:extLst>
              <a:ext uri="{FF2B5EF4-FFF2-40B4-BE49-F238E27FC236}">
                <a16:creationId xmlns:a16="http://schemas.microsoft.com/office/drawing/2014/main" id="{408D2106-D099-4EAE-B792-35FFB4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87CBB-A30F-4FAA-971D-8635BC730155}"/>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47738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616E-59AD-4C72-B28A-1909C25A8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ECA06-8065-4A3B-A993-9B7DD780D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E4AB-0D37-47BD-BD88-B4FDB6D58242}"/>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5" name="Footer Placeholder 4">
            <a:extLst>
              <a:ext uri="{FF2B5EF4-FFF2-40B4-BE49-F238E27FC236}">
                <a16:creationId xmlns:a16="http://schemas.microsoft.com/office/drawing/2014/main" id="{7B2F4339-013A-4811-B9AC-FD10E7B0C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121C0-6442-4080-9FB6-47A812D880E7}"/>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695616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E21B-C6E0-47BE-B87E-A248E5F3EC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5A6A6-F18C-459A-AC87-38CB8F7E4A3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4CD83-5888-4407-AF21-2504F432E493}"/>
              </a:ext>
            </a:extLst>
          </p:cNvPr>
          <p:cNvSpPr>
            <a:spLocks noGrp="1"/>
          </p:cNvSpPr>
          <p:nvPr>
            <p:ph type="dt" sz="half" idx="10"/>
          </p:nvPr>
        </p:nvSpPr>
        <p:spPr/>
        <p:txBody>
          <a:bodyPr/>
          <a:lstStyle/>
          <a:p>
            <a:fld id="{43B11896-F749-4AA1-9F1D-B9ACB5BB66A8}" type="datetimeFigureOut">
              <a:rPr lang="en-US" smtClean="0"/>
              <a:t>10/12/2024</a:t>
            </a:fld>
            <a:endParaRPr lang="en-US"/>
          </a:p>
        </p:txBody>
      </p:sp>
      <p:sp>
        <p:nvSpPr>
          <p:cNvPr id="5" name="Footer Placeholder 4">
            <a:extLst>
              <a:ext uri="{FF2B5EF4-FFF2-40B4-BE49-F238E27FC236}">
                <a16:creationId xmlns:a16="http://schemas.microsoft.com/office/drawing/2014/main" id="{B050BCF1-4DAC-4837-BA5A-6466C1AC7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1FD9F-B6FD-428F-93C7-53CA70D46432}"/>
              </a:ext>
            </a:extLst>
          </p:cNvPr>
          <p:cNvSpPr>
            <a:spLocks noGrp="1"/>
          </p:cNvSpPr>
          <p:nvPr>
            <p:ph type="sldNum" sz="quarter" idx="12"/>
          </p:nvPr>
        </p:nvSpPr>
        <p:spPr/>
        <p:txBody>
          <a:bodyPr/>
          <a:lstStyle/>
          <a:p>
            <a:fld id="{276ECF3B-8AA0-4503-A9D9-964893FDE8D9}" type="slidenum">
              <a:rPr lang="en-US" smtClean="0"/>
              <a:t>‹#›</a:t>
            </a:fld>
            <a:endParaRPr lang="en-US"/>
          </a:p>
        </p:txBody>
      </p:sp>
    </p:spTree>
    <p:extLst>
      <p:ext uri="{BB962C8B-B14F-4D97-AF65-F5344CB8AC3E}">
        <p14:creationId xmlns:p14="http://schemas.microsoft.com/office/powerpoint/2010/main" val="389788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0E726-FD03-466F-9721-AC55DE5DFC07}"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40774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0E726-FD03-466F-9721-AC55DE5DFC07}"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72811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0E726-FD03-466F-9721-AC55DE5DFC07}"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32451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E726-FD03-466F-9721-AC55DE5DFC07}"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3803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12984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20E726-FD03-466F-9721-AC55DE5DFC07}"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2C1FC-DE18-4737-9098-26654523E3C6}" type="slidenum">
              <a:rPr lang="en-US" smtClean="0"/>
              <a:t>‹#›</a:t>
            </a:fld>
            <a:endParaRPr lang="en-US"/>
          </a:p>
        </p:txBody>
      </p:sp>
    </p:spTree>
    <p:extLst>
      <p:ext uri="{BB962C8B-B14F-4D97-AF65-F5344CB8AC3E}">
        <p14:creationId xmlns:p14="http://schemas.microsoft.com/office/powerpoint/2010/main" val="20982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20E726-FD03-466F-9721-AC55DE5DFC07}" type="datetimeFigureOut">
              <a:rPr lang="en-US" smtClean="0"/>
              <a:t>10/12/2024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12C1FC-DE18-4737-9098-26654523E3C6}" type="slidenum">
              <a:rPr lang="en-US" smtClean="0"/>
              <a:t>‹#›</a:t>
            </a:fld>
            <a:endParaRPr lang="en-US"/>
          </a:p>
        </p:txBody>
      </p:sp>
    </p:spTree>
    <p:extLst>
      <p:ext uri="{BB962C8B-B14F-4D97-AF65-F5344CB8AC3E}">
        <p14:creationId xmlns:p14="http://schemas.microsoft.com/office/powerpoint/2010/main" val="79782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C91E5F-9BD5-49A2-BB11-37556073DA36}" type="datetimeFigureOut">
              <a:rPr lang="en-US" smtClean="0"/>
              <a:t>10/12/2024</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E36CA4-DA90-411A-B432-786EFC2A492A}" type="slidenum">
              <a:rPr lang="en-US" smtClean="0"/>
              <a:t>‹#›</a:t>
            </a:fld>
            <a:endParaRPr lang="en-US"/>
          </a:p>
        </p:txBody>
      </p:sp>
    </p:spTree>
    <p:extLst>
      <p:ext uri="{BB962C8B-B14F-4D97-AF65-F5344CB8AC3E}">
        <p14:creationId xmlns:p14="http://schemas.microsoft.com/office/powerpoint/2010/main" val="20095624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74C9106-6B34-8580-C8A6-B06C30B110F2}"/>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96D45C01-201F-4D58-A32B-8C585F3E186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E9789-7CD1-494D-B0D3-1DE8F7BEAC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291C4-F77B-40D4-AF78-454E29EFB4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3B11896-F749-4AA1-9F1D-B9ACB5BB66A8}" type="datetimeFigureOut">
              <a:rPr lang="en-US" smtClean="0"/>
              <a:t>10/12/2024</a:t>
            </a:fld>
            <a:endParaRPr lang="en-US"/>
          </a:p>
        </p:txBody>
      </p:sp>
      <p:sp>
        <p:nvSpPr>
          <p:cNvPr id="5" name="Footer Placeholder 4">
            <a:extLst>
              <a:ext uri="{FF2B5EF4-FFF2-40B4-BE49-F238E27FC236}">
                <a16:creationId xmlns:a16="http://schemas.microsoft.com/office/drawing/2014/main" id="{79F759D4-AF2A-4DFC-8C30-72113E02F9C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9452E-07F1-42B9-8A8C-80AE07EF74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6ECF3B-8AA0-4503-A9D9-964893FDE8D9}" type="slidenum">
              <a:rPr lang="en-US" smtClean="0"/>
              <a:t>‹#›</a:t>
            </a:fld>
            <a:endParaRPr lang="en-US"/>
          </a:p>
        </p:txBody>
      </p:sp>
      <p:pic>
        <p:nvPicPr>
          <p:cNvPr id="1028" name="Picture 4" descr="Exotic Jungle Landscape With Waterfall And Pond Scene Wildlife Paradise  Vector, Scene, Wildlife, Paradise PNG and Vector with Transparent  Background for Free Download">
            <a:extLst>
              <a:ext uri="{FF2B5EF4-FFF2-40B4-BE49-F238E27FC236}">
                <a16:creationId xmlns:a16="http://schemas.microsoft.com/office/drawing/2014/main" id="{D5FF4617-70CE-4618-8610-0B5E5798D1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9260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185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5.xml"/><Relationship Id="rId18" Type="http://schemas.openxmlformats.org/officeDocument/2006/relationships/image" Target="../media/image17.GIF"/><Relationship Id="rId3" Type="http://schemas.openxmlformats.org/officeDocument/2006/relationships/slideLayout" Target="../slideLayouts/slideLayout19.xml"/><Relationship Id="rId21" Type="http://schemas.openxmlformats.org/officeDocument/2006/relationships/image" Target="../media/image19.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16.GIF"/><Relationship Id="rId2" Type="http://schemas.openxmlformats.org/officeDocument/2006/relationships/audio" Target="../media/media1.mp3"/><Relationship Id="rId16" Type="http://schemas.openxmlformats.org/officeDocument/2006/relationships/image" Target="../media/image15.png"/><Relationship Id="rId20" Type="http://schemas.openxmlformats.org/officeDocument/2006/relationships/slide" Target="slide8.xml"/><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image" Target="../media/image10.jpeg"/><Relationship Id="rId15" Type="http://schemas.openxmlformats.org/officeDocument/2006/relationships/slide" Target="slide7.xml"/><Relationship Id="rId23"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image" Target="../media/image18.GIF"/><Relationship Id="rId4" Type="http://schemas.openxmlformats.org/officeDocument/2006/relationships/notesSlide" Target="../notesSlides/notesSlide1.xml"/><Relationship Id="rId9" Type="http://schemas.openxmlformats.org/officeDocument/2006/relationships/slide" Target="slide6.xml"/><Relationship Id="rId14" Type="http://schemas.openxmlformats.org/officeDocument/2006/relationships/image" Target="../media/image14.png"/><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10.jpe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0.jpeg"/><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4" name="Picture 3" descr="A close up of a text&#10;&#10;Description automatically generated">
            <a:extLst>
              <a:ext uri="{FF2B5EF4-FFF2-40B4-BE49-F238E27FC236}">
                <a16:creationId xmlns:a16="http://schemas.microsoft.com/office/drawing/2014/main" id="{86C6EDBA-E3EA-943B-ACF0-9329C64F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14350"/>
            <a:ext cx="7162800" cy="2494110"/>
          </a:xfrm>
          <a:prstGeom prst="rect">
            <a:avLst/>
          </a:prstGeom>
        </p:spPr>
      </p:pic>
    </p:spTree>
    <p:extLst>
      <p:ext uri="{BB962C8B-B14F-4D97-AF65-F5344CB8AC3E}">
        <p14:creationId xmlns:p14="http://schemas.microsoft.com/office/powerpoint/2010/main" val="10570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278165C6-27BF-13EE-D058-9AC535793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57150"/>
            <a:ext cx="4751294" cy="3671455"/>
          </a:xfrm>
          <a:prstGeom prst="rect">
            <a:avLst/>
          </a:prstGeom>
        </p:spPr>
      </p:pic>
    </p:spTree>
    <p:extLst>
      <p:ext uri="{BB962C8B-B14F-4D97-AF65-F5344CB8AC3E}">
        <p14:creationId xmlns:p14="http://schemas.microsoft.com/office/powerpoint/2010/main" val="14925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1AD69E-0445-4090-C26E-002B35CA5FFE}"/>
              </a:ext>
            </a:extLst>
          </p:cNvPr>
          <p:cNvGrpSpPr/>
          <p:nvPr/>
        </p:nvGrpSpPr>
        <p:grpSpPr>
          <a:xfrm>
            <a:off x="457200" y="285750"/>
            <a:ext cx="605826" cy="830997"/>
            <a:chOff x="3174278" y="237323"/>
            <a:chExt cx="605826" cy="830997"/>
          </a:xfrm>
        </p:grpSpPr>
        <p:sp>
          <p:nvSpPr>
            <p:cNvPr id="4" name="Oval 3">
              <a:extLst>
                <a:ext uri="{FF2B5EF4-FFF2-40B4-BE49-F238E27FC236}">
                  <a16:creationId xmlns:a16="http://schemas.microsoft.com/office/drawing/2014/main" id="{E622FEC1-95BF-2A9C-DCD4-04A54558EFA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EFEECA-0A9B-E072-85D5-7170ABE4FEDF}"/>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6" name="TextBox 5">
            <a:extLst>
              <a:ext uri="{FF2B5EF4-FFF2-40B4-BE49-F238E27FC236}">
                <a16:creationId xmlns:a16="http://schemas.microsoft.com/office/drawing/2014/main" id="{4B8EF429-056C-E30C-5329-A14024FC7F27}"/>
              </a:ext>
            </a:extLst>
          </p:cNvPr>
          <p:cNvSpPr txBox="1"/>
          <p:nvPr/>
        </p:nvSpPr>
        <p:spPr>
          <a:xfrm>
            <a:off x="1143000" y="339409"/>
            <a:ext cx="7467600" cy="1077218"/>
          </a:xfrm>
          <a:prstGeom prst="rect">
            <a:avLst/>
          </a:prstGeom>
          <a:noFill/>
        </p:spPr>
        <p:txBody>
          <a:bodyPr wrap="square" rtlCol="0">
            <a:spAutoFit/>
          </a:bodyPr>
          <a:lstStyle/>
          <a:p>
            <a:pPr lvl="0" algn="just">
              <a:defRPr/>
            </a:pPr>
            <a:r>
              <a:rPr lang="en-VN" sz="3200" b="1" dirty="0">
                <a:solidFill>
                  <a:prstClr val="black"/>
                </a:solidFill>
                <a:latin typeface="Cambria" panose="02040503050406030204" pitchFamily="18" charset="0"/>
                <a:ea typeface="Cambria" panose="02040503050406030204" pitchFamily="18" charset="0"/>
                <a:cs typeface="Arial" panose="020B0604020202020204" pitchFamily="34" charset="0"/>
              </a:rPr>
              <a:t>Chọn số thập phân thích hợp với cách đọc số thập phân đó.</a:t>
            </a:r>
            <a:endParaRPr kumimoji="0" lang="en-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ABD8A47-E38C-6031-6781-DA6750F150B2}"/>
              </a:ext>
            </a:extLst>
          </p:cNvPr>
          <p:cNvPicPr>
            <a:picLocks noChangeAspect="1"/>
          </p:cNvPicPr>
          <p:nvPr/>
        </p:nvPicPr>
        <p:blipFill>
          <a:blip r:embed="rId2"/>
          <a:stretch>
            <a:fillRect/>
          </a:stretch>
        </p:blipFill>
        <p:spPr>
          <a:xfrm>
            <a:off x="457200" y="1504950"/>
            <a:ext cx="8229600" cy="2587873"/>
          </a:xfrm>
          <a:prstGeom prst="rect">
            <a:avLst/>
          </a:prstGeom>
        </p:spPr>
      </p:pic>
      <p:cxnSp>
        <p:nvCxnSpPr>
          <p:cNvPr id="10" name="Straight Connector 9">
            <a:extLst>
              <a:ext uri="{FF2B5EF4-FFF2-40B4-BE49-F238E27FC236}">
                <a16:creationId xmlns:a16="http://schemas.microsoft.com/office/drawing/2014/main" id="{3468E69D-1CC7-9B44-4A10-883049DFBA58}"/>
              </a:ext>
            </a:extLst>
          </p:cNvPr>
          <p:cNvCxnSpPr/>
          <p:nvPr/>
        </p:nvCxnSpPr>
        <p:spPr>
          <a:xfrm flipV="1">
            <a:off x="1981200" y="203835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1B969B-5172-C3BA-E59D-2F6484F252D4}"/>
              </a:ext>
            </a:extLst>
          </p:cNvPr>
          <p:cNvCxnSpPr>
            <a:cxnSpLocks/>
          </p:cNvCxnSpPr>
          <p:nvPr/>
        </p:nvCxnSpPr>
        <p:spPr>
          <a:xfrm flipH="1">
            <a:off x="2057400" y="3028950"/>
            <a:ext cx="1676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9C7576-9C5B-6905-B231-C52164C3AEB4}"/>
              </a:ext>
            </a:extLst>
          </p:cNvPr>
          <p:cNvCxnSpPr>
            <a:cxnSpLocks/>
          </p:cNvCxnSpPr>
          <p:nvPr/>
        </p:nvCxnSpPr>
        <p:spPr>
          <a:xfrm>
            <a:off x="5257800" y="3028950"/>
            <a:ext cx="6858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4B1DD-0348-5E8B-7747-4603BA69AE88}"/>
              </a:ext>
            </a:extLst>
          </p:cNvPr>
          <p:cNvCxnSpPr>
            <a:cxnSpLocks/>
          </p:cNvCxnSpPr>
          <p:nvPr/>
        </p:nvCxnSpPr>
        <p:spPr>
          <a:xfrm flipH="1" flipV="1">
            <a:off x="3581400" y="2038350"/>
            <a:ext cx="3429000" cy="990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endPar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1752600" y="895350"/>
            <a:ext cx="6629400" cy="2894126"/>
          </a:xfrm>
          <a:prstGeom prst="rect">
            <a:avLst/>
          </a:prstGeom>
          <a:noFill/>
        </p:spPr>
        <p:txBody>
          <a:bodyPr wrap="square" rtlCol="0">
            <a:spAutoFit/>
          </a:bodyPr>
          <a:lstStyle/>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a) 8 mm =            m</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b) 17 ml =           </a:t>
            </a:r>
            <a:r>
              <a:rPr lang="en-US" sz="3200" i="1" dirty="0">
                <a:effectLst/>
                <a:latin typeface="Cambria" panose="02040503050406030204" pitchFamily="18" charset="0"/>
                <a:ea typeface="Cambria" panose="02040503050406030204" pitchFamily="18" charset="0"/>
              </a:rPr>
              <a:t>l</a:t>
            </a:r>
          </a:p>
          <a:p>
            <a:pPr marL="0" marR="0">
              <a:lnSpc>
                <a:spcPct val="200000"/>
              </a:lnSpc>
              <a:spcBef>
                <a:spcPts val="0"/>
              </a:spcBef>
              <a:spcAft>
                <a:spcPts val="0"/>
              </a:spcAft>
            </a:pPr>
            <a:r>
              <a:rPr lang="en-US" sz="3200" dirty="0">
                <a:effectLst/>
                <a:latin typeface="Cambria" panose="02040503050406030204" pitchFamily="18" charset="0"/>
                <a:ea typeface="Cambria" panose="02040503050406030204" pitchFamily="18" charset="0"/>
              </a:rPr>
              <a:t>c) 500 g =         kg</a:t>
            </a:r>
          </a:p>
        </p:txBody>
      </p:sp>
      <p:sp>
        <p:nvSpPr>
          <p:cNvPr id="9" name="Rectangle: Rounded Corners 8">
            <a:extLst>
              <a:ext uri="{FF2B5EF4-FFF2-40B4-BE49-F238E27FC236}">
                <a16:creationId xmlns:a16="http://schemas.microsoft.com/office/drawing/2014/main" id="{02D52CF3-14FA-E83D-0552-B5D8DC0BA092}"/>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D0E7FBD5-9365-65D3-5DC8-3973C8C69609}"/>
              </a:ext>
            </a:extLst>
          </p:cNvPr>
          <p:cNvSpPr/>
          <p:nvPr/>
        </p:nvSpPr>
        <p:spPr>
          <a:xfrm>
            <a:off x="3657600" y="2266950"/>
            <a:ext cx="8382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7" name="Rectangle: Rounded Corners 16">
            <a:extLst>
              <a:ext uri="{FF2B5EF4-FFF2-40B4-BE49-F238E27FC236}">
                <a16:creationId xmlns:a16="http://schemas.microsoft.com/office/drawing/2014/main" id="{A3A16A7C-A6A7-58C0-2A97-2113EDE897FA}"/>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4BD16C5C-B826-28AE-8D9D-5920775D14D7}"/>
              </a:ext>
            </a:extLst>
          </p:cNvPr>
          <p:cNvSpPr/>
          <p:nvPr/>
        </p:nvSpPr>
        <p:spPr>
          <a:xfrm>
            <a:off x="3657600" y="12763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0,008</a:t>
            </a:r>
          </a:p>
        </p:txBody>
      </p:sp>
      <p:sp>
        <p:nvSpPr>
          <p:cNvPr id="19" name="Rectangle: Rounded Corners 18">
            <a:extLst>
              <a:ext uri="{FF2B5EF4-FFF2-40B4-BE49-F238E27FC236}">
                <a16:creationId xmlns:a16="http://schemas.microsoft.com/office/drawing/2014/main" id="{CB94B965-0CFD-3FDC-6C4A-F257D25BA5EA}"/>
              </a:ext>
            </a:extLst>
          </p:cNvPr>
          <p:cNvSpPr/>
          <p:nvPr/>
        </p:nvSpPr>
        <p:spPr>
          <a:xfrm>
            <a:off x="3657600" y="2266950"/>
            <a:ext cx="9144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0,017</a:t>
            </a:r>
          </a:p>
        </p:txBody>
      </p:sp>
      <p:sp>
        <p:nvSpPr>
          <p:cNvPr id="21" name="Rectangle: Rounded Corners 20">
            <a:extLst>
              <a:ext uri="{FF2B5EF4-FFF2-40B4-BE49-F238E27FC236}">
                <a16:creationId xmlns:a16="http://schemas.microsoft.com/office/drawing/2014/main" id="{9144F0CF-5EBF-3585-B5CC-42CA29A96702}"/>
              </a:ext>
            </a:extLst>
          </p:cNvPr>
          <p:cNvSpPr/>
          <p:nvPr/>
        </p:nvSpPr>
        <p:spPr>
          <a:xfrm>
            <a:off x="3581400" y="3257550"/>
            <a:ext cx="6858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0,5</a:t>
            </a:r>
          </a:p>
        </p:txBody>
      </p:sp>
    </p:spTree>
    <p:extLst>
      <p:ext uri="{BB962C8B-B14F-4D97-AF65-F5344CB8AC3E}">
        <p14:creationId xmlns:p14="http://schemas.microsoft.com/office/powerpoint/2010/main" val="2059693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animBg="1"/>
      <p:bldP spid="17" grpId="0" animBg="1"/>
      <p:bldP spid="18"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Đ, S?</a:t>
            </a:r>
            <a:endParaRPr kumimoji="0" lang="en-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9A15F072-4B50-C387-08C9-4B08F1A66234}"/>
              </a:ext>
            </a:extLst>
          </p:cNvPr>
          <p:cNvSpPr txBox="1"/>
          <p:nvPr/>
        </p:nvSpPr>
        <p:spPr>
          <a:xfrm>
            <a:off x="304800" y="1123950"/>
            <a:ext cx="8382000" cy="2543838"/>
          </a:xfrm>
          <a:prstGeom prst="rect">
            <a:avLst/>
          </a:prstGeom>
          <a:noFill/>
        </p:spPr>
        <p:txBody>
          <a:bodyPr wrap="square" rtlCol="0">
            <a:spAutoFit/>
          </a:bodyPr>
          <a:lstStyle/>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2,03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trăm</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109,37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chục</a:t>
            </a:r>
            <a:endParaRPr lang="en-US" sz="2800" dirty="0">
              <a:solidFill>
                <a:prstClr val="black"/>
              </a:solidFill>
              <a:latin typeface="Cambria" panose="02040503050406030204" pitchFamily="18" charset="0"/>
              <a:ea typeface="Cambria" panose="02040503050406030204" pitchFamily="18" charset="0"/>
            </a:endParaRPr>
          </a:p>
          <a:p>
            <a:pPr marL="514350" lvl="0" indent="-514350">
              <a:lnSpc>
                <a:spcPct val="200000"/>
              </a:lnSpc>
              <a:buAutoNum type="alphaLcParenR"/>
            </a:pPr>
            <a:r>
              <a:rPr lang="en-US" sz="2800" dirty="0" err="1">
                <a:solidFill>
                  <a:prstClr val="black"/>
                </a:solidFill>
                <a:latin typeface="Cambria" panose="02040503050406030204" pitchFamily="18" charset="0"/>
                <a:ea typeface="Cambria" panose="02040503050406030204" pitchFamily="18" charset="0"/>
              </a:rPr>
              <a:t>Chữ</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3 </a:t>
            </a:r>
            <a:r>
              <a:rPr lang="en-US" sz="2800" dirty="0" err="1">
                <a:solidFill>
                  <a:prstClr val="black"/>
                </a:solidFill>
                <a:latin typeface="Cambria" panose="02040503050406030204" pitchFamily="18" charset="0"/>
                <a:ea typeface="Cambria" panose="02040503050406030204" pitchFamily="18" charset="0"/>
              </a:rPr>
              <a:t>trong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số</a:t>
            </a:r>
            <a:r>
              <a:rPr lang="en-US" sz="2800" dirty="0">
                <a:solidFill>
                  <a:prstClr val="black"/>
                </a:solidFill>
                <a:latin typeface="Cambria" panose="02040503050406030204" pitchFamily="18" charset="0"/>
                <a:ea typeface="Cambria" panose="02040503050406030204" pitchFamily="18" charset="0"/>
              </a:rPr>
              <a:t> 98,213 </a:t>
            </a:r>
            <a:r>
              <a:rPr lang="en-US" sz="2800" dirty="0" err="1">
                <a:solidFill>
                  <a:prstClr val="black"/>
                </a:solidFill>
                <a:latin typeface="Cambria" panose="02040503050406030204" pitchFamily="18" charset="0"/>
                <a:ea typeface="Cambria" panose="02040503050406030204" pitchFamily="18" charset="0"/>
              </a:rPr>
              <a:t>thuộc</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hàng</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phần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nghìn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8828C22F-5CA1-18D2-D15F-E747DB0091FF}"/>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3015BC43-D8E9-19AA-6CDF-70FE4C13DD47}"/>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DDAD921A-27CF-4EC2-7ABC-C590ED071C25}"/>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a:t>
            </a:r>
          </a:p>
        </p:txBody>
      </p:sp>
      <p:sp>
        <p:nvSpPr>
          <p:cNvPr id="11" name="Rectangle: Rounded Corners 10">
            <a:extLst>
              <a:ext uri="{FF2B5EF4-FFF2-40B4-BE49-F238E27FC236}">
                <a16:creationId xmlns:a16="http://schemas.microsoft.com/office/drawing/2014/main" id="{207E82FC-D70C-970B-A51C-3DE367D2E87E}"/>
              </a:ext>
            </a:extLst>
          </p:cNvPr>
          <p:cNvSpPr/>
          <p:nvPr/>
        </p:nvSpPr>
        <p:spPr>
          <a:xfrm>
            <a:off x="7772400" y="14287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
        <p:nvSpPr>
          <p:cNvPr id="12" name="Rectangle: Rounded Corners 11">
            <a:extLst>
              <a:ext uri="{FF2B5EF4-FFF2-40B4-BE49-F238E27FC236}">
                <a16:creationId xmlns:a16="http://schemas.microsoft.com/office/drawing/2014/main" id="{38424360-0D63-5C8E-E2C0-8305A987B1F0}"/>
              </a:ext>
            </a:extLst>
          </p:cNvPr>
          <p:cNvSpPr/>
          <p:nvPr/>
        </p:nvSpPr>
        <p:spPr>
          <a:xfrm>
            <a:off x="7315200" y="2343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S</a:t>
            </a:r>
          </a:p>
        </p:txBody>
      </p:sp>
      <p:sp>
        <p:nvSpPr>
          <p:cNvPr id="13" name="Rectangle: Rounded Corners 12">
            <a:extLst>
              <a:ext uri="{FF2B5EF4-FFF2-40B4-BE49-F238E27FC236}">
                <a16:creationId xmlns:a16="http://schemas.microsoft.com/office/drawing/2014/main" id="{7255E8A4-4D7D-5A00-171D-68D97F58E6F8}"/>
              </a:ext>
            </a:extLst>
          </p:cNvPr>
          <p:cNvSpPr/>
          <p:nvPr/>
        </p:nvSpPr>
        <p:spPr>
          <a:xfrm>
            <a:off x="8305800" y="3105150"/>
            <a:ext cx="609600" cy="457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497163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E52549-1668-06E4-1785-626B7F7F83E3}"/>
              </a:ext>
            </a:extLst>
          </p:cNvPr>
          <p:cNvGrpSpPr/>
          <p:nvPr/>
        </p:nvGrpSpPr>
        <p:grpSpPr>
          <a:xfrm>
            <a:off x="457200" y="285750"/>
            <a:ext cx="605826" cy="830997"/>
            <a:chOff x="3174278" y="237323"/>
            <a:chExt cx="605826" cy="830997"/>
          </a:xfrm>
        </p:grpSpPr>
        <p:sp>
          <p:nvSpPr>
            <p:cNvPr id="3" name="Oval 2">
              <a:extLst>
                <a:ext uri="{FF2B5EF4-FFF2-40B4-BE49-F238E27FC236}">
                  <a16:creationId xmlns:a16="http://schemas.microsoft.com/office/drawing/2014/main" id="{39ECE6BA-9CC2-3EA9-939D-E082374AC0C2}"/>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BA9401D-CF3F-5009-D66D-E0F0DB85EBF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1050459E-2126-9511-1002-3236430B9EF9}"/>
              </a:ext>
            </a:extLst>
          </p:cNvPr>
          <p:cNvSpPr txBox="1"/>
          <p:nvPr/>
        </p:nvSpPr>
        <p:spPr>
          <a:xfrm>
            <a:off x="1143000" y="339409"/>
            <a:ext cx="7467600" cy="1200329"/>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Nêu số thập phân thích hợp với số đo chiều cao (theo đơn vị mét) của mỗi bạn. Sau đó cho biết phần nguyên, phần thập phân của số thập phân đó.</a:t>
            </a:r>
            <a:endParaRPr kumimoji="0" lang="en-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4" name="Picture 13">
            <a:extLst>
              <a:ext uri="{FF2B5EF4-FFF2-40B4-BE49-F238E27FC236}">
                <a16:creationId xmlns:a16="http://schemas.microsoft.com/office/drawing/2014/main" id="{9E738B4C-255E-7BC1-1594-0AC11A5FA46B}"/>
              </a:ext>
            </a:extLst>
          </p:cNvPr>
          <p:cNvPicPr>
            <a:picLocks noChangeAspect="1"/>
          </p:cNvPicPr>
          <p:nvPr/>
        </p:nvPicPr>
        <p:blipFill>
          <a:blip r:embed="rId2"/>
          <a:stretch>
            <a:fillRect/>
          </a:stretch>
        </p:blipFill>
        <p:spPr>
          <a:xfrm>
            <a:off x="5105400" y="1657350"/>
            <a:ext cx="3539067" cy="2895600"/>
          </a:xfrm>
          <a:prstGeom prst="rect">
            <a:avLst/>
          </a:prstGeom>
        </p:spPr>
      </p:pic>
      <p:sp>
        <p:nvSpPr>
          <p:cNvPr id="15" name="TextBox 14">
            <a:extLst>
              <a:ext uri="{FF2B5EF4-FFF2-40B4-BE49-F238E27FC236}">
                <a16:creationId xmlns:a16="http://schemas.microsoft.com/office/drawing/2014/main" id="{47FC15BF-A6A7-B024-26B2-E2805836966D}"/>
              </a:ext>
            </a:extLst>
          </p:cNvPr>
          <p:cNvSpPr txBox="1"/>
          <p:nvPr/>
        </p:nvSpPr>
        <p:spPr>
          <a:xfrm>
            <a:off x="609600" y="2038350"/>
            <a:ext cx="4648200" cy="1569660"/>
          </a:xfrm>
          <a:prstGeom prst="rect">
            <a:avLst/>
          </a:prstGeom>
          <a:noFill/>
        </p:spPr>
        <p:txBody>
          <a:bodyPr wrap="square" rtlCol="0">
            <a:spAutoFit/>
          </a:bodyPr>
          <a:lstStyle/>
          <a:p>
            <a:r>
              <a:rPr lang="it-IT" sz="3200" dirty="0">
                <a:solidFill>
                  <a:srgbClr val="FF0000"/>
                </a:solidFill>
                <a:latin typeface="Cambria" panose="02040503050406030204" pitchFamily="18" charset="0"/>
                <a:ea typeface="Cambria" panose="02040503050406030204" pitchFamily="18" charset="0"/>
              </a:rPr>
              <a:t>+ Mai: 156 cm = 1,56 m.</a:t>
            </a:r>
          </a:p>
          <a:p>
            <a:r>
              <a:rPr lang="it-IT" sz="3200" dirty="0">
                <a:solidFill>
                  <a:srgbClr val="FF0000"/>
                </a:solidFill>
                <a:latin typeface="Cambria" panose="02040503050406030204" pitchFamily="18" charset="0"/>
                <a:ea typeface="Cambria" panose="02040503050406030204" pitchFamily="18" charset="0"/>
              </a:rPr>
              <a:t>+ Mi:  125 cm = 1,25 m</a:t>
            </a:r>
          </a:p>
          <a:p>
            <a:r>
              <a:rPr lang="it-IT" sz="3200" dirty="0">
                <a:solidFill>
                  <a:srgbClr val="FF0000"/>
                </a:solidFill>
                <a:latin typeface="Cambria" panose="02040503050406030204" pitchFamily="18" charset="0"/>
                <a:ea typeface="Cambria" panose="02040503050406030204" pitchFamily="18" charset="0"/>
              </a:rPr>
              <a:t>+ Rô-bốt: 90 cm = 0,9 m</a:t>
            </a:r>
          </a:p>
        </p:txBody>
      </p:sp>
    </p:spTree>
    <p:extLst>
      <p:ext uri="{BB962C8B-B14F-4D97-AF65-F5344CB8AC3E}">
        <p14:creationId xmlns:p14="http://schemas.microsoft.com/office/powerpoint/2010/main" val="367436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kids jumping on a rainbow&#10;&#10;Description automatically generated">
            <a:extLst>
              <a:ext uri="{FF2B5EF4-FFF2-40B4-BE49-F238E27FC236}">
                <a16:creationId xmlns:a16="http://schemas.microsoft.com/office/drawing/2014/main" id="{10FD3EF8-92DA-625B-1B4B-6A669DF77C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 y="961"/>
            <a:ext cx="9143985" cy="5142539"/>
          </a:xfrm>
          <a:prstGeom prst="rect">
            <a:avLst/>
          </a:prstGeom>
        </p:spPr>
      </p:pic>
      <p:pic>
        <p:nvPicPr>
          <p:cNvPr id="13" name="Picture 12">
            <a:extLst>
              <a:ext uri="{FF2B5EF4-FFF2-40B4-BE49-F238E27FC236}">
                <a16:creationId xmlns:a16="http://schemas.microsoft.com/office/drawing/2014/main" id="{F53789F1-06CC-E7DB-21F0-32EA0146B24C}"/>
              </a:ext>
            </a:extLst>
          </p:cNvPr>
          <p:cNvPicPr>
            <a:picLocks noChangeAspect="1"/>
          </p:cNvPicPr>
          <p:nvPr/>
        </p:nvPicPr>
        <p:blipFill>
          <a:blip r:embed="rId3"/>
          <a:stretch>
            <a:fillRect/>
          </a:stretch>
        </p:blipFill>
        <p:spPr>
          <a:xfrm>
            <a:off x="457200" y="361950"/>
            <a:ext cx="8224217" cy="1322947"/>
          </a:xfrm>
          <a:prstGeom prst="rect">
            <a:avLst/>
          </a:prstGeom>
        </p:spPr>
      </p:pic>
    </p:spTree>
    <p:extLst>
      <p:ext uri="{BB962C8B-B14F-4D97-AF65-F5344CB8AC3E}">
        <p14:creationId xmlns:p14="http://schemas.microsoft.com/office/powerpoint/2010/main" val="3959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19000"/>
          </a:stretch>
        </a:blipFill>
        <a:effectLst/>
      </p:bgPr>
    </p:bg>
    <p:spTree>
      <p:nvGrpSpPr>
        <p:cNvPr id="1" name=""/>
        <p:cNvGrpSpPr/>
        <p:nvPr/>
      </p:nvGrpSpPr>
      <p:grpSpPr>
        <a:xfrm>
          <a:off x="0" y="0"/>
          <a:ext cx="0" cy="0"/>
          <a:chOff x="0" y="0"/>
          <a:chExt cx="0" cy="0"/>
        </a:xfrm>
      </p:grpSpPr>
      <p:pic>
        <p:nvPicPr>
          <p:cNvPr id="10" name="Picture 9">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2057400" y="857249"/>
            <a:ext cx="1132114" cy="1426029"/>
          </a:xfrm>
          <a:prstGeom prst="rect">
            <a:avLst/>
          </a:prstGeom>
        </p:spPr>
      </p:pic>
      <p:pic>
        <p:nvPicPr>
          <p:cNvPr id="11" name="Picture 10">
            <a:hlinkClick r:id="rId9" action="ppaction://hlinksldjump"/>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4815" b="32963" l="37531" r="63570"/>
                    </a14:imgEffect>
                  </a14:imgLayer>
                </a14:imgProps>
              </a:ext>
              <a:ext uri="{28A0092B-C50C-407E-A947-70E740481C1C}">
                <a14:useLocalDpi xmlns:a14="http://schemas.microsoft.com/office/drawing/2010/main" val="0"/>
              </a:ext>
            </a:extLst>
          </a:blip>
          <a:srcRect l="35470" t="3810" r="35470" b="68466"/>
          <a:stretch>
            <a:fillRect/>
          </a:stretch>
        </p:blipFill>
        <p:spPr>
          <a:xfrm>
            <a:off x="3543300" y="3486150"/>
            <a:ext cx="1132114" cy="1426029"/>
          </a:xfrm>
          <a:prstGeom prst="rect">
            <a:avLst/>
          </a:prstGeom>
        </p:spPr>
      </p:pic>
      <p:pic>
        <p:nvPicPr>
          <p:cNvPr id="12" name="Picture 11">
            <a:hlinkClick r:id="rId11" action="ppaction://hlinksldjump"/>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143750" y="1257300"/>
            <a:ext cx="1132114" cy="1426029"/>
          </a:xfrm>
          <a:prstGeom prst="rect">
            <a:avLst/>
          </a:prstGeom>
        </p:spPr>
      </p:pic>
      <p:pic>
        <p:nvPicPr>
          <p:cNvPr id="13" name="Picture 1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8">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342900" y="2514599"/>
            <a:ext cx="1132114" cy="1545772"/>
          </a:xfrm>
          <a:prstGeom prst="rect">
            <a:avLst/>
          </a:prstGeom>
        </p:spPr>
      </p:pic>
      <p:pic>
        <p:nvPicPr>
          <p:cNvPr id="14" name="Picture 13">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8">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6395357" y="3347356"/>
            <a:ext cx="1132114" cy="1426029"/>
          </a:xfrm>
          <a:prstGeom prst="rect">
            <a:avLst/>
          </a:prstGeom>
        </p:spPr>
      </p:pic>
      <p:pic>
        <p:nvPicPr>
          <p:cNvPr id="15" name="Picture 14"/>
          <p:cNvPicPr>
            <a:picLocks noChangeAspect="1"/>
          </p:cNvPicPr>
          <p:nvPr/>
        </p:nvPicPr>
        <p:blipFill>
          <a:blip r:embed="rId17"/>
          <a:stretch>
            <a:fillRect/>
          </a:stretch>
        </p:blipFill>
        <p:spPr>
          <a:xfrm>
            <a:off x="800100" y="685800"/>
            <a:ext cx="857250" cy="2143125"/>
          </a:xfrm>
          <a:prstGeom prst="rect">
            <a:avLst/>
          </a:prstGeom>
        </p:spPr>
      </p:pic>
      <p:pic>
        <p:nvPicPr>
          <p:cNvPr id="16" name="Picture 15"/>
          <p:cNvPicPr>
            <a:picLocks noChangeAspect="1"/>
          </p:cNvPicPr>
          <p:nvPr/>
        </p:nvPicPr>
        <p:blipFill>
          <a:blip r:embed="rId18"/>
          <a:stretch>
            <a:fillRect/>
          </a:stretch>
        </p:blipFill>
        <p:spPr>
          <a:xfrm>
            <a:off x="7709807" y="353615"/>
            <a:ext cx="1007269" cy="1007269"/>
          </a:xfrm>
          <a:prstGeom prst="rect">
            <a:avLst/>
          </a:prstGeom>
        </p:spPr>
      </p:pic>
      <p:pic>
        <p:nvPicPr>
          <p:cNvPr id="17" name="Picture 16"/>
          <p:cNvPicPr>
            <a:picLocks noChangeAspect="1"/>
          </p:cNvPicPr>
          <p:nvPr/>
        </p:nvPicPr>
        <p:blipFill>
          <a:blip r:embed="rId19"/>
          <a:stretch>
            <a:fillRect/>
          </a:stretch>
        </p:blipFill>
        <p:spPr>
          <a:xfrm>
            <a:off x="3692530" y="2562688"/>
            <a:ext cx="901691" cy="901691"/>
          </a:xfrm>
          <a:prstGeom prst="rect">
            <a:avLst/>
          </a:prstGeom>
        </p:spPr>
      </p:pic>
      <p:pic>
        <p:nvPicPr>
          <p:cNvPr id="18" name="Picture 17"/>
          <p:cNvPicPr>
            <a:picLocks noChangeAspect="1"/>
          </p:cNvPicPr>
          <p:nvPr/>
        </p:nvPicPr>
        <p:blipFill>
          <a:blip r:embed="rId17"/>
          <a:stretch>
            <a:fillRect/>
          </a:stretch>
        </p:blipFill>
        <p:spPr>
          <a:xfrm>
            <a:off x="5657850" y="1814513"/>
            <a:ext cx="857250" cy="2143125"/>
          </a:xfrm>
          <a:prstGeom prst="rect">
            <a:avLst/>
          </a:prstGeom>
        </p:spPr>
      </p:pic>
      <p:pic>
        <p:nvPicPr>
          <p:cNvPr id="19" name="Picture 18"/>
          <p:cNvPicPr>
            <a:picLocks noChangeAspect="1"/>
          </p:cNvPicPr>
          <p:nvPr/>
        </p:nvPicPr>
        <p:blipFill>
          <a:blip r:embed="rId18"/>
          <a:stretch>
            <a:fillRect/>
          </a:stretch>
        </p:blipFill>
        <p:spPr>
          <a:xfrm>
            <a:off x="2623457" y="182166"/>
            <a:ext cx="1007269" cy="1007269"/>
          </a:xfrm>
          <a:prstGeom prst="rect">
            <a:avLst/>
          </a:prstGeom>
        </p:spPr>
      </p:pic>
      <p:pic>
        <p:nvPicPr>
          <p:cNvPr id="1026" name="Picture 2" descr="Mushroom Red Cartoons - Free vector graphic on Pixabay">
            <a:hlinkClick r:id="rId20" action="ppaction://hlinksldjump"/>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86700" y="4060370"/>
            <a:ext cx="1044689" cy="96470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955411" y="371474"/>
            <a:ext cx="457200" cy="457200"/>
          </a:xfrm>
          <a:prstGeom prst="rect">
            <a:avLst/>
          </a:prstGeom>
        </p:spPr>
      </p:pic>
      <p:pic>
        <p:nvPicPr>
          <p:cNvPr id="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66963" y="-59871"/>
            <a:ext cx="4494610" cy="109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1" presetClass="mediacall" presetSubtype="0" fill="hold" nodeType="withEffect">
                                  <p:stCondLst>
                                    <p:cond delay="0"/>
                                  </p:stCondLst>
                                  <p:childTnLst>
                                    <p:cmd type="call" cmd="playFrom(0.0)">
                                      <p:cBhvr>
                                        <p:cTn id="3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audio>
              <p:cMediaNode vol="15000" numSld="999">
                <p:cTn id="8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63" b="31574" l="2812" r="34108"/>
                    </a14:imgEffect>
                  </a14:imgLayer>
                </a14:imgProps>
              </a:ext>
              <a:ext uri="{28A0092B-C50C-407E-A947-70E740481C1C}">
                <a14:useLocalDpi xmlns:a14="http://schemas.microsoft.com/office/drawing/2010/main" val="0"/>
              </a:ext>
            </a:extLst>
          </a:blip>
          <a:srcRect l="5862" t="3810" r="65078" b="68466"/>
          <a:stretch>
            <a:fillRect/>
          </a:stretch>
        </p:blipFill>
        <p:spPr>
          <a:xfrm>
            <a:off x="7889337" y="647869"/>
            <a:ext cx="1132114" cy="1426029"/>
          </a:xfrm>
          <a:prstGeom prst="rect">
            <a:avLst/>
          </a:prstGeom>
        </p:spPr>
      </p:pic>
      <p:pic>
        <p:nvPicPr>
          <p:cNvPr id="4" name="Picture 3"/>
          <p:cNvPicPr>
            <a:picLocks noChangeAspect="1"/>
          </p:cNvPicPr>
          <p:nvPr/>
        </p:nvPicPr>
        <p:blipFill>
          <a:blip r:embed="rId8"/>
          <a:stretch>
            <a:fillRect/>
          </a:stretch>
        </p:blipFill>
        <p:spPr>
          <a:xfrm>
            <a:off x="7200900" y="144235"/>
            <a:ext cx="1007269" cy="1007269"/>
          </a:xfrm>
          <a:prstGeom prst="rect">
            <a:avLst/>
          </a:prstGeom>
        </p:spPr>
      </p:pic>
      <p:sp>
        <p:nvSpPr>
          <p:cNvPr id="2" name="Rectangle 1"/>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dirty="0" err="1">
                <a:solidFill>
                  <a:prstClr val="white"/>
                </a:solidFill>
                <a:latin typeface="Cambria" panose="02040503050406030204" pitchFamily="18" charset="0"/>
                <a:ea typeface="Cambria" panose="02040503050406030204" pitchFamily="18" charset="0"/>
                <a:cs typeface="Arial-Rounded" pitchFamily="34" charset="0"/>
              </a:rPr>
              <a:t>Đọc</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en-US" sz="4000" dirty="0">
                <a:solidFill>
                  <a:prstClr val="white"/>
                </a:solidFill>
                <a:latin typeface="Cambria" panose="02040503050406030204" pitchFamily="18" charset="0"/>
                <a:ea typeface="Cambria" panose="02040503050406030204" pitchFamily="18" charset="0"/>
                <a:cs typeface="Arial-Rounded" pitchFamily="34" charset="0"/>
              </a:rPr>
              <a:t> </a:t>
            </a:r>
            <a:r>
              <a:rPr lang="en-US" sz="4000" dirty="0" err="1">
                <a:solidFill>
                  <a:prstClr val="white"/>
                </a:solidFill>
                <a:latin typeface="Cambria" panose="02040503050406030204" pitchFamily="18" charset="0"/>
                <a:ea typeface="Cambria" panose="02040503050406030204" pitchFamily="18" charset="0"/>
                <a:cs typeface="Arial-Rounded" pitchFamily="34" charset="0"/>
              </a:rPr>
              <a:t>sau</a:t>
            </a:r>
            <a:r>
              <a:rPr lang="en-US" sz="4000" dirty="0">
                <a:solidFill>
                  <a:prstClr val="white"/>
                </a:solidFill>
                <a:latin typeface="Cambria" panose="02040503050406030204" pitchFamily="18" charset="0"/>
                <a:ea typeface="Cambria" panose="02040503050406030204" pitchFamily="18" charset="0"/>
                <a:cs typeface="Arial-Rounded" pitchFamily="34" charset="0"/>
              </a:rPr>
              <a:t>: 35,25.</a:t>
            </a:r>
          </a:p>
        </p:txBody>
      </p:sp>
      <p:sp>
        <p:nvSpPr>
          <p:cNvPr id="5" name="Rectangle 4"/>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4800" dirty="0">
                <a:solidFill>
                  <a:srgbClr val="FFFF00"/>
                </a:solidFill>
                <a:latin typeface="Cambria" panose="02040503050406030204" pitchFamily="18" charset="0"/>
                <a:ea typeface="Cambria" panose="02040503050406030204" pitchFamily="18" charset="0"/>
                <a:cs typeface="Arial-Rounded" pitchFamily="34" charset="0"/>
              </a:rPr>
              <a:t>Ba mươi lăm phẩy hai mươi lăm.</a:t>
            </a:r>
            <a:endParaRPr lang="en-US" sz="4800"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519" b="33056" l="65526" r="93032"/>
                    </a14:imgEffect>
                  </a14:imgLayer>
                </a14:imgProps>
              </a:ext>
              <a:ext uri="{28A0092B-C50C-407E-A947-70E740481C1C}">
                <a14:useLocalDpi xmlns:a14="http://schemas.microsoft.com/office/drawing/2010/main" val="0"/>
              </a:ext>
            </a:extLst>
          </a:blip>
          <a:srcRect l="64251" t="4445" r="6689" b="67831"/>
          <a:stretch>
            <a:fillRect/>
          </a:stretch>
        </p:blipFill>
        <p:spPr>
          <a:xfrm>
            <a:off x="7715250" y="857250"/>
            <a:ext cx="1132114" cy="1426029"/>
          </a:xfrm>
          <a:prstGeom prst="rect">
            <a:avLst/>
          </a:prstGeom>
        </p:spPr>
      </p:pic>
      <p:pic>
        <p:nvPicPr>
          <p:cNvPr id="4" name="Picture 3"/>
          <p:cNvPicPr>
            <a:picLocks noChangeAspect="1"/>
          </p:cNvPicPr>
          <p:nvPr/>
        </p:nvPicPr>
        <p:blipFill>
          <a:blip r:embed="rId8"/>
          <a:stretch>
            <a:fillRect/>
          </a:stretch>
        </p:blipFill>
        <p:spPr>
          <a:xfrm>
            <a:off x="7211616" y="0"/>
            <a:ext cx="1007269" cy="10072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3831" y="1485900"/>
            <a:ext cx="163634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0926" b="62500" l="35819" r="64181">
                        <a14:foregroundMark x1="51589" y1="32407" x2="43154" y2="36481"/>
                        <a14:foregroundMark x1="48166" y1="31574" x2="52445" y2="32407"/>
                        <a14:foregroundMark x1="54890" y1="33241" x2="52689" y2="33519"/>
                      </a14:backgroundRemoval>
                    </a14:imgEffect>
                  </a14:imgLayer>
                </a14:imgProps>
              </a:ext>
              <a:ext uri="{28A0092B-C50C-407E-A947-70E740481C1C}">
                <a14:useLocalDpi xmlns:a14="http://schemas.microsoft.com/office/drawing/2010/main" val="0"/>
              </a:ext>
            </a:extLst>
          </a:blip>
          <a:srcRect l="35470" t="30952" r="35470" b="38996"/>
          <a:stretch>
            <a:fillRect/>
          </a:stretch>
        </p:blipFill>
        <p:spPr>
          <a:xfrm>
            <a:off x="7715250" y="1257300"/>
            <a:ext cx="1132114" cy="1545772"/>
          </a:xfrm>
          <a:prstGeom prst="rect">
            <a:avLst/>
          </a:prstGeom>
        </p:spPr>
      </p:pic>
      <p:pic>
        <p:nvPicPr>
          <p:cNvPr id="4" name="Picture 3"/>
          <p:cNvPicPr>
            <a:picLocks noChangeAspect="1"/>
          </p:cNvPicPr>
          <p:nvPr/>
        </p:nvPicPr>
        <p:blipFill>
          <a:blip r:embed="rId8"/>
          <a:stretch>
            <a:fillRect/>
          </a:stretch>
        </p:blipFill>
        <p:spPr>
          <a:xfrm>
            <a:off x="7458075" y="-259216"/>
            <a:ext cx="857250" cy="2143125"/>
          </a:xfrm>
          <a:prstGeom prst="rect">
            <a:avLst/>
          </a:prstGeom>
        </p:spPr>
      </p:pic>
      <p:sp>
        <p:nvSpPr>
          <p:cNvPr id="7" name="Rectangle 6"/>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35,25 là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dạng</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số</a:t>
            </a:r>
            <a:r>
              <a:rPr lang="fr-FR" sz="4000" dirty="0">
                <a:solidFill>
                  <a:prstClr val="white"/>
                </a:solidFill>
                <a:latin typeface="Cambria" panose="02040503050406030204" pitchFamily="18" charset="0"/>
                <a:ea typeface="Cambria" panose="02040503050406030204" pitchFamily="18" charset="0"/>
                <a:cs typeface="Arial-Rounded" pitchFamily="34" charset="0"/>
              </a:rPr>
              <a:t> </a:t>
            </a:r>
            <a:r>
              <a:rPr lang="fr-FR" sz="4000" dirty="0" err="1">
                <a:solidFill>
                  <a:prstClr val="white"/>
                </a:solidFill>
                <a:latin typeface="Cambria" panose="02040503050406030204" pitchFamily="18" charset="0"/>
                <a:ea typeface="Cambria" panose="02040503050406030204" pitchFamily="18" charset="0"/>
                <a:cs typeface="Arial-Rounded" pitchFamily="34" charset="0"/>
              </a:rPr>
              <a:t>gì</a:t>
            </a:r>
            <a:r>
              <a:rPr lang="fr-FR" sz="4000" dirty="0">
                <a:solidFill>
                  <a:prstClr val="white"/>
                </a:solidFill>
                <a:latin typeface="Cambria" panose="02040503050406030204" pitchFamily="18" charset="0"/>
                <a:ea typeface="Cambria" panose="02040503050406030204" pitchFamily="18" charset="0"/>
                <a:cs typeface="Arial-Rounded" pitchFamily="34" charset="0"/>
              </a:rPr>
              <a:t>?</a:t>
            </a:r>
            <a:endParaRPr lang="en-US" sz="4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8" name="Rectangle 7"/>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000" b="1" dirty="0" err="1">
                <a:solidFill>
                  <a:srgbClr val="FFFF00"/>
                </a:solidFill>
                <a:latin typeface="Cambria" panose="02040503050406030204" pitchFamily="18" charset="0"/>
                <a:ea typeface="Cambria" panose="02040503050406030204" pitchFamily="18" charset="0"/>
                <a:cs typeface="Arial-Rounded" pitchFamily="34" charset="0"/>
              </a:rPr>
              <a:t>Số</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thập</a:t>
            </a:r>
            <a:r>
              <a:rPr lang="en-US" sz="4000" b="1" dirty="0">
                <a:solidFill>
                  <a:srgbClr val="FFFF00"/>
                </a:solidFill>
                <a:latin typeface="Cambria" panose="02040503050406030204" pitchFamily="18" charset="0"/>
                <a:ea typeface="Cambria" panose="02040503050406030204" pitchFamily="18" charset="0"/>
                <a:cs typeface="Arial-Rounded" pitchFamily="34" charset="0"/>
              </a:rPr>
              <a:t> </a:t>
            </a:r>
            <a:r>
              <a:rPr lang="en-US" sz="4000" b="1" dirty="0" err="1">
                <a:solidFill>
                  <a:srgbClr val="FFFF00"/>
                </a:solidFill>
                <a:latin typeface="Cambria" panose="02040503050406030204" pitchFamily="18" charset="0"/>
                <a:ea typeface="Cambria" panose="02040503050406030204" pitchFamily="18" charset="0"/>
                <a:cs typeface="Arial-Rounded" pitchFamily="34" charset="0"/>
              </a:rPr>
              <a:t>phân</a:t>
            </a:r>
            <a:r>
              <a:rPr lang="en-US" sz="4000" b="1" dirty="0">
                <a:solidFill>
                  <a:srgbClr val="FFFF00"/>
                </a:solidFill>
                <a:latin typeface="Cambria" panose="02040503050406030204" pitchFamily="18" charset="0"/>
                <a:ea typeface="Cambria" panose="02040503050406030204" pitchFamily="18"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111" b="31204" l="32152" r="63692"/>
                    </a14:imgEffect>
                  </a14:imgLayer>
                </a14:imgProps>
              </a:ext>
              <a:ext uri="{28A0092B-C50C-407E-A947-70E740481C1C}">
                <a14:useLocalDpi xmlns:a14="http://schemas.microsoft.com/office/drawing/2010/main" val="0"/>
              </a:ext>
            </a:extLst>
          </a:blip>
          <a:srcRect l="35470" t="3810" r="35470" b="68466"/>
          <a:stretch>
            <a:fillRect/>
          </a:stretch>
        </p:blipFill>
        <p:spPr>
          <a:xfrm>
            <a:off x="7772400" y="998765"/>
            <a:ext cx="1132114" cy="1426029"/>
          </a:xfrm>
          <a:prstGeom prst="rect">
            <a:avLst/>
          </a:prstGeom>
        </p:spPr>
      </p:pic>
      <p:pic>
        <p:nvPicPr>
          <p:cNvPr id="3" name="Picture 2"/>
          <p:cNvPicPr>
            <a:picLocks noChangeAspect="1"/>
          </p:cNvPicPr>
          <p:nvPr/>
        </p:nvPicPr>
        <p:blipFill>
          <a:blip r:embed="rId7"/>
          <a:stretch>
            <a:fillRect/>
          </a:stretch>
        </p:blipFill>
        <p:spPr>
          <a:xfrm>
            <a:off x="7772400" y="97074"/>
            <a:ext cx="901691" cy="901691"/>
          </a:xfrm>
          <a:prstGeom prst="rect">
            <a:avLst/>
          </a:prstGeom>
        </p:spPr>
      </p:pic>
      <p:sp>
        <p:nvSpPr>
          <p:cNvPr id="6" name="Rectangle 5"/>
          <p:cNvSpPr/>
          <p:nvPr/>
        </p:nvSpPr>
        <p:spPr>
          <a:xfrm>
            <a:off x="1541349" y="1164003"/>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a:solidFill>
                  <a:prstClr val="white"/>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với nhau bởi dấu gì?</a:t>
            </a:r>
            <a:endParaRPr lang="en-US" sz="3000" dirty="0">
              <a:solidFill>
                <a:prstClr val="white"/>
              </a:solidFill>
              <a:latin typeface="Cambria" panose="02040503050406030204" pitchFamily="18" charset="0"/>
              <a:ea typeface="Cambria" panose="02040503050406030204" pitchFamily="18" charset="0"/>
              <a:cs typeface="Arial-Rounded" pitchFamily="34" charset="0"/>
            </a:endParaRPr>
          </a:p>
        </p:txBody>
      </p:sp>
      <p:sp>
        <p:nvSpPr>
          <p:cNvPr id="7" name="Rectangle 6"/>
          <p:cNvSpPr/>
          <p:nvPr/>
        </p:nvSpPr>
        <p:spPr>
          <a:xfrm>
            <a:off x="1541349" y="2971800"/>
            <a:ext cx="6218634" cy="1492788"/>
          </a:xfrm>
          <a:prstGeom prst="rect">
            <a:avLst/>
          </a:prstGeom>
          <a:solidFill>
            <a:schemeClr val="tx1">
              <a:lumMod val="50000"/>
              <a:lumOff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3000" b="1" dirty="0">
                <a:solidFill>
                  <a:srgbClr val="FFFF00"/>
                </a:solidFill>
                <a:latin typeface="Cambria" panose="02040503050406030204" pitchFamily="18" charset="0"/>
                <a:ea typeface="Cambria" panose="02040503050406030204" pitchFamily="18" charset="0"/>
                <a:cs typeface="Arial-Rounded" pitchFamily="34" charset="0"/>
              </a:rPr>
              <a:t>Phần nguyên và phần thập phân của số thập phân được ngăn cách bởi dấu phẩy.</a:t>
            </a:r>
            <a:endParaRPr lang="en-US" sz="3000" b="1" dirty="0">
              <a:solidFill>
                <a:srgbClr val="FFFF00"/>
              </a:solidFill>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pic>
        <p:nvPicPr>
          <p:cNvPr id="3" name="Picture 2">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519" b="87963" l="62225" r="93032">
                        <a14:foregroundMark x1="68337" y1="60833" x2="67482" y2="66111"/>
                        <a14:foregroundMark x1="65770" y1="61481" x2="65281" y2="65741"/>
                        <a14:foregroundMark x1="66381" y1="60833" x2="66381" y2="63981"/>
                        <a14:foregroundMark x1="65281" y1="61667" x2="65281" y2="64907"/>
                        <a14:foregroundMark x1="65281" y1="64259" x2="72249" y2="68704"/>
                      </a14:backgroundRemoval>
                    </a14:imgEffect>
                  </a14:imgLayer>
                </a14:imgProps>
              </a:ext>
              <a:ext uri="{28A0092B-C50C-407E-A947-70E740481C1C}">
                <a14:useLocalDpi xmlns:a14="http://schemas.microsoft.com/office/drawing/2010/main" val="0"/>
              </a:ext>
            </a:extLst>
          </a:blip>
          <a:srcRect l="64530" t="59258" r="6410" b="13018"/>
          <a:stretch>
            <a:fillRect/>
          </a:stretch>
        </p:blipFill>
        <p:spPr>
          <a:xfrm>
            <a:off x="7962050" y="1517195"/>
            <a:ext cx="1132114" cy="1426029"/>
          </a:xfrm>
          <a:prstGeom prst="rect">
            <a:avLst/>
          </a:prstGeom>
        </p:spPr>
      </p:pic>
      <p:pic>
        <p:nvPicPr>
          <p:cNvPr id="4" name="Picture 3"/>
          <p:cNvPicPr>
            <a:picLocks noChangeAspect="1"/>
          </p:cNvPicPr>
          <p:nvPr/>
        </p:nvPicPr>
        <p:blipFill>
          <a:blip r:embed="rId8"/>
          <a:stretch>
            <a:fillRect/>
          </a:stretch>
        </p:blipFill>
        <p:spPr>
          <a:xfrm>
            <a:off x="7224543" y="-15648"/>
            <a:ext cx="857250" cy="2143125"/>
          </a:xfrm>
          <a:prstGeom prst="rect">
            <a:avLst/>
          </a:prstGeom>
        </p:spPr>
      </p:pic>
      <p:pic>
        <p:nvPicPr>
          <p:cNvPr id="2" name="Picture 1"/>
          <p:cNvPicPr>
            <a:picLocks noChangeAspect="1"/>
          </p:cNvPicPr>
          <p:nvPr/>
        </p:nvPicPr>
        <p:blipFill>
          <a:blip r:embed="rId9"/>
          <a:stretch>
            <a:fillRect/>
          </a:stretch>
        </p:blipFill>
        <p:spPr>
          <a:xfrm>
            <a:off x="1885950" y="1055914"/>
            <a:ext cx="2682307" cy="2682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36"/>
          <a:stretch/>
        </p:blipFill>
        <p:spPr>
          <a:xfrm>
            <a:off x="0" y="0"/>
            <a:ext cx="9144000" cy="515302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AEA4B35-A786-47FB-9A48-ABBD54DA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576512"/>
            <a:ext cx="4313800" cy="2465457"/>
          </a:xfrm>
          <a:prstGeom prst="rect">
            <a:avLst/>
          </a:prstGeom>
        </p:spPr>
      </p:pic>
      <p:pic>
        <p:nvPicPr>
          <p:cNvPr id="11" name="Picture 10">
            <a:extLst>
              <a:ext uri="{FF2B5EF4-FFF2-40B4-BE49-F238E27FC236}">
                <a16:creationId xmlns:a16="http://schemas.microsoft.com/office/drawing/2014/main" id="{33F2C11C-8172-4568-B429-EC93EB4294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4400" y="147971"/>
            <a:ext cx="7543800" cy="2286000"/>
          </a:xfrm>
          <a:prstGeom prst="rect">
            <a:avLst/>
          </a:prstGeom>
        </p:spPr>
      </p:pic>
      <p:pic>
        <p:nvPicPr>
          <p:cNvPr id="7170" name="Picture 2" descr="Hình ảnh Bong Bóng Tiệc Sinh Nhật Tải Miễn Phí Bóng Bay Hoạt Hình Bóng Bay  Miễn Phí, Bóng Bay Tiệc Sinh Nhật, Tải Xuống Miễn Phí, Bóng Hoạt Hình miễn  phí"/>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63" b="96719" l="10000" r="93125">
                        <a14:foregroundMark x1="68281" y1="10469" x2="68281" y2="10469"/>
                        <a14:foregroundMark x1="62656" y1="16406" x2="62656" y2="16406"/>
                        <a14:foregroundMark x1="77500" y1="14844" x2="77500" y2="14844"/>
                        <a14:foregroundMark x1="79844" y1="30000" x2="79844" y2="30000"/>
                        <a14:foregroundMark x1="87031" y1="16406" x2="87031" y2="16406"/>
                        <a14:foregroundMark x1="88281" y1="23594" x2="88281" y2="2359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409481">
            <a:off x="6648123" y="2059432"/>
            <a:ext cx="2310382" cy="231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ình ảnh Hộp Quà Tặng Kỳ Nghỉ Hộp Quà Tặng Phim Hoạt Hình, Phim Hoạt Hình  Minh Họa, Phim Hoạt Hình Sáng Tạo, Hình Minh Họa Vector và PNG với nền tro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4375" y1="46423" x2="4375" y2="46423"/>
                        <a14:foregroundMark x1="96406" y1="47299" x2="96406" y2="47299"/>
                      </a14:backgroundRemoval>
                    </a14:imgEffect>
                  </a14:imgLayer>
                </a14:imgProps>
              </a:ext>
              <a:ext uri="{28A0092B-C50C-407E-A947-70E740481C1C}">
                <a14:useLocalDpi xmlns:a14="http://schemas.microsoft.com/office/drawing/2010/main" val="0"/>
              </a:ext>
            </a:extLst>
          </a:blip>
          <a:srcRect/>
          <a:stretch>
            <a:fillRect/>
          </a:stretch>
        </p:blipFill>
        <p:spPr bwMode="auto">
          <a:xfrm>
            <a:off x="7239000" y="3656803"/>
            <a:ext cx="1279145" cy="13690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iỏ quà tặng thực phẩm Clip nghệ thuật Trái cây Vector đồ họa Kho ảnh -  chơi png tải về - Miễn phí trong suốt Thực Phẩm Tự Nhiên png Tải về."/>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3214" l="10000" r="90000"/>
                    </a14:imgEffect>
                  </a14:imgLayer>
                </a14:imgProps>
              </a:ext>
              <a:ext uri="{28A0092B-C50C-407E-A947-70E740481C1C}">
                <a14:useLocalDpi xmlns:a14="http://schemas.microsoft.com/office/drawing/2010/main" val="0"/>
              </a:ext>
            </a:extLst>
          </a:blip>
          <a:srcRect l="16096" r="18832" b="6544"/>
          <a:stretch/>
        </p:blipFill>
        <p:spPr bwMode="auto">
          <a:xfrm rot="20988439">
            <a:off x="680622" y="3308276"/>
            <a:ext cx="1752600" cy="162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FA174C-1597-D67C-5B44-C2E443D691BF}"/>
              </a:ext>
            </a:extLst>
          </p:cNvPr>
          <p:cNvPicPr>
            <a:picLocks noChangeAspect="1"/>
          </p:cNvPicPr>
          <p:nvPr/>
        </p:nvPicPr>
        <p:blipFill>
          <a:blip r:embed="rId11"/>
          <a:stretch>
            <a:fillRect/>
          </a:stretch>
        </p:blipFill>
        <p:spPr>
          <a:xfrm>
            <a:off x="1295400" y="590550"/>
            <a:ext cx="7029297" cy="1676545"/>
          </a:xfrm>
          <a:prstGeom prst="rect">
            <a:avLst/>
          </a:prstGeom>
        </p:spPr>
      </p:pic>
    </p:spTree>
    <p:extLst>
      <p:ext uri="{BB962C8B-B14F-4D97-AF65-F5344CB8AC3E}">
        <p14:creationId xmlns:p14="http://schemas.microsoft.com/office/powerpoint/2010/main" val="21301148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14:presetBounceEnd="6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4000">
                                          <p:cBhvr additive="base">
                                            <p:cTn id="11"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7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ừng Xanh Tươi Phim Hoạt Hình Mất Yếu Tố Nền Thỏ, Tươi, Màu Xanh Lá, Rừ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B9EB54-A0AA-4EA3-ADF3-32B2446659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400" y="122960"/>
            <a:ext cx="7259705" cy="1077190"/>
          </a:xfrm>
          <a:prstGeom prst="rect">
            <a:avLst/>
          </a:prstGeom>
        </p:spPr>
      </p:pic>
      <p:sp>
        <p:nvSpPr>
          <p:cNvPr id="6" name="Rectangle: Rounded Corners 8">
            <a:extLst>
              <a:ext uri="{FF2B5EF4-FFF2-40B4-BE49-F238E27FC236}">
                <a16:creationId xmlns:a16="http://schemas.microsoft.com/office/drawing/2014/main" id="{9B3C070F-1197-4E8D-B880-81AC26C36C6C}"/>
              </a:ext>
            </a:extLst>
          </p:cNvPr>
          <p:cNvSpPr/>
          <p:nvPr/>
        </p:nvSpPr>
        <p:spPr>
          <a:xfrm>
            <a:off x="647700" y="1608373"/>
            <a:ext cx="7848600" cy="3340686"/>
          </a:xfrm>
          <a:prstGeom prst="roundRect">
            <a:avLst/>
          </a:prstGeom>
          <a:solidFill>
            <a:schemeClr val="bg1">
              <a:alpha val="91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1809750"/>
            <a:ext cx="72390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Đ</a:t>
            </a:r>
            <a:r>
              <a:rPr lang="vi-VN" sz="2400" dirty="0">
                <a:latin typeface="Cambria" panose="02040503050406030204" pitchFamily="18" charset="0"/>
                <a:ea typeface="Cambria" panose="02040503050406030204" pitchFamily="18" charset="0"/>
                <a:cs typeface="#9Slide03 Arima Madurai Black" pitchFamily="2" charset="0"/>
              </a:rPr>
              <a:t>ọc, viết được số thập phân. </a:t>
            </a:r>
            <a:endParaRPr lang="en-US" sz="2400" dirty="0">
              <a:latin typeface="Cambria" panose="02040503050406030204" pitchFamily="18" charset="0"/>
              <a:ea typeface="Cambria" panose="02040503050406030204" pitchFamily="18" charset="0"/>
              <a:cs typeface="#9Slide03 Arima Madurai Black" pitchFamily="2" charset="0"/>
            </a:endParaRPr>
          </a:p>
        </p:txBody>
      </p:sp>
      <p:sp>
        <p:nvSpPr>
          <p:cNvPr id="8" name="TextBox 7"/>
          <p:cNvSpPr txBox="1"/>
          <p:nvPr/>
        </p:nvSpPr>
        <p:spPr>
          <a:xfrm>
            <a:off x="1295400" y="2419350"/>
            <a:ext cx="72390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cs typeface="#9Slide03 Arima Madurai Black" pitchFamily="2" charset="0"/>
              </a:rPr>
              <a:t>T</a:t>
            </a:r>
            <a:r>
              <a:rPr lang="vi-VN" sz="2400" dirty="0">
                <a:latin typeface="Cambria" panose="02040503050406030204" pitchFamily="18" charset="0"/>
                <a:ea typeface="Cambria" panose="02040503050406030204" pitchFamily="18" charset="0"/>
                <a:cs typeface="#9Slide03 Arima Madurai Black" pitchFamily="2" charset="0"/>
              </a:rPr>
              <a:t>hực hiện được việc chuyển đổi đơn vị đo có liên quan tới số thập phân. Xác định được các hàng phần mười, hàng phần trăm, hàng phần nghìn trong số thập phân; xác định được phần nguyên, phần thập phân của một số thập phân.</a:t>
            </a:r>
            <a:endParaRPr lang="en-US" sz="2400" dirty="0">
              <a:latin typeface="Cambria" panose="02040503050406030204" pitchFamily="18" charset="0"/>
              <a:ea typeface="Cambria" panose="02040503050406030204" pitchFamily="18" charset="0"/>
              <a:cs typeface="#9Slide03 Arima Madurai Black" pitchFamily="2" charset="0"/>
            </a:endParaRPr>
          </a:p>
        </p:txBody>
      </p:sp>
      <p:pic>
        <p:nvPicPr>
          <p:cNvPr id="9" name="Picture 8">
            <a:extLst>
              <a:ext uri="{FF2B5EF4-FFF2-40B4-BE49-F238E27FC236}">
                <a16:creationId xmlns:a16="http://schemas.microsoft.com/office/drawing/2014/main" id="{B2331760-790F-4696-A524-A2A7A5F48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064508"/>
            <a:ext cx="1690774" cy="2428416"/>
          </a:xfrm>
          <a:prstGeom prst="rect">
            <a:avLst/>
          </a:prstGeom>
        </p:spPr>
      </p:pic>
      <p:pic>
        <p:nvPicPr>
          <p:cNvPr id="10" name="Picture 9">
            <a:extLst>
              <a:ext uri="{FF2B5EF4-FFF2-40B4-BE49-F238E27FC236}">
                <a16:creationId xmlns:a16="http://schemas.microsoft.com/office/drawing/2014/main" id="{0E6E234E-4B0A-7F51-09BB-8636DC0AB741}"/>
              </a:ext>
            </a:extLst>
          </p:cNvPr>
          <p:cNvPicPr>
            <a:picLocks noChangeAspect="1"/>
          </p:cNvPicPr>
          <p:nvPr/>
        </p:nvPicPr>
        <p:blipFill>
          <a:blip r:embed="rId5"/>
          <a:stretch>
            <a:fillRect/>
          </a:stretch>
        </p:blipFill>
        <p:spPr>
          <a:xfrm>
            <a:off x="2133600" y="133350"/>
            <a:ext cx="4773582" cy="1182727"/>
          </a:xfrm>
          <a:prstGeom prst="rect">
            <a:avLst/>
          </a:prstGeom>
        </p:spPr>
      </p:pic>
    </p:spTree>
    <p:extLst>
      <p:ext uri="{BB962C8B-B14F-4D97-AF65-F5344CB8AC3E}">
        <p14:creationId xmlns:p14="http://schemas.microsoft.com/office/powerpoint/2010/main" val="4471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2.49846E-6 L 1.1658 0.01789 " pathEditMode="relative" rAng="0" ptsTypes="AA">
                                      <p:cBhvr>
                                        <p:cTn id="6" dur="3500" fill="hold"/>
                                        <p:tgtEl>
                                          <p:spTgt spid="9"/>
                                        </p:tgtEl>
                                        <p:attrNameLst>
                                          <p:attrName>ppt_x</p:attrName>
                                          <p:attrName>ppt_y</p:attrName>
                                        </p:attrNameLst>
                                      </p:cBhvr>
                                      <p:rCtr x="58281" y="895"/>
                                    </p:animMotion>
                                  </p:childTnLst>
                                </p:cTn>
                              </p:par>
                              <p:par>
                                <p:cTn id="7" presetID="22" presetClass="entr" presetSubtype="8"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1500"/>
                                        <p:tgtEl>
                                          <p:spTgt spid="8"/>
                                        </p:tgtEl>
                                      </p:cBhvr>
                                    </p:animEffect>
                                  </p:childTnLst>
                                </p:cTn>
                              </p:par>
                              <p:par>
                                <p:cTn id="10" presetID="22" presetClass="entr" presetSubtype="8"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330</Words>
  <Application>Microsoft Office PowerPoint</Application>
  <PresentationFormat>On-screen Show (16:9)</PresentationFormat>
  <Paragraphs>48</Paragraphs>
  <Slides>15</Slides>
  <Notes>5</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#9Slide03 Arima Madurai Black</vt:lpstr>
      <vt:lpstr>Arial</vt:lpstr>
      <vt:lpstr>Arial-Rounded</vt:lpstr>
      <vt:lpstr>Calibri</vt:lpstr>
      <vt:lpstr>Calibri Light</vt:lpstr>
      <vt:lpstr>Cambria</vt:lpstr>
      <vt:lpstr>KaiTi</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TT</cp:lastModifiedBy>
  <cp:revision>77</cp:revision>
  <dcterms:created xsi:type="dcterms:W3CDTF">2022-04-03T13:31:22Z</dcterms:created>
  <dcterms:modified xsi:type="dcterms:W3CDTF">2024-10-12T08:20:18Z</dcterms:modified>
</cp:coreProperties>
</file>